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56" r:id="rId3"/>
    <p:sldId id="257" r:id="rId5"/>
    <p:sldId id="258" r:id="rId6"/>
    <p:sldId id="260" r:id="rId7"/>
    <p:sldId id="259" r:id="rId8"/>
    <p:sldId id="267" r:id="rId9"/>
    <p:sldId id="294" r:id="rId10"/>
    <p:sldId id="295" r:id="rId11"/>
    <p:sldId id="296" r:id="rId12"/>
    <p:sldId id="297" r:id="rId13"/>
    <p:sldId id="298" r:id="rId14"/>
    <p:sldId id="299" r:id="rId15"/>
    <p:sldId id="300" r:id="rId16"/>
    <p:sldId id="301" r:id="rId17"/>
    <p:sldId id="302" r:id="rId18"/>
    <p:sldId id="303" r:id="rId19"/>
    <p:sldId id="304" r:id="rId20"/>
    <p:sldId id="305" r:id="rId21"/>
    <p:sldId id="306" r:id="rId22"/>
    <p:sldId id="307" r:id="rId23"/>
    <p:sldId id="308" r:id="rId24"/>
    <p:sldId id="275" r:id="rId25"/>
    <p:sldId id="309" r:id="rId26"/>
    <p:sldId id="310" r:id="rId27"/>
    <p:sldId id="311" r:id="rId28"/>
    <p:sldId id="312" r:id="rId29"/>
    <p:sldId id="314" r:id="rId30"/>
    <p:sldId id="313" r:id="rId31"/>
    <p:sldId id="315" r:id="rId32"/>
    <p:sldId id="316" r:id="rId33"/>
    <p:sldId id="317" r:id="rId34"/>
    <p:sldId id="318" r:id="rId35"/>
    <p:sldId id="320" r:id="rId36"/>
    <p:sldId id="321" r:id="rId37"/>
    <p:sldId id="322" r:id="rId38"/>
    <p:sldId id="323" r:id="rId39"/>
    <p:sldId id="324" r:id="rId40"/>
    <p:sldId id="325" r:id="rId41"/>
    <p:sldId id="326" r:id="rId42"/>
    <p:sldId id="327" r:id="rId43"/>
    <p:sldId id="328" r:id="rId44"/>
    <p:sldId id="350" r:id="rId45"/>
    <p:sldId id="329" r:id="rId46"/>
    <p:sldId id="330" r:id="rId47"/>
    <p:sldId id="331" r:id="rId48"/>
    <p:sldId id="332" r:id="rId49"/>
    <p:sldId id="351" r:id="rId50"/>
    <p:sldId id="333" r:id="rId51"/>
    <p:sldId id="335" r:id="rId52"/>
    <p:sldId id="336" r:id="rId53"/>
    <p:sldId id="337" r:id="rId54"/>
    <p:sldId id="338" r:id="rId55"/>
    <p:sldId id="340" r:id="rId56"/>
    <p:sldId id="341" r:id="rId57"/>
    <p:sldId id="353" r:id="rId58"/>
    <p:sldId id="283" r:id="rId59"/>
    <p:sldId id="342" r:id="rId60"/>
    <p:sldId id="346" r:id="rId61"/>
    <p:sldId id="344" r:id="rId62"/>
    <p:sldId id="345" r:id="rId63"/>
    <p:sldId id="349" r:id="rId64"/>
    <p:sldId id="352" r:id="rId65"/>
    <p:sldId id="348" r:id="rId66"/>
    <p:sldId id="290" r:id="rId67"/>
  </p:sldIdLst>
  <p:sldSz cx="9144000" cy="5715000" type="screen16x1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p:cViewPr varScale="1">
        <p:scale>
          <a:sx n="95" d="100"/>
          <a:sy n="95" d="100"/>
        </p:scale>
        <p:origin x="-810" y="-102"/>
      </p:cViewPr>
      <p:guideLst>
        <p:guide orient="horz" pos="180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0" Type="http://schemas.openxmlformats.org/officeDocument/2006/relationships/tableStyles" Target="tableStyles.xml"/><Relationship Id="rId7" Type="http://schemas.openxmlformats.org/officeDocument/2006/relationships/slide" Target="slides/slide4.xml"/><Relationship Id="rId69" Type="http://schemas.openxmlformats.org/officeDocument/2006/relationships/viewProps" Target="viewProps.xml"/><Relationship Id="rId68" Type="http://schemas.openxmlformats.org/officeDocument/2006/relationships/presProps" Target="presProps.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5CC7296-58BF-4C15-B087-FCA67F27BC40}"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685800"/>
            <a:ext cx="54864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DE07243-D479-408A-9F03-AE97E7C1ACBB}"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6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6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6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E07243-D479-408A-9F03-AE97E7C1ACBB}"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E07243-D479-408A-9F03-AE97E7C1ACBB}"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E07243-D479-408A-9F03-AE97E7C1ACBB}"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E07243-D479-408A-9F03-AE97E7C1ACBB}"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E07243-D479-408A-9F03-AE97E7C1ACBB}"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E07243-D479-408A-9F03-AE97E7C1ACBB}"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E07243-D479-408A-9F03-AE97E7C1ACBB}"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E07243-D479-408A-9F03-AE97E7C1ACBB}"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E07243-D479-408A-9F03-AE97E7C1ACBB}"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E07243-D479-408A-9F03-AE97E7C1ACBB}"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E07243-D479-408A-9F03-AE97E7C1ACBB}"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E07243-D479-408A-9F03-AE97E7C1ACBB}"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E07243-D479-408A-9F03-AE97E7C1ACBB}"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E07243-D479-408A-9F03-AE97E7C1ACBB}"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E07243-D479-408A-9F03-AE97E7C1ACBB}"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E07243-D479-408A-9F03-AE97E7C1ACBB}"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E07243-D479-408A-9F03-AE97E7C1ACBB}"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E07243-D479-408A-9F03-AE97E7C1ACBB}"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E07243-D479-408A-9F03-AE97E7C1ACBB}"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E07243-D479-408A-9F03-AE97E7C1ACBB}"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E07243-D479-408A-9F03-AE97E7C1ACBB}"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E07243-D479-408A-9F03-AE97E7C1ACBB}"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E07243-D479-408A-9F03-AE97E7C1ACBB}"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E07243-D479-408A-9F03-AE97E7C1ACBB}" type="slidenum">
              <a:rPr lang="zh-CN" altLang="en-US" smtClean="0"/>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E07243-D479-408A-9F03-AE97E7C1ACBB}" type="slidenum">
              <a:rPr lang="zh-CN" altLang="en-US" smtClean="0"/>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E07243-D479-408A-9F03-AE97E7C1ACBB}" type="slidenum">
              <a:rPr lang="zh-CN" altLang="en-US" smtClean="0"/>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E07243-D479-408A-9F03-AE97E7C1ACBB}" type="slidenum">
              <a:rPr lang="zh-CN" altLang="en-US" smtClean="0"/>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E07243-D479-408A-9F03-AE97E7C1ACBB}" type="slidenum">
              <a:rPr lang="zh-CN" altLang="en-US" smtClean="0"/>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E07243-D479-408A-9F03-AE97E7C1ACBB}" type="slidenum">
              <a:rPr lang="zh-CN" altLang="en-US" smtClean="0"/>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E07243-D479-408A-9F03-AE97E7C1ACBB}" type="slidenum">
              <a:rPr lang="zh-CN" altLang="en-US" smtClean="0"/>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E07243-D479-408A-9F03-AE97E7C1ACBB}" type="slidenum">
              <a:rPr lang="zh-CN" altLang="en-US" smtClean="0"/>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E07243-D479-408A-9F03-AE97E7C1ACBB}" type="slidenum">
              <a:rPr lang="zh-CN" altLang="en-US" smtClean="0"/>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E07243-D479-408A-9F03-AE97E7C1ACBB}"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E07243-D479-408A-9F03-AE97E7C1ACBB}" type="slidenum">
              <a:rPr lang="zh-CN" altLang="en-US" smtClean="0"/>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E07243-D479-408A-9F03-AE97E7C1ACBB}" type="slidenum">
              <a:rPr lang="zh-CN" altLang="en-US" smtClean="0"/>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E07243-D479-408A-9F03-AE97E7C1ACBB}" type="slidenum">
              <a:rPr lang="zh-CN" altLang="en-US" smtClean="0"/>
            </a:fld>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E07243-D479-408A-9F03-AE97E7C1ACBB}" type="slidenum">
              <a:rPr lang="zh-CN" altLang="en-US" smtClean="0"/>
            </a:fld>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E07243-D479-408A-9F03-AE97E7C1ACBB}" type="slidenum">
              <a:rPr lang="zh-CN" altLang="en-US" smtClean="0"/>
            </a:fld>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E07243-D479-408A-9F03-AE97E7C1ACBB}" type="slidenum">
              <a:rPr lang="zh-CN" altLang="en-US" smtClean="0"/>
            </a:fld>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E07243-D479-408A-9F03-AE97E7C1ACBB}" type="slidenum">
              <a:rPr lang="zh-CN" altLang="en-US" smtClean="0"/>
            </a:fld>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E07243-D479-408A-9F03-AE97E7C1ACBB}" type="slidenum">
              <a:rPr lang="zh-CN" altLang="en-US" smtClean="0"/>
            </a:fld>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E07243-D479-408A-9F03-AE97E7C1ACBB}" type="slidenum">
              <a:rPr lang="zh-CN" altLang="en-US" smtClean="0"/>
            </a:fld>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E07243-D479-408A-9F03-AE97E7C1ACBB}" type="slidenum">
              <a:rPr lang="zh-CN" altLang="en-US" smtClean="0"/>
            </a:fld>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E07243-D479-408A-9F03-AE97E7C1ACBB}"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E07243-D479-408A-9F03-AE97E7C1ACBB}" type="slidenum">
              <a:rPr lang="zh-CN" altLang="en-US" smtClean="0"/>
            </a:fld>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E07243-D479-408A-9F03-AE97E7C1ACBB}" type="slidenum">
              <a:rPr lang="zh-CN" altLang="en-US" smtClean="0"/>
            </a:fld>
            <a:endParaRPr lang="zh-CN"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E07243-D479-408A-9F03-AE97E7C1ACBB}" type="slidenum">
              <a:rPr lang="zh-CN" altLang="en-US" smtClean="0"/>
            </a:fld>
            <a:endParaRPr lang="zh-CN"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E07243-D479-408A-9F03-AE97E7C1ACBB}" type="slidenum">
              <a:rPr lang="zh-CN" altLang="en-US" smtClean="0"/>
            </a:fld>
            <a:endParaRPr lang="zh-CN"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E07243-D479-408A-9F03-AE97E7C1ACBB}" type="slidenum">
              <a:rPr lang="zh-CN" altLang="en-US" smtClean="0"/>
            </a:fld>
            <a:endParaRPr lang="zh-CN"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E07243-D479-408A-9F03-AE97E7C1ACBB}" type="slidenum">
              <a:rPr lang="zh-CN" altLang="en-US" smtClean="0"/>
            </a:fld>
            <a:endParaRPr lang="zh-CN" alt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E07243-D479-408A-9F03-AE97E7C1ACBB}" type="slidenum">
              <a:rPr lang="zh-CN" altLang="en-US" smtClean="0"/>
            </a:fld>
            <a:endParaRPr lang="zh-CN" alt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E07243-D479-408A-9F03-AE97E7C1ACBB}" type="slidenum">
              <a:rPr lang="zh-CN" altLang="en-US" smtClean="0"/>
            </a:fld>
            <a:endParaRPr lang="zh-CN" alt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E07243-D479-408A-9F03-AE97E7C1ACBB}" type="slidenum">
              <a:rPr lang="zh-CN" altLang="en-US" smtClean="0"/>
            </a:fld>
            <a:endParaRPr lang="zh-CN" alt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E07243-D479-408A-9F03-AE97E7C1ACBB}" type="slidenum">
              <a:rPr lang="zh-CN" altLang="en-US" smtClean="0"/>
            </a:fld>
            <a:endParaRPr lang="zh-CN" alt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E07243-D479-408A-9F03-AE97E7C1ACBB}"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E07243-D479-408A-9F03-AE97E7C1ACBB}" type="slidenum">
              <a:rPr lang="zh-CN" altLang="en-US" smtClean="0"/>
            </a:fld>
            <a:endParaRPr lang="zh-CN" alt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E07243-D479-408A-9F03-AE97E7C1ACBB}" type="slidenum">
              <a:rPr lang="zh-CN" altLang="en-US" smtClean="0"/>
            </a:fld>
            <a:endParaRPr lang="zh-CN" alt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E07243-D479-408A-9F03-AE97E7C1ACBB}" type="slidenum">
              <a:rPr lang="zh-CN" altLang="en-US" smtClean="0"/>
            </a:fld>
            <a:endParaRPr lang="zh-CN" alt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E07243-D479-408A-9F03-AE97E7C1ACBB}" type="slidenum">
              <a:rPr lang="zh-CN" altLang="en-US" smtClean="0"/>
            </a:fld>
            <a:endParaRPr lang="zh-CN" alt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E07243-D479-408A-9F03-AE97E7C1ACBB}" type="slidenum">
              <a:rPr lang="zh-CN" altLang="en-US" smtClean="0"/>
            </a:fld>
            <a:endParaRPr lang="zh-CN" alt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E07243-D479-408A-9F03-AE97E7C1ACBB}"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E07243-D479-408A-9F03-AE97E7C1ACBB}"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E07243-D479-408A-9F03-AE97E7C1ACBB}"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E07243-D479-408A-9F03-AE97E7C1ACBB}"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775355"/>
            <a:ext cx="7772400" cy="1225021"/>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238500"/>
            <a:ext cx="6400800" cy="14605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0DD9689C-E0FA-4117-AC6E-4AADA26ABC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EC5F5FF-180C-4BB6-8622-F4E1931019D5}"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0DD9689C-E0FA-4117-AC6E-4AADA26ABC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EC5F5FF-180C-4BB6-8622-F4E1931019D5}"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190500"/>
            <a:ext cx="2057400" cy="40640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190500"/>
            <a:ext cx="6019800" cy="4064000"/>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0DD9689C-E0FA-4117-AC6E-4AADA26ABC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EC5F5FF-180C-4BB6-8622-F4E1931019D5}"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0DD9689C-E0FA-4117-AC6E-4AADA26ABC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EC5F5FF-180C-4BB6-8622-F4E1931019D5}"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672417"/>
            <a:ext cx="7772400" cy="1135063"/>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422261"/>
            <a:ext cx="7772400" cy="1250156"/>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0DD9689C-E0FA-4117-AC6E-4AADA26ABC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EC5F5FF-180C-4BB6-8622-F4E1931019D5}"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111250"/>
            <a:ext cx="4038600" cy="3143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1111250"/>
            <a:ext cx="4038600" cy="3143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0DD9689C-E0FA-4117-AC6E-4AADA26ABC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EC5F5FF-180C-4BB6-8622-F4E1931019D5}"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28865"/>
            <a:ext cx="8229600" cy="9525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279261"/>
            <a:ext cx="4040188" cy="53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0" y="1812396"/>
            <a:ext cx="4040188" cy="329274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45026" y="1279261"/>
            <a:ext cx="4041775" cy="53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6" y="1812396"/>
            <a:ext cx="4041775" cy="329274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0DD9689C-E0FA-4117-AC6E-4AADA26ABC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EC5F5FF-180C-4BB6-8622-F4E1931019D5}"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0DD9689C-E0FA-4117-AC6E-4AADA26ABC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EC5F5FF-180C-4BB6-8622-F4E1931019D5}"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0DD9689C-E0FA-4117-AC6E-4AADA26ABC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EC5F5FF-180C-4BB6-8622-F4E1931019D5}"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27542"/>
            <a:ext cx="3008313" cy="968375"/>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27542"/>
            <a:ext cx="5111750" cy="487759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57201" y="1195917"/>
            <a:ext cx="3008313" cy="390921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0DD9689C-E0FA-4117-AC6E-4AADA26ABC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EC5F5FF-180C-4BB6-8622-F4E1931019D5}"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000500"/>
            <a:ext cx="5486400" cy="472282"/>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510646"/>
            <a:ext cx="5486400" cy="3429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4472782"/>
            <a:ext cx="5486400" cy="67071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0DD9689C-E0FA-4117-AC6E-4AADA26ABC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EC5F5FF-180C-4BB6-8622-F4E1931019D5}"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1.jpe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2" cstate="print">
            <a:lum/>
          </a:blip>
          <a:srcRect/>
          <a:stretch>
            <a:fillRect l="-3000" r="-3000"/>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28865"/>
            <a:ext cx="8229600" cy="9525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333500"/>
            <a:ext cx="8229600" cy="3771636"/>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457200" y="5296959"/>
            <a:ext cx="2133600" cy="304271"/>
          </a:xfrm>
          <a:prstGeom prst="rect">
            <a:avLst/>
          </a:prstGeom>
        </p:spPr>
        <p:txBody>
          <a:bodyPr vert="horz" lIns="91440" tIns="45720" rIns="91440" bIns="45720" rtlCol="0" anchor="ctr"/>
          <a:lstStyle>
            <a:lvl1pPr algn="l">
              <a:defRPr sz="1200">
                <a:solidFill>
                  <a:schemeClr val="tx1">
                    <a:tint val="75000"/>
                  </a:schemeClr>
                </a:solidFill>
              </a:defRPr>
            </a:lvl1pPr>
          </a:lstStyle>
          <a:p>
            <a:fld id="{0DD9689C-E0FA-4117-AC6E-4AADA26ABC75}" type="datetimeFigureOut">
              <a:rPr lang="zh-CN" altLang="en-US" smtClean="0"/>
            </a:fld>
            <a:endParaRPr lang="zh-CN" altLang="en-US"/>
          </a:p>
        </p:txBody>
      </p:sp>
      <p:sp>
        <p:nvSpPr>
          <p:cNvPr id="5" name="页脚占位符 4"/>
          <p:cNvSpPr>
            <a:spLocks noGrp="1"/>
          </p:cNvSpPr>
          <p:nvPr>
            <p:ph type="ftr" sz="quarter" idx="3"/>
          </p:nvPr>
        </p:nvSpPr>
        <p:spPr>
          <a:xfrm>
            <a:off x="3124200" y="5296959"/>
            <a:ext cx="2895600" cy="304271"/>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5296959"/>
            <a:ext cx="2133600" cy="304271"/>
          </a:xfrm>
          <a:prstGeom prst="rect">
            <a:avLst/>
          </a:prstGeom>
        </p:spPr>
        <p:txBody>
          <a:bodyPr vert="horz" lIns="91440" tIns="45720" rIns="91440" bIns="45720" rtlCol="0" anchor="ctr"/>
          <a:lstStyle>
            <a:lvl1pPr algn="r">
              <a:defRPr sz="1200">
                <a:solidFill>
                  <a:schemeClr val="tx1">
                    <a:tint val="75000"/>
                  </a:schemeClr>
                </a:solidFill>
              </a:defRPr>
            </a:lvl1pPr>
          </a:lstStyle>
          <a:p>
            <a:fld id="{7EC5F5FF-180C-4BB6-8622-F4E1931019D5}"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1.xml"/><Relationship Id="rId3" Type="http://schemas.openxmlformats.org/officeDocument/2006/relationships/tags" Target="../tags/tag1.xml"/><Relationship Id="rId2" Type="http://schemas.openxmlformats.org/officeDocument/2006/relationships/image" Target="../media/image3.png"/><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image" Target="../media/image15.jpe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image" Target="../media/image17.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image" Target="../media/image18.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image" Target="../media/image19.png"/></Relationships>
</file>

<file path=ppt/slides/_rels/slide23.xml.rels><?xml version="1.0" encoding="UTF-8" standalone="yes"?>
<Relationships xmlns="http://schemas.openxmlformats.org/package/2006/relationships"><Relationship Id="rId4" Type="http://schemas.openxmlformats.org/officeDocument/2006/relationships/notesSlide" Target="../notesSlides/notesSlide23.xml"/><Relationship Id="rId3" Type="http://schemas.openxmlformats.org/officeDocument/2006/relationships/slideLayout" Target="../slideLayouts/slideLayout2.xml"/><Relationship Id="rId2" Type="http://schemas.openxmlformats.org/officeDocument/2006/relationships/image" Target="../media/image21.png"/><Relationship Id="rId1" Type="http://schemas.openxmlformats.org/officeDocument/2006/relationships/image" Target="../media/image20.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xml"/><Relationship Id="rId1" Type="http://schemas.openxmlformats.org/officeDocument/2006/relationships/image" Target="../media/image22.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xml"/><Relationship Id="rId1" Type="http://schemas.openxmlformats.org/officeDocument/2006/relationships/image" Target="../media/image23.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xml"/><Relationship Id="rId1" Type="http://schemas.openxmlformats.org/officeDocument/2006/relationships/image" Target="../media/image24.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xml"/><Relationship Id="rId1" Type="http://schemas.openxmlformats.org/officeDocument/2006/relationships/image" Target="../media/image25.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xml"/><Relationship Id="rId1" Type="http://schemas.openxmlformats.org/officeDocument/2006/relationships/image" Target="../media/image26.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2.xml"/><Relationship Id="rId1" Type="http://schemas.openxmlformats.org/officeDocument/2006/relationships/image" Target="../media/image27.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2.xml"/><Relationship Id="rId1" Type="http://schemas.openxmlformats.org/officeDocument/2006/relationships/image" Target="../media/image28.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2.xml"/><Relationship Id="rId1" Type="http://schemas.openxmlformats.org/officeDocument/2006/relationships/image" Target="../media/image29.png"/></Relationships>
</file>

<file path=ppt/slides/_rels/slide37.xml.rels><?xml version="1.0" encoding="UTF-8" standalone="yes"?>
<Relationships xmlns="http://schemas.openxmlformats.org/package/2006/relationships"><Relationship Id="rId4" Type="http://schemas.openxmlformats.org/officeDocument/2006/relationships/notesSlide" Target="../notesSlides/notesSlide37.xml"/><Relationship Id="rId3" Type="http://schemas.openxmlformats.org/officeDocument/2006/relationships/slideLayout" Target="../slideLayouts/slideLayout2.xml"/><Relationship Id="rId2" Type="http://schemas.openxmlformats.org/officeDocument/2006/relationships/hyperlink" Target="#_13.2.1.1&#25945;&#24072;&#29992;&#25143;&#27880;&#20876;" TargetMode="External"/><Relationship Id="rId1" Type="http://schemas.openxmlformats.org/officeDocument/2006/relationships/hyperlink" Target="#_6.5.1.1.1&#25945;&#24072;&#29992;&#25143;&#27880;&#20876;" TargetMode="Externa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2.xml"/><Relationship Id="rId1" Type="http://schemas.openxmlformats.org/officeDocument/2006/relationships/image" Target="../media/image30.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2.xml"/><Relationship Id="rId1" Type="http://schemas.openxmlformats.org/officeDocument/2006/relationships/image" Target="../media/image31.jpe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2.xml"/><Relationship Id="rId1" Type="http://schemas.openxmlformats.org/officeDocument/2006/relationships/image" Target="../media/image32.png"/></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2.xml"/><Relationship Id="rId1" Type="http://schemas.openxmlformats.org/officeDocument/2006/relationships/image" Target="../media/image33.png"/></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2.xml"/><Relationship Id="rId1" Type="http://schemas.openxmlformats.org/officeDocument/2006/relationships/image" Target="../media/image34.png"/></Relationships>
</file>

<file path=ppt/slides/_rels/slide46.xml.rels><?xml version="1.0" encoding="UTF-8" standalone="yes"?>
<Relationships xmlns="http://schemas.openxmlformats.org/package/2006/relationships"><Relationship Id="rId4" Type="http://schemas.openxmlformats.org/officeDocument/2006/relationships/notesSlide" Target="../notesSlides/notesSlide46.xml"/><Relationship Id="rId3" Type="http://schemas.openxmlformats.org/officeDocument/2006/relationships/slideLayout" Target="../slideLayouts/slideLayout2.xml"/><Relationship Id="rId2" Type="http://schemas.openxmlformats.org/officeDocument/2006/relationships/image" Target="../media/image36.png"/><Relationship Id="rId1" Type="http://schemas.openxmlformats.org/officeDocument/2006/relationships/image" Target="../media/image35.png"/></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2.xml"/><Relationship Id="rId1" Type="http://schemas.openxmlformats.org/officeDocument/2006/relationships/image" Target="../media/image37.png"/></Relationships>
</file>

<file path=ppt/slides/_rels/slide48.xml.rels><?xml version="1.0" encoding="UTF-8" standalone="yes"?>
<Relationships xmlns="http://schemas.openxmlformats.org/package/2006/relationships"><Relationship Id="rId4" Type="http://schemas.openxmlformats.org/officeDocument/2006/relationships/notesSlide" Target="../notesSlides/notesSlide48.xml"/><Relationship Id="rId3" Type="http://schemas.openxmlformats.org/officeDocument/2006/relationships/slideLayout" Target="../slideLayouts/slideLayout2.xml"/><Relationship Id="rId2" Type="http://schemas.openxmlformats.org/officeDocument/2006/relationships/image" Target="../media/image39.png"/><Relationship Id="rId1" Type="http://schemas.openxmlformats.org/officeDocument/2006/relationships/image" Target="../media/image38.png"/></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2.xml"/><Relationship Id="rId1" Type="http://schemas.openxmlformats.org/officeDocument/2006/relationships/image" Target="../media/image40.png"/></Relationships>
</file>

<file path=ppt/slides/_rels/slide5.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slideLayout" Target="../slideLayouts/slideLayout2.xml"/><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6.png"/></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2.xml"/><Relationship Id="rId1" Type="http://schemas.openxmlformats.org/officeDocument/2006/relationships/image" Target="../media/image41.png"/></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2.xml"/><Relationship Id="rId1" Type="http://schemas.openxmlformats.org/officeDocument/2006/relationships/image" Target="../media/image42.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4" Type="http://schemas.openxmlformats.org/officeDocument/2006/relationships/notesSlide" Target="../notesSlides/notesSlide53.xml"/><Relationship Id="rId3" Type="http://schemas.openxmlformats.org/officeDocument/2006/relationships/slideLayout" Target="../slideLayouts/slideLayout2.xml"/><Relationship Id="rId2" Type="http://schemas.openxmlformats.org/officeDocument/2006/relationships/image" Target="../media/image44.png"/><Relationship Id="rId1" Type="http://schemas.openxmlformats.org/officeDocument/2006/relationships/image" Target="../media/image43.png"/></Relationships>
</file>

<file path=ppt/slides/_rels/slide54.xml.rels><?xml version="1.0" encoding="UTF-8" standalone="yes"?>
<Relationships xmlns="http://schemas.openxmlformats.org/package/2006/relationships"><Relationship Id="rId4" Type="http://schemas.openxmlformats.org/officeDocument/2006/relationships/notesSlide" Target="../notesSlides/notesSlide54.xml"/><Relationship Id="rId3" Type="http://schemas.openxmlformats.org/officeDocument/2006/relationships/slideLayout" Target="../slideLayouts/slideLayout2.xml"/><Relationship Id="rId2" Type="http://schemas.openxmlformats.org/officeDocument/2006/relationships/image" Target="../media/image46.png"/><Relationship Id="rId1" Type="http://schemas.openxmlformats.org/officeDocument/2006/relationships/image" Target="../media/image45.png"/></Relationships>
</file>

<file path=ppt/slides/_rels/slide55.xml.rels><?xml version="1.0" encoding="UTF-8" standalone="yes"?>
<Relationships xmlns="http://schemas.openxmlformats.org/package/2006/relationships"><Relationship Id="rId4" Type="http://schemas.openxmlformats.org/officeDocument/2006/relationships/notesSlide" Target="../notesSlides/notesSlide55.xml"/><Relationship Id="rId3" Type="http://schemas.openxmlformats.org/officeDocument/2006/relationships/slideLayout" Target="../slideLayouts/slideLayout2.xml"/><Relationship Id="rId2" Type="http://schemas.openxmlformats.org/officeDocument/2006/relationships/image" Target="../media/image48.png"/><Relationship Id="rId1" Type="http://schemas.openxmlformats.org/officeDocument/2006/relationships/image" Target="../media/image47.png"/></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2.xml"/><Relationship Id="rId1" Type="http://schemas.openxmlformats.org/officeDocument/2006/relationships/image" Target="../media/image49.png"/></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2.xml"/><Relationship Id="rId1" Type="http://schemas.openxmlformats.org/officeDocument/2006/relationships/image" Target="../media/image50.png"/></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2.xml"/><Relationship Id="rId1" Type="http://schemas.openxmlformats.org/officeDocument/2006/relationships/image" Target="../media/image49.png"/></Relationships>
</file>

<file path=ppt/slides/_rels/slide59.xml.rels><?xml version="1.0" encoding="UTF-8" standalone="yes"?>
<Relationships xmlns="http://schemas.openxmlformats.org/package/2006/relationships"><Relationship Id="rId5" Type="http://schemas.openxmlformats.org/officeDocument/2006/relationships/notesSlide" Target="../notesSlides/notesSlide59.xml"/><Relationship Id="rId4" Type="http://schemas.openxmlformats.org/officeDocument/2006/relationships/slideLayout" Target="../slideLayouts/slideLayout2.xml"/><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image" Target="../media/image51.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60.xml"/><Relationship Id="rId2" Type="http://schemas.openxmlformats.org/officeDocument/2006/relationships/slideLayout" Target="../slideLayouts/slideLayout2.xml"/><Relationship Id="rId1" Type="http://schemas.openxmlformats.org/officeDocument/2006/relationships/image" Target="../media/image54.png"/></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4" Type="http://schemas.openxmlformats.org/officeDocument/2006/relationships/notesSlide" Target="../notesSlides/notesSlide64.xml"/><Relationship Id="rId3" Type="http://schemas.openxmlformats.org/officeDocument/2006/relationships/slideLayout" Target="../slideLayouts/slideLayout1.xml"/><Relationship Id="rId2" Type="http://schemas.openxmlformats.org/officeDocument/2006/relationships/image" Target="../media/image3.png"/><Relationship Id="rId1" Type="http://schemas.openxmlformats.org/officeDocument/2006/relationships/image" Target="../media/image2.png"/></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2.xml"/><Relationship Id="rId2" Type="http://schemas.openxmlformats.org/officeDocument/2006/relationships/image" Target="../media/image10.png"/><Relationship Id="rId1" Type="http://schemas.openxmlformats.org/officeDocument/2006/relationships/hyperlink" Target="&#39033;&#30446;&#31456;&#31243;.docx" TargetMode="Externa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矩形 2"/>
          <p:cNvSpPr/>
          <p:nvPr/>
        </p:nvSpPr>
        <p:spPr>
          <a:xfrm>
            <a:off x="0" y="3392914"/>
            <a:ext cx="9144000" cy="232208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p:cNvPicPr>
            <a:picLocks noChangeAspect="1"/>
          </p:cNvPicPr>
          <p:nvPr/>
        </p:nvPicPr>
        <p:blipFill rotWithShape="1">
          <a:blip r:embed="rId1" cstate="print">
            <a:duotone>
              <a:schemeClr val="accent5">
                <a:shade val="45000"/>
                <a:satMod val="135000"/>
              </a:schemeClr>
              <a:prstClr val="white"/>
            </a:duotone>
            <a:extLst>
              <a:ext uri="{28A0092B-C50C-407E-A947-70E740481C1C}">
                <a14:useLocalDpi xmlns:a14="http://schemas.microsoft.com/office/drawing/2010/main" val="0"/>
              </a:ext>
            </a:extLst>
          </a:blip>
          <a:srcRect l="6603" t="7854" r="6936" b="39363"/>
          <a:stretch>
            <a:fillRect/>
          </a:stretch>
        </p:blipFill>
        <p:spPr>
          <a:xfrm>
            <a:off x="0" y="43483"/>
            <a:ext cx="9144000" cy="3349431"/>
          </a:xfrm>
          <a:prstGeom prst="rect">
            <a:avLst/>
          </a:prstGeom>
        </p:spPr>
      </p:pic>
      <p:sp>
        <p:nvSpPr>
          <p:cNvPr id="5" name="TextBox 4"/>
          <p:cNvSpPr txBox="1"/>
          <p:nvPr/>
        </p:nvSpPr>
        <p:spPr>
          <a:xfrm>
            <a:off x="1142976" y="3500442"/>
            <a:ext cx="6984776" cy="1077218"/>
          </a:xfrm>
          <a:prstGeom prst="rect">
            <a:avLst/>
          </a:prstGeom>
          <a:noFill/>
        </p:spPr>
        <p:txBody>
          <a:bodyPr wrap="square" rtlCol="0">
            <a:spAutoFit/>
          </a:bodyPr>
          <a:lstStyle/>
          <a:p>
            <a:pPr algn="ctr"/>
            <a:r>
              <a:rPr lang="zh-CN" altLang="en-US" sz="3200" b="1" dirty="0" smtClean="0">
                <a:solidFill>
                  <a:schemeClr val="bg1"/>
                </a:solidFill>
                <a:latin typeface="微软雅黑" panose="020B0503020204020204" pitchFamily="34" charset="-122"/>
                <a:ea typeface="微软雅黑" panose="020B0503020204020204" pitchFamily="34" charset="-122"/>
                <a:cs typeface="经典特宋简" panose="02010609010101010101" pitchFamily="49" charset="-122"/>
              </a:rPr>
              <a:t>软件工程系列课程教学辅助网站</a:t>
            </a:r>
            <a:endParaRPr lang="en-US" altLang="zh-CN" sz="3200" b="1" dirty="0" smtClean="0">
              <a:solidFill>
                <a:schemeClr val="bg1"/>
              </a:solidFill>
              <a:latin typeface="微软雅黑" panose="020B0503020204020204" pitchFamily="34" charset="-122"/>
              <a:ea typeface="微软雅黑" panose="020B0503020204020204" pitchFamily="34" charset="-122"/>
              <a:cs typeface="经典特宋简" panose="02010609010101010101" pitchFamily="49" charset="-122"/>
            </a:endParaRPr>
          </a:p>
          <a:p>
            <a:pPr algn="ctr"/>
            <a:r>
              <a:rPr lang="zh-CN" altLang="en-US" sz="3200" b="1" dirty="0" smtClean="0">
                <a:solidFill>
                  <a:schemeClr val="bg1"/>
                </a:solidFill>
                <a:latin typeface="微软雅黑" panose="020B0503020204020204" pitchFamily="34" charset="-122"/>
                <a:ea typeface="微软雅黑" panose="020B0503020204020204" pitchFamily="34" charset="-122"/>
                <a:cs typeface="经典特宋简" panose="02010609010101010101" pitchFamily="49" charset="-122"/>
              </a:rPr>
              <a:t>项目总结报告</a:t>
            </a:r>
            <a:endParaRPr lang="zh-CN" altLang="en-US" sz="3200" b="1" dirty="0">
              <a:solidFill>
                <a:schemeClr val="bg1"/>
              </a:solidFill>
              <a:latin typeface="微软雅黑" panose="020B0503020204020204" pitchFamily="34" charset="-122"/>
              <a:ea typeface="微软雅黑" panose="020B0503020204020204" pitchFamily="34" charset="-122"/>
              <a:cs typeface="经典特宋简" panose="02010609010101010101" pitchFamily="49" charset="-122"/>
            </a:endParaRPr>
          </a:p>
        </p:txBody>
      </p:sp>
      <p:cxnSp>
        <p:nvCxnSpPr>
          <p:cNvPr id="6" name="直接连接符 5"/>
          <p:cNvCxnSpPr/>
          <p:nvPr/>
        </p:nvCxnSpPr>
        <p:spPr>
          <a:xfrm>
            <a:off x="1432837" y="4781950"/>
            <a:ext cx="633670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2357291" y="5080456"/>
            <a:ext cx="4339651" cy="369332"/>
          </a:xfrm>
          <a:prstGeom prst="rect">
            <a:avLst/>
          </a:prstGeom>
          <a:effectLst/>
        </p:spPr>
        <p:txBody>
          <a:bodyPr wrap="none">
            <a:spAutoFit/>
          </a:bodyPr>
          <a:lstStyle/>
          <a:p>
            <a:pPr algn="ctr"/>
            <a:r>
              <a:rPr lang="zh-CN" altLang="en-US" b="1" dirty="0" smtClean="0">
                <a:solidFill>
                  <a:schemeClr val="bg1"/>
                </a:solidFill>
                <a:latin typeface="微软雅黑" panose="020B0503020204020204" pitchFamily="34" charset="-122"/>
                <a:ea typeface="微软雅黑" panose="020B0503020204020204" pitchFamily="34" charset="-122"/>
              </a:rPr>
              <a:t>胡泽宇、葛鑫志、林康、金志超、韩佳鑫</a:t>
            </a:r>
            <a:endParaRPr lang="zh-CN" altLang="en-US" b="1" dirty="0">
              <a:solidFill>
                <a:schemeClr val="bg1"/>
              </a:solidFill>
              <a:latin typeface="微软雅黑" panose="020B0503020204020204" pitchFamily="34" charset="-122"/>
              <a:ea typeface="微软雅黑" panose="020B0503020204020204" pitchFamily="34" charset="-122"/>
            </a:endParaRPr>
          </a:p>
        </p:txBody>
      </p:sp>
      <p:sp>
        <p:nvSpPr>
          <p:cNvPr id="12" name="圆角矩形 11"/>
          <p:cNvSpPr/>
          <p:nvPr/>
        </p:nvSpPr>
        <p:spPr>
          <a:xfrm>
            <a:off x="3786182" y="4643450"/>
            <a:ext cx="1602457" cy="36004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TextBox 12"/>
          <p:cNvSpPr txBox="1"/>
          <p:nvPr/>
        </p:nvSpPr>
        <p:spPr>
          <a:xfrm>
            <a:off x="3885034" y="4723641"/>
            <a:ext cx="1401346" cy="276999"/>
          </a:xfrm>
          <a:prstGeom prst="rect">
            <a:avLst/>
          </a:prstGeom>
          <a:noFill/>
        </p:spPr>
        <p:txBody>
          <a:bodyPr wrap="none" rtlCol="0">
            <a:spAutoFit/>
          </a:bodyPr>
          <a:lstStyle/>
          <a:p>
            <a:r>
              <a:rPr lang="zh-CN" altLang="en-US" sz="1200" dirty="0" smtClean="0">
                <a:solidFill>
                  <a:srgbClr val="0070C0"/>
                </a:solidFill>
                <a:latin typeface="微软雅黑" panose="020B0503020204020204" pitchFamily="34" charset="-122"/>
                <a:ea typeface="微软雅黑" panose="020B0503020204020204" pitchFamily="34" charset="-122"/>
              </a:rPr>
              <a:t>汇报人：</a:t>
            </a:r>
            <a:r>
              <a:rPr lang="en-US" altLang="zh-CN" sz="1200" dirty="0" smtClean="0">
                <a:solidFill>
                  <a:srgbClr val="0070C0"/>
                </a:solidFill>
                <a:latin typeface="微软雅黑" panose="020B0503020204020204" pitchFamily="34" charset="-122"/>
                <a:ea typeface="微软雅黑" panose="020B0503020204020204" pitchFamily="34" charset="-122"/>
              </a:rPr>
              <a:t>G14</a:t>
            </a:r>
            <a:r>
              <a:rPr lang="zh-CN" altLang="en-US" sz="1200" dirty="0" smtClean="0">
                <a:solidFill>
                  <a:srgbClr val="0070C0"/>
                </a:solidFill>
                <a:latin typeface="微软雅黑" panose="020B0503020204020204" pitchFamily="34" charset="-122"/>
                <a:ea typeface="微软雅黑" panose="020B0503020204020204" pitchFamily="34" charset="-122"/>
              </a:rPr>
              <a:t>小组</a:t>
            </a:r>
            <a:endParaRPr lang="zh-CN" altLang="en-US" sz="1200" dirty="0">
              <a:solidFill>
                <a:srgbClr val="0070C0"/>
              </a:solidFill>
              <a:latin typeface="微软雅黑" panose="020B0503020204020204" pitchFamily="34" charset="-122"/>
              <a:ea typeface="微软雅黑" panose="020B0503020204020204" pitchFamily="34" charset="-122"/>
            </a:endParaRPr>
          </a:p>
        </p:txBody>
      </p:sp>
      <p:pic>
        <p:nvPicPr>
          <p:cNvPr id="11" name="图片 10" descr="g14"/>
          <p:cNvPicPr>
            <a:picLocks noChangeAspect="1"/>
          </p:cNvPicPr>
          <p:nvPr/>
        </p:nvPicPr>
        <p:blipFill>
          <a:blip r:embed="rId2" cstate="print"/>
          <a:stretch>
            <a:fillRect/>
          </a:stretch>
        </p:blipFill>
        <p:spPr>
          <a:xfrm>
            <a:off x="427355" y="105410"/>
            <a:ext cx="1764665" cy="1764665"/>
          </a:xfrm>
          <a:prstGeom prst="rect">
            <a:avLst/>
          </a:prstGeom>
        </p:spPr>
      </p:pic>
    </p:spTree>
    <p:custDataLst>
      <p:tags r:id="rId3"/>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outVertical)">
                                      <p:cBhvr>
                                        <p:cTn id="7" dur="500"/>
                                        <p:tgtEl>
                                          <p:spTgt spid="3"/>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down)">
                                      <p:cBhvr>
                                        <p:cTn id="11" dur="500"/>
                                        <p:tgtEl>
                                          <p:spTgt spid="2"/>
                                        </p:tgtEl>
                                      </p:cBhvr>
                                    </p:animEffect>
                                  </p:childTnLst>
                                </p:cTn>
                              </p:par>
                            </p:childTnLst>
                          </p:cTn>
                        </p:par>
                        <p:par>
                          <p:cTn id="12" fill="hold">
                            <p:stCondLst>
                              <p:cond delay="1000"/>
                            </p:stCondLst>
                            <p:childTnLst>
                              <p:par>
                                <p:cTn id="13" presetID="16" presetClass="entr" presetSubtype="21" fill="hold"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barn(inVertical)">
                                      <p:cBhvr>
                                        <p:cTn id="15" dur="500"/>
                                        <p:tgtEl>
                                          <p:spTgt spid="6"/>
                                        </p:tgtEl>
                                      </p:cBhvr>
                                    </p:animEffect>
                                  </p:childTnLst>
                                </p:cTn>
                              </p:par>
                            </p:childTnLst>
                          </p:cTn>
                        </p:par>
                        <p:par>
                          <p:cTn id="16" fill="hold">
                            <p:stCondLst>
                              <p:cond delay="1500"/>
                            </p:stCondLst>
                            <p:childTnLst>
                              <p:par>
                                <p:cTn id="17" presetID="16" presetClass="entr" presetSubtype="37" fill="hold" grpId="0" nodeType="after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barn(outVertical)">
                                      <p:cBhvr>
                                        <p:cTn id="19" dur="500"/>
                                        <p:tgtEl>
                                          <p:spTgt spid="12"/>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childTnLst>
                          </p:cTn>
                        </p:par>
                        <p:par>
                          <p:cTn id="24" fill="hold">
                            <p:stCondLst>
                              <p:cond delay="2500"/>
                            </p:stCondLst>
                            <p:childTnLst>
                              <p:par>
                                <p:cTn id="25" presetID="42" presetClass="entr" presetSubtype="0" fill="hold" grpId="0" nodeType="after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1000"/>
                                        <p:tgtEl>
                                          <p:spTgt spid="5"/>
                                        </p:tgtEl>
                                      </p:cBhvr>
                                    </p:animEffect>
                                    <p:anim calcmode="lin" valueType="num">
                                      <p:cBhvr>
                                        <p:cTn id="28" dur="1000" fill="hold"/>
                                        <p:tgtEl>
                                          <p:spTgt spid="5"/>
                                        </p:tgtEl>
                                        <p:attrNameLst>
                                          <p:attrName>ppt_x</p:attrName>
                                        </p:attrNameLst>
                                      </p:cBhvr>
                                      <p:tavLst>
                                        <p:tav tm="0">
                                          <p:val>
                                            <p:strVal val="#ppt_x"/>
                                          </p:val>
                                        </p:tav>
                                        <p:tav tm="100000">
                                          <p:val>
                                            <p:strVal val="#ppt_x"/>
                                          </p:val>
                                        </p:tav>
                                      </p:tavLst>
                                    </p:anim>
                                    <p:anim calcmode="lin" valueType="num">
                                      <p:cBhvr>
                                        <p:cTn id="29" dur="1000" fill="hold"/>
                                        <p:tgtEl>
                                          <p:spTgt spid="5"/>
                                        </p:tgtEl>
                                        <p:attrNameLst>
                                          <p:attrName>ppt_y</p:attrName>
                                        </p:attrNameLst>
                                      </p:cBhvr>
                                      <p:tavLst>
                                        <p:tav tm="0">
                                          <p:val>
                                            <p:strVal val="#ppt_y+.1"/>
                                          </p:val>
                                        </p:tav>
                                        <p:tav tm="100000">
                                          <p:val>
                                            <p:strVal val="#ppt_y"/>
                                          </p:val>
                                        </p:tav>
                                      </p:tavLst>
                                    </p:anim>
                                  </p:childTnLst>
                                </p:cTn>
                              </p:par>
                              <p:par>
                                <p:cTn id="30" presetID="47" presetClass="entr" presetSubtype="0" fill="hold" grpId="0" nodeType="with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1000"/>
                                        <p:tgtEl>
                                          <p:spTgt spid="7"/>
                                        </p:tgtEl>
                                      </p:cBhvr>
                                    </p:animEffect>
                                    <p:anim calcmode="lin" valueType="num">
                                      <p:cBhvr>
                                        <p:cTn id="33" dur="1000" fill="hold"/>
                                        <p:tgtEl>
                                          <p:spTgt spid="7"/>
                                        </p:tgtEl>
                                        <p:attrNameLst>
                                          <p:attrName>ppt_x</p:attrName>
                                        </p:attrNameLst>
                                      </p:cBhvr>
                                      <p:tavLst>
                                        <p:tav tm="0">
                                          <p:val>
                                            <p:strVal val="#ppt_x"/>
                                          </p:val>
                                        </p:tav>
                                        <p:tav tm="100000">
                                          <p:val>
                                            <p:strVal val="#ppt_x"/>
                                          </p:val>
                                        </p:tav>
                                      </p:tavLst>
                                    </p:anim>
                                    <p:anim calcmode="lin" valueType="num">
                                      <p:cBhvr>
                                        <p:cTn id="3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p:bldP spid="7" grpId="0"/>
      <p:bldP spid="12" grpId="0" animBg="1"/>
      <p:bldP spid="1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07504" y="121196"/>
            <a:ext cx="8928992" cy="5472608"/>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矩形 1"/>
          <p:cNvSpPr/>
          <p:nvPr/>
        </p:nvSpPr>
        <p:spPr>
          <a:xfrm>
            <a:off x="251520" y="265212"/>
            <a:ext cx="396044" cy="396044"/>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420212" y="409228"/>
            <a:ext cx="360040" cy="360040"/>
          </a:xfrm>
          <a:prstGeom prst="rect">
            <a:avLst/>
          </a:prstGeom>
          <a:solidFill>
            <a:srgbClr val="0070C0"/>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9"/>
          <p:cNvSpPr txBox="1"/>
          <p:nvPr/>
        </p:nvSpPr>
        <p:spPr>
          <a:xfrm>
            <a:off x="840165" y="409228"/>
            <a:ext cx="2492990" cy="400110"/>
          </a:xfrm>
          <a:prstGeom prst="rect">
            <a:avLst/>
          </a:prstGeom>
          <a:noFill/>
        </p:spPr>
        <p:txBody>
          <a:bodyPr wrap="none" rtlCol="0">
            <a:spAutoFit/>
          </a:bodyPr>
          <a:lstStyle/>
          <a:p>
            <a:r>
              <a:rPr lang="zh-CN" altLang="en-US" sz="2000" b="1" dirty="0" smtClean="0">
                <a:solidFill>
                  <a:srgbClr val="0070C0"/>
                </a:solidFill>
                <a:latin typeface="微软雅黑" panose="020B0503020204020204" pitchFamily="34" charset="-122"/>
                <a:ea typeface="微软雅黑" panose="020B0503020204020204" pitchFamily="34" charset="-122"/>
              </a:rPr>
              <a:t>里程碑阶段内部评审</a:t>
            </a:r>
            <a:endParaRPr lang="zh-CN" altLang="en-US" sz="2000" b="1" dirty="0">
              <a:solidFill>
                <a:srgbClr val="0070C0"/>
              </a:solidFill>
              <a:latin typeface="微软雅黑" panose="020B0503020204020204" pitchFamily="34" charset="-122"/>
              <a:ea typeface="微软雅黑" panose="020B0503020204020204" pitchFamily="34" charset="-122"/>
            </a:endParaRPr>
          </a:p>
        </p:txBody>
      </p:sp>
      <p:sp>
        <p:nvSpPr>
          <p:cNvPr id="26" name="TextBox 25"/>
          <p:cNvSpPr txBox="1"/>
          <p:nvPr/>
        </p:nvSpPr>
        <p:spPr>
          <a:xfrm>
            <a:off x="1763688" y="4257771"/>
            <a:ext cx="1563248" cy="261610"/>
          </a:xfrm>
          <a:prstGeom prst="rect">
            <a:avLst/>
          </a:prstGeom>
          <a:noFill/>
        </p:spPr>
        <p:txBody>
          <a:bodyPr wrap="none" rtlCol="0">
            <a:spAutoFit/>
          </a:bodyPr>
          <a:lstStyle/>
          <a:p>
            <a:r>
              <a:rPr lang="zh-CN" altLang="en-US" sz="1100" dirty="0" smtClean="0">
                <a:solidFill>
                  <a:schemeClr val="bg1"/>
                </a:solidFill>
              </a:rPr>
              <a:t>实际完成数目：</a:t>
            </a:r>
            <a:r>
              <a:rPr lang="en-US" altLang="zh-CN" sz="1100" dirty="0" smtClean="0">
                <a:solidFill>
                  <a:schemeClr val="bg1"/>
                </a:solidFill>
              </a:rPr>
              <a:t>820</a:t>
            </a:r>
            <a:r>
              <a:rPr lang="zh-CN" altLang="en-US" sz="1100" dirty="0" smtClean="0">
                <a:solidFill>
                  <a:schemeClr val="bg1"/>
                </a:solidFill>
              </a:rPr>
              <a:t>万</a:t>
            </a:r>
            <a:endParaRPr lang="zh-CN" altLang="en-US" sz="1100" dirty="0">
              <a:solidFill>
                <a:schemeClr val="bg1"/>
              </a:solidFill>
            </a:endParaRPr>
          </a:p>
        </p:txBody>
      </p:sp>
      <p:sp>
        <p:nvSpPr>
          <p:cNvPr id="27" name="TextBox 26"/>
          <p:cNvSpPr txBox="1"/>
          <p:nvPr/>
        </p:nvSpPr>
        <p:spPr>
          <a:xfrm>
            <a:off x="2195736" y="4684122"/>
            <a:ext cx="1140056" cy="261610"/>
          </a:xfrm>
          <a:prstGeom prst="rect">
            <a:avLst/>
          </a:prstGeom>
          <a:noFill/>
        </p:spPr>
        <p:txBody>
          <a:bodyPr wrap="none" rtlCol="0">
            <a:spAutoFit/>
          </a:bodyPr>
          <a:lstStyle/>
          <a:p>
            <a:r>
              <a:rPr lang="zh-CN" altLang="en-US" sz="1100" dirty="0" smtClean="0">
                <a:solidFill>
                  <a:schemeClr val="bg1"/>
                </a:solidFill>
              </a:rPr>
              <a:t>回款数：</a:t>
            </a:r>
            <a:r>
              <a:rPr lang="en-US" altLang="zh-CN" sz="1100" dirty="0" smtClean="0">
                <a:solidFill>
                  <a:schemeClr val="bg1"/>
                </a:solidFill>
              </a:rPr>
              <a:t>640</a:t>
            </a:r>
            <a:r>
              <a:rPr lang="zh-CN" altLang="en-US" sz="1100" dirty="0" smtClean="0">
                <a:solidFill>
                  <a:schemeClr val="bg1"/>
                </a:solidFill>
              </a:rPr>
              <a:t>万</a:t>
            </a:r>
            <a:endParaRPr lang="zh-CN" altLang="en-US" sz="1100" dirty="0">
              <a:solidFill>
                <a:schemeClr val="bg1"/>
              </a:solidFill>
            </a:endParaRPr>
          </a:p>
        </p:txBody>
      </p:sp>
      <p:sp>
        <p:nvSpPr>
          <p:cNvPr id="32" name="TextBox 31"/>
          <p:cNvSpPr txBox="1"/>
          <p:nvPr/>
        </p:nvSpPr>
        <p:spPr>
          <a:xfrm>
            <a:off x="5724128" y="4257771"/>
            <a:ext cx="1563248" cy="261610"/>
          </a:xfrm>
          <a:prstGeom prst="rect">
            <a:avLst/>
          </a:prstGeom>
          <a:noFill/>
        </p:spPr>
        <p:txBody>
          <a:bodyPr wrap="none" rtlCol="0">
            <a:spAutoFit/>
          </a:bodyPr>
          <a:lstStyle/>
          <a:p>
            <a:r>
              <a:rPr lang="zh-CN" altLang="en-US" sz="1100" dirty="0" smtClean="0">
                <a:solidFill>
                  <a:schemeClr val="bg1"/>
                </a:solidFill>
              </a:rPr>
              <a:t>实际完成数目：</a:t>
            </a:r>
            <a:r>
              <a:rPr lang="en-US" altLang="zh-CN" sz="1100" dirty="0" smtClean="0">
                <a:solidFill>
                  <a:schemeClr val="bg1"/>
                </a:solidFill>
              </a:rPr>
              <a:t>820</a:t>
            </a:r>
            <a:r>
              <a:rPr lang="zh-CN" altLang="en-US" sz="1100" dirty="0" smtClean="0">
                <a:solidFill>
                  <a:schemeClr val="bg1"/>
                </a:solidFill>
              </a:rPr>
              <a:t>万</a:t>
            </a:r>
            <a:endParaRPr lang="zh-CN" altLang="en-US" sz="1100" dirty="0">
              <a:solidFill>
                <a:schemeClr val="bg1"/>
              </a:solidFill>
            </a:endParaRPr>
          </a:p>
        </p:txBody>
      </p:sp>
      <p:sp>
        <p:nvSpPr>
          <p:cNvPr id="33" name="TextBox 32"/>
          <p:cNvSpPr txBox="1"/>
          <p:nvPr/>
        </p:nvSpPr>
        <p:spPr>
          <a:xfrm>
            <a:off x="5736200" y="4684122"/>
            <a:ext cx="1140056" cy="261610"/>
          </a:xfrm>
          <a:prstGeom prst="rect">
            <a:avLst/>
          </a:prstGeom>
          <a:noFill/>
        </p:spPr>
        <p:txBody>
          <a:bodyPr wrap="none" rtlCol="0">
            <a:spAutoFit/>
          </a:bodyPr>
          <a:lstStyle/>
          <a:p>
            <a:r>
              <a:rPr lang="zh-CN" altLang="en-US" sz="1100" dirty="0" smtClean="0">
                <a:solidFill>
                  <a:schemeClr val="bg1"/>
                </a:solidFill>
              </a:rPr>
              <a:t>回款数：</a:t>
            </a:r>
            <a:r>
              <a:rPr lang="en-US" altLang="zh-CN" sz="1100" dirty="0" smtClean="0">
                <a:solidFill>
                  <a:schemeClr val="bg1"/>
                </a:solidFill>
              </a:rPr>
              <a:t>640</a:t>
            </a:r>
            <a:r>
              <a:rPr lang="zh-CN" altLang="en-US" sz="1100" dirty="0" smtClean="0">
                <a:solidFill>
                  <a:schemeClr val="bg1"/>
                </a:solidFill>
              </a:rPr>
              <a:t>万</a:t>
            </a:r>
            <a:endParaRPr lang="zh-CN" altLang="en-US" sz="1100" dirty="0">
              <a:solidFill>
                <a:schemeClr val="bg1"/>
              </a:solidFill>
            </a:endParaRPr>
          </a:p>
        </p:txBody>
      </p:sp>
      <p:sp>
        <p:nvSpPr>
          <p:cNvPr id="34" name="TextBox 33"/>
          <p:cNvSpPr txBox="1"/>
          <p:nvPr/>
        </p:nvSpPr>
        <p:spPr>
          <a:xfrm>
            <a:off x="4312827" y="2804076"/>
            <a:ext cx="662361" cy="523220"/>
          </a:xfrm>
          <a:prstGeom prst="rect">
            <a:avLst/>
          </a:prstGeom>
          <a:noFill/>
        </p:spPr>
        <p:txBody>
          <a:bodyPr wrap="none" rtlCol="0">
            <a:spAutoFit/>
          </a:bodyPr>
          <a:lstStyle/>
          <a:p>
            <a:r>
              <a:rPr lang="en-US" altLang="zh-CN" sz="2800" b="1" dirty="0" smtClean="0">
                <a:solidFill>
                  <a:schemeClr val="bg1"/>
                </a:solidFill>
              </a:rPr>
              <a:t>VS</a:t>
            </a:r>
            <a:endParaRPr lang="zh-CN" altLang="en-US" sz="2800" b="1" dirty="0">
              <a:solidFill>
                <a:schemeClr val="bg1"/>
              </a:solidFill>
            </a:endParaRPr>
          </a:p>
        </p:txBody>
      </p:sp>
      <p:pic>
        <p:nvPicPr>
          <p:cNvPr id="112641" name="Picture 1" descr="G:\QQ\新建文件夹\1146072889\Image\C2C\UN]V`U2Z)4OD1~HUVLZ0`XB.png"/>
          <p:cNvPicPr>
            <a:picLocks noChangeAspect="1" noChangeArrowheads="1"/>
          </p:cNvPicPr>
          <p:nvPr/>
        </p:nvPicPr>
        <p:blipFill>
          <a:blip r:embed="rId1"/>
          <a:srcRect/>
          <a:stretch>
            <a:fillRect/>
          </a:stretch>
        </p:blipFill>
        <p:spPr bwMode="auto">
          <a:xfrm>
            <a:off x="642910" y="1428740"/>
            <a:ext cx="8104176" cy="2857496"/>
          </a:xfrm>
          <a:prstGeom prst="rect">
            <a:avLst/>
          </a:prstGeom>
          <a:noFill/>
        </p:spPr>
      </p:pic>
    </p:spTree>
  </p:cSld>
  <p:clrMapOvr>
    <a:masterClrMapping/>
  </p:clrMapOvr>
  <mc:AlternateContent xmlns:mc="http://schemas.openxmlformats.org/markup-compatibility/2006">
    <mc:Choice xmlns:p14="http://schemas.microsoft.com/office/powerpoint/2010/main" Requires="p14">
      <p:transition spd="slow" p14:dur="1600">
        <p14:prism dir="d" isContent="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right)">
                                      <p:cBhvr>
                                        <p:cTn id="7" dur="500"/>
                                        <p:tgtEl>
                                          <p:spTgt spid="26"/>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wipe(left)">
                                      <p:cBhvr>
                                        <p:cTn id="10" dur="500"/>
                                        <p:tgtEl>
                                          <p:spTgt spid="32"/>
                                        </p:tgtEl>
                                      </p:cBhvr>
                                    </p:animEffect>
                                  </p:childTnLst>
                                </p:cTn>
                              </p:par>
                            </p:childTnLst>
                          </p:cTn>
                        </p:par>
                        <p:par>
                          <p:cTn id="11" fill="hold">
                            <p:stCondLst>
                              <p:cond delay="500"/>
                            </p:stCondLst>
                            <p:childTnLst>
                              <p:par>
                                <p:cTn id="12" presetID="22" presetClass="entr" presetSubtype="2" fill="hold" grpId="0" nodeType="afterEffect">
                                  <p:stCondLst>
                                    <p:cond delay="0"/>
                                  </p:stCondLst>
                                  <p:childTnLst>
                                    <p:set>
                                      <p:cBhvr>
                                        <p:cTn id="13" dur="1" fill="hold">
                                          <p:stCondLst>
                                            <p:cond delay="0"/>
                                          </p:stCondLst>
                                        </p:cTn>
                                        <p:tgtEl>
                                          <p:spTgt spid="27"/>
                                        </p:tgtEl>
                                        <p:attrNameLst>
                                          <p:attrName>style.visibility</p:attrName>
                                        </p:attrNameLst>
                                      </p:cBhvr>
                                      <p:to>
                                        <p:strVal val="visible"/>
                                      </p:to>
                                    </p:set>
                                    <p:animEffect transition="in" filter="wipe(right)">
                                      <p:cBhvr>
                                        <p:cTn id="14" dur="500"/>
                                        <p:tgtEl>
                                          <p:spTgt spid="27"/>
                                        </p:tgtEl>
                                      </p:cBhvr>
                                    </p:animEffect>
                                  </p:childTnLst>
                                </p:cTn>
                              </p:par>
                              <p:par>
                                <p:cTn id="15" presetID="22" presetClass="entr" presetSubtype="8" fill="hold" grpId="0" nodeType="withEffect">
                                  <p:stCondLst>
                                    <p:cond delay="0"/>
                                  </p:stCondLst>
                                  <p:childTnLst>
                                    <p:set>
                                      <p:cBhvr>
                                        <p:cTn id="16" dur="1" fill="hold">
                                          <p:stCondLst>
                                            <p:cond delay="0"/>
                                          </p:stCondLst>
                                        </p:cTn>
                                        <p:tgtEl>
                                          <p:spTgt spid="33"/>
                                        </p:tgtEl>
                                        <p:attrNameLst>
                                          <p:attrName>style.visibility</p:attrName>
                                        </p:attrNameLst>
                                      </p:cBhvr>
                                      <p:to>
                                        <p:strVal val="visible"/>
                                      </p:to>
                                    </p:set>
                                    <p:animEffect transition="in" filter="wipe(left)">
                                      <p:cBhvr>
                                        <p:cTn id="17" dur="500"/>
                                        <p:tgtEl>
                                          <p:spTgt spid="33"/>
                                        </p:tgtEl>
                                      </p:cBhvr>
                                    </p:animEffect>
                                  </p:childTnLst>
                                </p:cTn>
                              </p:par>
                            </p:childTnLst>
                          </p:cTn>
                        </p:par>
                        <p:par>
                          <p:cTn id="18" fill="hold">
                            <p:stCondLst>
                              <p:cond delay="1000"/>
                            </p:stCondLst>
                            <p:childTnLst>
                              <p:par>
                                <p:cTn id="19" presetID="2" presetClass="entr" presetSubtype="4" fill="hold" grpId="0" nodeType="afterEffect">
                                  <p:stCondLst>
                                    <p:cond delay="0"/>
                                  </p:stCondLst>
                                  <p:childTnLst>
                                    <p:set>
                                      <p:cBhvr>
                                        <p:cTn id="20" dur="1" fill="hold">
                                          <p:stCondLst>
                                            <p:cond delay="0"/>
                                          </p:stCondLst>
                                        </p:cTn>
                                        <p:tgtEl>
                                          <p:spTgt spid="34"/>
                                        </p:tgtEl>
                                        <p:attrNameLst>
                                          <p:attrName>style.visibility</p:attrName>
                                        </p:attrNameLst>
                                      </p:cBhvr>
                                      <p:to>
                                        <p:strVal val="visible"/>
                                      </p:to>
                                    </p:set>
                                    <p:anim calcmode="lin" valueType="num">
                                      <p:cBhvr additive="base">
                                        <p:cTn id="21" dur="500" fill="hold"/>
                                        <p:tgtEl>
                                          <p:spTgt spid="34"/>
                                        </p:tgtEl>
                                        <p:attrNameLst>
                                          <p:attrName>ppt_x</p:attrName>
                                        </p:attrNameLst>
                                      </p:cBhvr>
                                      <p:tavLst>
                                        <p:tav tm="0">
                                          <p:val>
                                            <p:strVal val="#ppt_x"/>
                                          </p:val>
                                        </p:tav>
                                        <p:tav tm="100000">
                                          <p:val>
                                            <p:strVal val="#ppt_x"/>
                                          </p:val>
                                        </p:tav>
                                      </p:tavLst>
                                    </p:anim>
                                    <p:anim calcmode="lin" valueType="num">
                                      <p:cBhvr additive="base">
                                        <p:cTn id="22"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P spid="32" grpId="0"/>
      <p:bldP spid="33" grpId="0"/>
      <p:bldP spid="3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07504" y="121196"/>
            <a:ext cx="8928992" cy="5472608"/>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矩形 1"/>
          <p:cNvSpPr/>
          <p:nvPr/>
        </p:nvSpPr>
        <p:spPr>
          <a:xfrm>
            <a:off x="251520" y="265212"/>
            <a:ext cx="396044" cy="396044"/>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420212" y="409228"/>
            <a:ext cx="360040" cy="360040"/>
          </a:xfrm>
          <a:prstGeom prst="rect">
            <a:avLst/>
          </a:prstGeom>
          <a:solidFill>
            <a:srgbClr val="0070C0"/>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9"/>
          <p:cNvSpPr txBox="1"/>
          <p:nvPr/>
        </p:nvSpPr>
        <p:spPr>
          <a:xfrm>
            <a:off x="840165" y="409228"/>
            <a:ext cx="1723549" cy="400110"/>
          </a:xfrm>
          <a:prstGeom prst="rect">
            <a:avLst/>
          </a:prstGeom>
          <a:noFill/>
        </p:spPr>
        <p:txBody>
          <a:bodyPr wrap="none" rtlCol="0">
            <a:spAutoFit/>
          </a:bodyPr>
          <a:lstStyle/>
          <a:p>
            <a:r>
              <a:rPr lang="zh-CN" altLang="en-US" sz="2000" b="1" dirty="0" smtClean="0">
                <a:solidFill>
                  <a:srgbClr val="0070C0"/>
                </a:solidFill>
                <a:latin typeface="微软雅黑" panose="020B0503020204020204" pitchFamily="34" charset="-122"/>
                <a:ea typeface="微软雅黑" panose="020B0503020204020204" pitchFamily="34" charset="-122"/>
              </a:rPr>
              <a:t>配置管理工具</a:t>
            </a:r>
            <a:endParaRPr lang="zh-CN" altLang="en-US" sz="2000" b="1" dirty="0">
              <a:solidFill>
                <a:srgbClr val="0070C0"/>
              </a:solidFill>
              <a:latin typeface="微软雅黑" panose="020B0503020204020204" pitchFamily="34" charset="-122"/>
              <a:ea typeface="微软雅黑" panose="020B0503020204020204" pitchFamily="34" charset="-122"/>
            </a:endParaRPr>
          </a:p>
        </p:txBody>
      </p:sp>
      <p:sp>
        <p:nvSpPr>
          <p:cNvPr id="26" name="TextBox 25"/>
          <p:cNvSpPr txBox="1"/>
          <p:nvPr/>
        </p:nvSpPr>
        <p:spPr>
          <a:xfrm>
            <a:off x="1763688" y="4257771"/>
            <a:ext cx="1563248" cy="261610"/>
          </a:xfrm>
          <a:prstGeom prst="rect">
            <a:avLst/>
          </a:prstGeom>
          <a:noFill/>
        </p:spPr>
        <p:txBody>
          <a:bodyPr wrap="none" rtlCol="0">
            <a:spAutoFit/>
          </a:bodyPr>
          <a:lstStyle/>
          <a:p>
            <a:r>
              <a:rPr lang="zh-CN" altLang="en-US" sz="1100" dirty="0" smtClean="0">
                <a:solidFill>
                  <a:schemeClr val="bg1"/>
                </a:solidFill>
              </a:rPr>
              <a:t>实际完成数目：</a:t>
            </a:r>
            <a:r>
              <a:rPr lang="en-US" altLang="zh-CN" sz="1100" dirty="0" smtClean="0">
                <a:solidFill>
                  <a:schemeClr val="bg1"/>
                </a:solidFill>
              </a:rPr>
              <a:t>820</a:t>
            </a:r>
            <a:r>
              <a:rPr lang="zh-CN" altLang="en-US" sz="1100" dirty="0" smtClean="0">
                <a:solidFill>
                  <a:schemeClr val="bg1"/>
                </a:solidFill>
              </a:rPr>
              <a:t>万</a:t>
            </a:r>
            <a:endParaRPr lang="zh-CN" altLang="en-US" sz="1100" dirty="0">
              <a:solidFill>
                <a:schemeClr val="bg1"/>
              </a:solidFill>
            </a:endParaRPr>
          </a:p>
        </p:txBody>
      </p:sp>
      <p:sp>
        <p:nvSpPr>
          <p:cNvPr id="27" name="TextBox 26"/>
          <p:cNvSpPr txBox="1"/>
          <p:nvPr/>
        </p:nvSpPr>
        <p:spPr>
          <a:xfrm>
            <a:off x="2195736" y="4684122"/>
            <a:ext cx="1140056" cy="261610"/>
          </a:xfrm>
          <a:prstGeom prst="rect">
            <a:avLst/>
          </a:prstGeom>
          <a:noFill/>
        </p:spPr>
        <p:txBody>
          <a:bodyPr wrap="none" rtlCol="0">
            <a:spAutoFit/>
          </a:bodyPr>
          <a:lstStyle/>
          <a:p>
            <a:r>
              <a:rPr lang="zh-CN" altLang="en-US" sz="1100" dirty="0" smtClean="0">
                <a:solidFill>
                  <a:schemeClr val="bg1"/>
                </a:solidFill>
              </a:rPr>
              <a:t>回款数：</a:t>
            </a:r>
            <a:r>
              <a:rPr lang="en-US" altLang="zh-CN" sz="1100" dirty="0" smtClean="0">
                <a:solidFill>
                  <a:schemeClr val="bg1"/>
                </a:solidFill>
              </a:rPr>
              <a:t>640</a:t>
            </a:r>
            <a:r>
              <a:rPr lang="zh-CN" altLang="en-US" sz="1100" dirty="0" smtClean="0">
                <a:solidFill>
                  <a:schemeClr val="bg1"/>
                </a:solidFill>
              </a:rPr>
              <a:t>万</a:t>
            </a:r>
            <a:endParaRPr lang="zh-CN" altLang="en-US" sz="1100" dirty="0">
              <a:solidFill>
                <a:schemeClr val="bg1"/>
              </a:solidFill>
            </a:endParaRPr>
          </a:p>
        </p:txBody>
      </p:sp>
      <p:sp>
        <p:nvSpPr>
          <p:cNvPr id="32" name="TextBox 31"/>
          <p:cNvSpPr txBox="1"/>
          <p:nvPr/>
        </p:nvSpPr>
        <p:spPr>
          <a:xfrm>
            <a:off x="5724128" y="4257771"/>
            <a:ext cx="1563248" cy="261610"/>
          </a:xfrm>
          <a:prstGeom prst="rect">
            <a:avLst/>
          </a:prstGeom>
          <a:noFill/>
        </p:spPr>
        <p:txBody>
          <a:bodyPr wrap="none" rtlCol="0">
            <a:spAutoFit/>
          </a:bodyPr>
          <a:lstStyle/>
          <a:p>
            <a:r>
              <a:rPr lang="zh-CN" altLang="en-US" sz="1100" dirty="0" smtClean="0">
                <a:solidFill>
                  <a:schemeClr val="bg1"/>
                </a:solidFill>
              </a:rPr>
              <a:t>实际完成数目：</a:t>
            </a:r>
            <a:r>
              <a:rPr lang="en-US" altLang="zh-CN" sz="1100" dirty="0" smtClean="0">
                <a:solidFill>
                  <a:schemeClr val="bg1"/>
                </a:solidFill>
              </a:rPr>
              <a:t>820</a:t>
            </a:r>
            <a:r>
              <a:rPr lang="zh-CN" altLang="en-US" sz="1100" dirty="0" smtClean="0">
                <a:solidFill>
                  <a:schemeClr val="bg1"/>
                </a:solidFill>
              </a:rPr>
              <a:t>万</a:t>
            </a:r>
            <a:endParaRPr lang="zh-CN" altLang="en-US" sz="1100" dirty="0">
              <a:solidFill>
                <a:schemeClr val="bg1"/>
              </a:solidFill>
            </a:endParaRPr>
          </a:p>
        </p:txBody>
      </p:sp>
      <p:sp>
        <p:nvSpPr>
          <p:cNvPr id="33" name="TextBox 32"/>
          <p:cNvSpPr txBox="1"/>
          <p:nvPr/>
        </p:nvSpPr>
        <p:spPr>
          <a:xfrm>
            <a:off x="5736200" y="4684122"/>
            <a:ext cx="1140056" cy="261610"/>
          </a:xfrm>
          <a:prstGeom prst="rect">
            <a:avLst/>
          </a:prstGeom>
          <a:noFill/>
        </p:spPr>
        <p:txBody>
          <a:bodyPr wrap="none" rtlCol="0">
            <a:spAutoFit/>
          </a:bodyPr>
          <a:lstStyle/>
          <a:p>
            <a:r>
              <a:rPr lang="zh-CN" altLang="en-US" sz="1100" dirty="0" smtClean="0">
                <a:solidFill>
                  <a:schemeClr val="bg1"/>
                </a:solidFill>
              </a:rPr>
              <a:t>回款数：</a:t>
            </a:r>
            <a:r>
              <a:rPr lang="en-US" altLang="zh-CN" sz="1100" dirty="0" smtClean="0">
                <a:solidFill>
                  <a:schemeClr val="bg1"/>
                </a:solidFill>
              </a:rPr>
              <a:t>640</a:t>
            </a:r>
            <a:r>
              <a:rPr lang="zh-CN" altLang="en-US" sz="1100" dirty="0" smtClean="0">
                <a:solidFill>
                  <a:schemeClr val="bg1"/>
                </a:solidFill>
              </a:rPr>
              <a:t>万</a:t>
            </a:r>
            <a:endParaRPr lang="zh-CN" altLang="en-US" sz="1100" dirty="0">
              <a:solidFill>
                <a:schemeClr val="bg1"/>
              </a:solidFill>
            </a:endParaRPr>
          </a:p>
        </p:txBody>
      </p:sp>
      <p:sp>
        <p:nvSpPr>
          <p:cNvPr id="34" name="TextBox 33"/>
          <p:cNvSpPr txBox="1"/>
          <p:nvPr/>
        </p:nvSpPr>
        <p:spPr>
          <a:xfrm>
            <a:off x="4312827" y="2804076"/>
            <a:ext cx="662361" cy="523220"/>
          </a:xfrm>
          <a:prstGeom prst="rect">
            <a:avLst/>
          </a:prstGeom>
          <a:noFill/>
        </p:spPr>
        <p:txBody>
          <a:bodyPr wrap="none" rtlCol="0">
            <a:spAutoFit/>
          </a:bodyPr>
          <a:lstStyle/>
          <a:p>
            <a:r>
              <a:rPr lang="en-US" altLang="zh-CN" sz="2800" b="1" dirty="0" smtClean="0">
                <a:solidFill>
                  <a:schemeClr val="bg1"/>
                </a:solidFill>
              </a:rPr>
              <a:t>VS</a:t>
            </a:r>
            <a:endParaRPr lang="zh-CN" altLang="en-US" sz="2800" b="1" dirty="0">
              <a:solidFill>
                <a:schemeClr val="bg1"/>
              </a:solidFill>
            </a:endParaRPr>
          </a:p>
        </p:txBody>
      </p:sp>
      <p:pic>
        <p:nvPicPr>
          <p:cNvPr id="3074" name="Picture 2"/>
          <p:cNvPicPr>
            <a:picLocks noChangeAspect="1" noChangeArrowheads="1"/>
          </p:cNvPicPr>
          <p:nvPr/>
        </p:nvPicPr>
        <p:blipFill>
          <a:blip r:embed="rId1" cstate="print"/>
          <a:srcRect/>
          <a:stretch>
            <a:fillRect/>
          </a:stretch>
        </p:blipFill>
        <p:spPr bwMode="auto">
          <a:xfrm>
            <a:off x="1187624" y="841276"/>
            <a:ext cx="6513513" cy="4495800"/>
          </a:xfrm>
          <a:prstGeom prst="rect">
            <a:avLst/>
          </a:prstGeom>
          <a:noFill/>
          <a:ln w="9525">
            <a:noFill/>
            <a:miter lim="800000"/>
            <a:headEnd/>
            <a:tailEnd/>
          </a:ln>
        </p:spPr>
      </p:pic>
    </p:spTree>
  </p:cSld>
  <p:clrMapOvr>
    <a:masterClrMapping/>
  </p:clrMapOvr>
  <mc:AlternateContent xmlns:mc="http://schemas.openxmlformats.org/markup-compatibility/2006">
    <mc:Choice xmlns:p14="http://schemas.microsoft.com/office/powerpoint/2010/main" Requires="p14">
      <p:transition spd="slow" p14:dur="1600">
        <p14:prism dir="d" isContent="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right)">
                                      <p:cBhvr>
                                        <p:cTn id="7" dur="500"/>
                                        <p:tgtEl>
                                          <p:spTgt spid="26"/>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wipe(left)">
                                      <p:cBhvr>
                                        <p:cTn id="10" dur="500"/>
                                        <p:tgtEl>
                                          <p:spTgt spid="32"/>
                                        </p:tgtEl>
                                      </p:cBhvr>
                                    </p:animEffect>
                                  </p:childTnLst>
                                </p:cTn>
                              </p:par>
                            </p:childTnLst>
                          </p:cTn>
                        </p:par>
                        <p:par>
                          <p:cTn id="11" fill="hold">
                            <p:stCondLst>
                              <p:cond delay="500"/>
                            </p:stCondLst>
                            <p:childTnLst>
                              <p:par>
                                <p:cTn id="12" presetID="22" presetClass="entr" presetSubtype="2" fill="hold" grpId="0" nodeType="afterEffect">
                                  <p:stCondLst>
                                    <p:cond delay="0"/>
                                  </p:stCondLst>
                                  <p:childTnLst>
                                    <p:set>
                                      <p:cBhvr>
                                        <p:cTn id="13" dur="1" fill="hold">
                                          <p:stCondLst>
                                            <p:cond delay="0"/>
                                          </p:stCondLst>
                                        </p:cTn>
                                        <p:tgtEl>
                                          <p:spTgt spid="27"/>
                                        </p:tgtEl>
                                        <p:attrNameLst>
                                          <p:attrName>style.visibility</p:attrName>
                                        </p:attrNameLst>
                                      </p:cBhvr>
                                      <p:to>
                                        <p:strVal val="visible"/>
                                      </p:to>
                                    </p:set>
                                    <p:animEffect transition="in" filter="wipe(right)">
                                      <p:cBhvr>
                                        <p:cTn id="14" dur="500"/>
                                        <p:tgtEl>
                                          <p:spTgt spid="27"/>
                                        </p:tgtEl>
                                      </p:cBhvr>
                                    </p:animEffect>
                                  </p:childTnLst>
                                </p:cTn>
                              </p:par>
                              <p:par>
                                <p:cTn id="15" presetID="22" presetClass="entr" presetSubtype="8" fill="hold" grpId="0" nodeType="withEffect">
                                  <p:stCondLst>
                                    <p:cond delay="0"/>
                                  </p:stCondLst>
                                  <p:childTnLst>
                                    <p:set>
                                      <p:cBhvr>
                                        <p:cTn id="16" dur="1" fill="hold">
                                          <p:stCondLst>
                                            <p:cond delay="0"/>
                                          </p:stCondLst>
                                        </p:cTn>
                                        <p:tgtEl>
                                          <p:spTgt spid="33"/>
                                        </p:tgtEl>
                                        <p:attrNameLst>
                                          <p:attrName>style.visibility</p:attrName>
                                        </p:attrNameLst>
                                      </p:cBhvr>
                                      <p:to>
                                        <p:strVal val="visible"/>
                                      </p:to>
                                    </p:set>
                                    <p:animEffect transition="in" filter="wipe(left)">
                                      <p:cBhvr>
                                        <p:cTn id="17" dur="500"/>
                                        <p:tgtEl>
                                          <p:spTgt spid="33"/>
                                        </p:tgtEl>
                                      </p:cBhvr>
                                    </p:animEffect>
                                  </p:childTnLst>
                                </p:cTn>
                              </p:par>
                            </p:childTnLst>
                          </p:cTn>
                        </p:par>
                        <p:par>
                          <p:cTn id="18" fill="hold">
                            <p:stCondLst>
                              <p:cond delay="1000"/>
                            </p:stCondLst>
                            <p:childTnLst>
                              <p:par>
                                <p:cTn id="19" presetID="2" presetClass="entr" presetSubtype="4" fill="hold" grpId="0" nodeType="afterEffect">
                                  <p:stCondLst>
                                    <p:cond delay="0"/>
                                  </p:stCondLst>
                                  <p:childTnLst>
                                    <p:set>
                                      <p:cBhvr>
                                        <p:cTn id="20" dur="1" fill="hold">
                                          <p:stCondLst>
                                            <p:cond delay="0"/>
                                          </p:stCondLst>
                                        </p:cTn>
                                        <p:tgtEl>
                                          <p:spTgt spid="34"/>
                                        </p:tgtEl>
                                        <p:attrNameLst>
                                          <p:attrName>style.visibility</p:attrName>
                                        </p:attrNameLst>
                                      </p:cBhvr>
                                      <p:to>
                                        <p:strVal val="visible"/>
                                      </p:to>
                                    </p:set>
                                    <p:anim calcmode="lin" valueType="num">
                                      <p:cBhvr additive="base">
                                        <p:cTn id="21" dur="500" fill="hold"/>
                                        <p:tgtEl>
                                          <p:spTgt spid="34"/>
                                        </p:tgtEl>
                                        <p:attrNameLst>
                                          <p:attrName>ppt_x</p:attrName>
                                        </p:attrNameLst>
                                      </p:cBhvr>
                                      <p:tavLst>
                                        <p:tav tm="0">
                                          <p:val>
                                            <p:strVal val="#ppt_x"/>
                                          </p:val>
                                        </p:tav>
                                        <p:tav tm="100000">
                                          <p:val>
                                            <p:strVal val="#ppt_x"/>
                                          </p:val>
                                        </p:tav>
                                      </p:tavLst>
                                    </p:anim>
                                    <p:anim calcmode="lin" valueType="num">
                                      <p:cBhvr additive="base">
                                        <p:cTn id="22"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P spid="32" grpId="0"/>
      <p:bldP spid="33" grpId="0"/>
      <p:bldP spid="3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07504" y="121196"/>
            <a:ext cx="8928992" cy="5472608"/>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矩形 1"/>
          <p:cNvSpPr/>
          <p:nvPr/>
        </p:nvSpPr>
        <p:spPr>
          <a:xfrm>
            <a:off x="251520" y="265212"/>
            <a:ext cx="396044" cy="396044"/>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420212" y="409228"/>
            <a:ext cx="360040" cy="360040"/>
          </a:xfrm>
          <a:prstGeom prst="rect">
            <a:avLst/>
          </a:prstGeom>
          <a:solidFill>
            <a:srgbClr val="0070C0"/>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9"/>
          <p:cNvSpPr txBox="1"/>
          <p:nvPr/>
        </p:nvSpPr>
        <p:spPr>
          <a:xfrm>
            <a:off x="840165" y="409228"/>
            <a:ext cx="788999" cy="400110"/>
          </a:xfrm>
          <a:prstGeom prst="rect">
            <a:avLst/>
          </a:prstGeom>
          <a:noFill/>
        </p:spPr>
        <p:txBody>
          <a:bodyPr wrap="none" rtlCol="0">
            <a:spAutoFit/>
          </a:bodyPr>
          <a:lstStyle/>
          <a:p>
            <a:r>
              <a:rPr lang="en-US" altLang="zh-CN" sz="2000" b="1" dirty="0" smtClean="0">
                <a:solidFill>
                  <a:srgbClr val="0070C0"/>
                </a:solidFill>
                <a:latin typeface="微软雅黑" panose="020B0503020204020204" pitchFamily="34" charset="-122"/>
                <a:ea typeface="微软雅黑" panose="020B0503020204020204" pitchFamily="34" charset="-122"/>
              </a:rPr>
              <a:t>WBS</a:t>
            </a:r>
            <a:endParaRPr lang="zh-CN" altLang="en-US" sz="2000" b="1" dirty="0">
              <a:solidFill>
                <a:srgbClr val="0070C0"/>
              </a:solidFill>
              <a:latin typeface="微软雅黑" panose="020B0503020204020204" pitchFamily="34" charset="-122"/>
              <a:ea typeface="微软雅黑" panose="020B0503020204020204" pitchFamily="34" charset="-122"/>
            </a:endParaRPr>
          </a:p>
        </p:txBody>
      </p:sp>
      <p:sp>
        <p:nvSpPr>
          <p:cNvPr id="26" name="TextBox 25"/>
          <p:cNvSpPr txBox="1"/>
          <p:nvPr/>
        </p:nvSpPr>
        <p:spPr>
          <a:xfrm>
            <a:off x="1763688" y="4257771"/>
            <a:ext cx="1563248" cy="261610"/>
          </a:xfrm>
          <a:prstGeom prst="rect">
            <a:avLst/>
          </a:prstGeom>
          <a:noFill/>
        </p:spPr>
        <p:txBody>
          <a:bodyPr wrap="none" rtlCol="0">
            <a:spAutoFit/>
          </a:bodyPr>
          <a:lstStyle/>
          <a:p>
            <a:r>
              <a:rPr lang="zh-CN" altLang="en-US" sz="1100" dirty="0" smtClean="0">
                <a:solidFill>
                  <a:schemeClr val="bg1"/>
                </a:solidFill>
              </a:rPr>
              <a:t>实际完成数目：</a:t>
            </a:r>
            <a:r>
              <a:rPr lang="en-US" altLang="zh-CN" sz="1100" dirty="0" smtClean="0">
                <a:solidFill>
                  <a:schemeClr val="bg1"/>
                </a:solidFill>
              </a:rPr>
              <a:t>820</a:t>
            </a:r>
            <a:r>
              <a:rPr lang="zh-CN" altLang="en-US" sz="1100" dirty="0" smtClean="0">
                <a:solidFill>
                  <a:schemeClr val="bg1"/>
                </a:solidFill>
              </a:rPr>
              <a:t>万</a:t>
            </a:r>
            <a:endParaRPr lang="zh-CN" altLang="en-US" sz="1100" dirty="0">
              <a:solidFill>
                <a:schemeClr val="bg1"/>
              </a:solidFill>
            </a:endParaRPr>
          </a:p>
        </p:txBody>
      </p:sp>
      <p:sp>
        <p:nvSpPr>
          <p:cNvPr id="27" name="TextBox 26"/>
          <p:cNvSpPr txBox="1"/>
          <p:nvPr/>
        </p:nvSpPr>
        <p:spPr>
          <a:xfrm>
            <a:off x="2195736" y="4684122"/>
            <a:ext cx="1140056" cy="261610"/>
          </a:xfrm>
          <a:prstGeom prst="rect">
            <a:avLst/>
          </a:prstGeom>
          <a:noFill/>
        </p:spPr>
        <p:txBody>
          <a:bodyPr wrap="none" rtlCol="0">
            <a:spAutoFit/>
          </a:bodyPr>
          <a:lstStyle/>
          <a:p>
            <a:r>
              <a:rPr lang="zh-CN" altLang="en-US" sz="1100" dirty="0" smtClean="0">
                <a:solidFill>
                  <a:schemeClr val="bg1"/>
                </a:solidFill>
              </a:rPr>
              <a:t>回款数：</a:t>
            </a:r>
            <a:r>
              <a:rPr lang="en-US" altLang="zh-CN" sz="1100" dirty="0" smtClean="0">
                <a:solidFill>
                  <a:schemeClr val="bg1"/>
                </a:solidFill>
              </a:rPr>
              <a:t>640</a:t>
            </a:r>
            <a:r>
              <a:rPr lang="zh-CN" altLang="en-US" sz="1100" dirty="0" smtClean="0">
                <a:solidFill>
                  <a:schemeClr val="bg1"/>
                </a:solidFill>
              </a:rPr>
              <a:t>万</a:t>
            </a:r>
            <a:endParaRPr lang="zh-CN" altLang="en-US" sz="1100" dirty="0">
              <a:solidFill>
                <a:schemeClr val="bg1"/>
              </a:solidFill>
            </a:endParaRPr>
          </a:p>
        </p:txBody>
      </p:sp>
      <p:sp>
        <p:nvSpPr>
          <p:cNvPr id="32" name="TextBox 31"/>
          <p:cNvSpPr txBox="1"/>
          <p:nvPr/>
        </p:nvSpPr>
        <p:spPr>
          <a:xfrm>
            <a:off x="5724128" y="4257771"/>
            <a:ext cx="1563248" cy="261610"/>
          </a:xfrm>
          <a:prstGeom prst="rect">
            <a:avLst/>
          </a:prstGeom>
          <a:noFill/>
        </p:spPr>
        <p:txBody>
          <a:bodyPr wrap="none" rtlCol="0">
            <a:spAutoFit/>
          </a:bodyPr>
          <a:lstStyle/>
          <a:p>
            <a:r>
              <a:rPr lang="zh-CN" altLang="en-US" sz="1100" dirty="0" smtClean="0">
                <a:solidFill>
                  <a:schemeClr val="bg1"/>
                </a:solidFill>
              </a:rPr>
              <a:t>实际完成数目：</a:t>
            </a:r>
            <a:r>
              <a:rPr lang="en-US" altLang="zh-CN" sz="1100" dirty="0" smtClean="0">
                <a:solidFill>
                  <a:schemeClr val="bg1"/>
                </a:solidFill>
              </a:rPr>
              <a:t>820</a:t>
            </a:r>
            <a:r>
              <a:rPr lang="zh-CN" altLang="en-US" sz="1100" dirty="0" smtClean="0">
                <a:solidFill>
                  <a:schemeClr val="bg1"/>
                </a:solidFill>
              </a:rPr>
              <a:t>万</a:t>
            </a:r>
            <a:endParaRPr lang="zh-CN" altLang="en-US" sz="1100" dirty="0">
              <a:solidFill>
                <a:schemeClr val="bg1"/>
              </a:solidFill>
            </a:endParaRPr>
          </a:p>
        </p:txBody>
      </p:sp>
      <p:sp>
        <p:nvSpPr>
          <p:cNvPr id="33" name="TextBox 32"/>
          <p:cNvSpPr txBox="1"/>
          <p:nvPr/>
        </p:nvSpPr>
        <p:spPr>
          <a:xfrm>
            <a:off x="5736200" y="4684122"/>
            <a:ext cx="1140056" cy="261610"/>
          </a:xfrm>
          <a:prstGeom prst="rect">
            <a:avLst/>
          </a:prstGeom>
          <a:noFill/>
        </p:spPr>
        <p:txBody>
          <a:bodyPr wrap="none" rtlCol="0">
            <a:spAutoFit/>
          </a:bodyPr>
          <a:lstStyle/>
          <a:p>
            <a:r>
              <a:rPr lang="zh-CN" altLang="en-US" sz="1100" dirty="0" smtClean="0">
                <a:solidFill>
                  <a:schemeClr val="bg1"/>
                </a:solidFill>
              </a:rPr>
              <a:t>回款数：</a:t>
            </a:r>
            <a:r>
              <a:rPr lang="en-US" altLang="zh-CN" sz="1100" dirty="0" smtClean="0">
                <a:solidFill>
                  <a:schemeClr val="bg1"/>
                </a:solidFill>
              </a:rPr>
              <a:t>640</a:t>
            </a:r>
            <a:r>
              <a:rPr lang="zh-CN" altLang="en-US" sz="1100" dirty="0" smtClean="0">
                <a:solidFill>
                  <a:schemeClr val="bg1"/>
                </a:solidFill>
              </a:rPr>
              <a:t>万</a:t>
            </a:r>
            <a:endParaRPr lang="zh-CN" altLang="en-US" sz="1100" dirty="0">
              <a:solidFill>
                <a:schemeClr val="bg1"/>
              </a:solidFill>
            </a:endParaRPr>
          </a:p>
        </p:txBody>
      </p:sp>
      <p:sp>
        <p:nvSpPr>
          <p:cNvPr id="34" name="TextBox 33"/>
          <p:cNvSpPr txBox="1"/>
          <p:nvPr/>
        </p:nvSpPr>
        <p:spPr>
          <a:xfrm>
            <a:off x="4312827" y="2804076"/>
            <a:ext cx="662361" cy="523220"/>
          </a:xfrm>
          <a:prstGeom prst="rect">
            <a:avLst/>
          </a:prstGeom>
          <a:noFill/>
        </p:spPr>
        <p:txBody>
          <a:bodyPr wrap="none" rtlCol="0">
            <a:spAutoFit/>
          </a:bodyPr>
          <a:lstStyle/>
          <a:p>
            <a:r>
              <a:rPr lang="en-US" altLang="zh-CN" sz="2800" b="1" dirty="0" smtClean="0">
                <a:solidFill>
                  <a:schemeClr val="bg1"/>
                </a:solidFill>
              </a:rPr>
              <a:t>VS</a:t>
            </a:r>
            <a:endParaRPr lang="zh-CN" altLang="en-US" sz="2800" b="1" dirty="0">
              <a:solidFill>
                <a:schemeClr val="bg1"/>
              </a:solidFill>
            </a:endParaRPr>
          </a:p>
        </p:txBody>
      </p:sp>
      <p:pic>
        <p:nvPicPr>
          <p:cNvPr id="11" name="图片 10" descr="需求（改过）wbs"/>
          <p:cNvPicPr>
            <a:picLocks noChangeAspect="1"/>
          </p:cNvPicPr>
          <p:nvPr/>
        </p:nvPicPr>
        <p:blipFill>
          <a:blip r:embed="rId1" cstate="print"/>
          <a:stretch>
            <a:fillRect/>
          </a:stretch>
        </p:blipFill>
        <p:spPr>
          <a:xfrm>
            <a:off x="500034" y="1643054"/>
            <a:ext cx="7738490" cy="2476807"/>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p14:prism dir="d" isContent="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right)">
                                      <p:cBhvr>
                                        <p:cTn id="7" dur="500"/>
                                        <p:tgtEl>
                                          <p:spTgt spid="26"/>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wipe(left)">
                                      <p:cBhvr>
                                        <p:cTn id="10" dur="500"/>
                                        <p:tgtEl>
                                          <p:spTgt spid="32"/>
                                        </p:tgtEl>
                                      </p:cBhvr>
                                    </p:animEffect>
                                  </p:childTnLst>
                                </p:cTn>
                              </p:par>
                            </p:childTnLst>
                          </p:cTn>
                        </p:par>
                        <p:par>
                          <p:cTn id="11" fill="hold">
                            <p:stCondLst>
                              <p:cond delay="500"/>
                            </p:stCondLst>
                            <p:childTnLst>
                              <p:par>
                                <p:cTn id="12" presetID="22" presetClass="entr" presetSubtype="2" fill="hold" grpId="0" nodeType="afterEffect">
                                  <p:stCondLst>
                                    <p:cond delay="0"/>
                                  </p:stCondLst>
                                  <p:childTnLst>
                                    <p:set>
                                      <p:cBhvr>
                                        <p:cTn id="13" dur="1" fill="hold">
                                          <p:stCondLst>
                                            <p:cond delay="0"/>
                                          </p:stCondLst>
                                        </p:cTn>
                                        <p:tgtEl>
                                          <p:spTgt spid="27"/>
                                        </p:tgtEl>
                                        <p:attrNameLst>
                                          <p:attrName>style.visibility</p:attrName>
                                        </p:attrNameLst>
                                      </p:cBhvr>
                                      <p:to>
                                        <p:strVal val="visible"/>
                                      </p:to>
                                    </p:set>
                                    <p:animEffect transition="in" filter="wipe(right)">
                                      <p:cBhvr>
                                        <p:cTn id="14" dur="500"/>
                                        <p:tgtEl>
                                          <p:spTgt spid="27"/>
                                        </p:tgtEl>
                                      </p:cBhvr>
                                    </p:animEffect>
                                  </p:childTnLst>
                                </p:cTn>
                              </p:par>
                              <p:par>
                                <p:cTn id="15" presetID="22" presetClass="entr" presetSubtype="8" fill="hold" grpId="0" nodeType="withEffect">
                                  <p:stCondLst>
                                    <p:cond delay="0"/>
                                  </p:stCondLst>
                                  <p:childTnLst>
                                    <p:set>
                                      <p:cBhvr>
                                        <p:cTn id="16" dur="1" fill="hold">
                                          <p:stCondLst>
                                            <p:cond delay="0"/>
                                          </p:stCondLst>
                                        </p:cTn>
                                        <p:tgtEl>
                                          <p:spTgt spid="33"/>
                                        </p:tgtEl>
                                        <p:attrNameLst>
                                          <p:attrName>style.visibility</p:attrName>
                                        </p:attrNameLst>
                                      </p:cBhvr>
                                      <p:to>
                                        <p:strVal val="visible"/>
                                      </p:to>
                                    </p:set>
                                    <p:animEffect transition="in" filter="wipe(left)">
                                      <p:cBhvr>
                                        <p:cTn id="17" dur="500"/>
                                        <p:tgtEl>
                                          <p:spTgt spid="33"/>
                                        </p:tgtEl>
                                      </p:cBhvr>
                                    </p:animEffect>
                                  </p:childTnLst>
                                </p:cTn>
                              </p:par>
                            </p:childTnLst>
                          </p:cTn>
                        </p:par>
                        <p:par>
                          <p:cTn id="18" fill="hold">
                            <p:stCondLst>
                              <p:cond delay="1000"/>
                            </p:stCondLst>
                            <p:childTnLst>
                              <p:par>
                                <p:cTn id="19" presetID="2" presetClass="entr" presetSubtype="4" fill="hold" grpId="0" nodeType="afterEffect">
                                  <p:stCondLst>
                                    <p:cond delay="0"/>
                                  </p:stCondLst>
                                  <p:childTnLst>
                                    <p:set>
                                      <p:cBhvr>
                                        <p:cTn id="20" dur="1" fill="hold">
                                          <p:stCondLst>
                                            <p:cond delay="0"/>
                                          </p:stCondLst>
                                        </p:cTn>
                                        <p:tgtEl>
                                          <p:spTgt spid="34"/>
                                        </p:tgtEl>
                                        <p:attrNameLst>
                                          <p:attrName>style.visibility</p:attrName>
                                        </p:attrNameLst>
                                      </p:cBhvr>
                                      <p:to>
                                        <p:strVal val="visible"/>
                                      </p:to>
                                    </p:set>
                                    <p:anim calcmode="lin" valueType="num">
                                      <p:cBhvr additive="base">
                                        <p:cTn id="21" dur="500" fill="hold"/>
                                        <p:tgtEl>
                                          <p:spTgt spid="34"/>
                                        </p:tgtEl>
                                        <p:attrNameLst>
                                          <p:attrName>ppt_x</p:attrName>
                                        </p:attrNameLst>
                                      </p:cBhvr>
                                      <p:tavLst>
                                        <p:tav tm="0">
                                          <p:val>
                                            <p:strVal val="#ppt_x"/>
                                          </p:val>
                                        </p:tav>
                                        <p:tav tm="100000">
                                          <p:val>
                                            <p:strVal val="#ppt_x"/>
                                          </p:val>
                                        </p:tav>
                                      </p:tavLst>
                                    </p:anim>
                                    <p:anim calcmode="lin" valueType="num">
                                      <p:cBhvr additive="base">
                                        <p:cTn id="22"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P spid="32" grpId="0"/>
      <p:bldP spid="33" grpId="0"/>
      <p:bldP spid="3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07504" y="121196"/>
            <a:ext cx="8928992" cy="5472608"/>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矩形 1"/>
          <p:cNvSpPr/>
          <p:nvPr/>
        </p:nvSpPr>
        <p:spPr>
          <a:xfrm>
            <a:off x="251520" y="265212"/>
            <a:ext cx="396044" cy="396044"/>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420212" y="409228"/>
            <a:ext cx="360040" cy="360040"/>
          </a:xfrm>
          <a:prstGeom prst="rect">
            <a:avLst/>
          </a:prstGeom>
          <a:solidFill>
            <a:srgbClr val="0070C0"/>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9"/>
          <p:cNvSpPr txBox="1"/>
          <p:nvPr/>
        </p:nvSpPr>
        <p:spPr>
          <a:xfrm>
            <a:off x="840165" y="409228"/>
            <a:ext cx="3518912" cy="400110"/>
          </a:xfrm>
          <a:prstGeom prst="rect">
            <a:avLst/>
          </a:prstGeom>
          <a:noFill/>
        </p:spPr>
        <p:txBody>
          <a:bodyPr wrap="none" rtlCol="0">
            <a:spAutoFit/>
          </a:bodyPr>
          <a:lstStyle/>
          <a:p>
            <a:r>
              <a:rPr lang="zh-CN" altLang="en-US" sz="2000" b="1" dirty="0" smtClean="0">
                <a:solidFill>
                  <a:srgbClr val="0070C0"/>
                </a:solidFill>
                <a:latin typeface="微软雅黑" panose="020B0503020204020204" pitchFamily="34" charset="-122"/>
                <a:ea typeface="微软雅黑" panose="020B0503020204020204" pitchFamily="34" charset="-122"/>
              </a:rPr>
              <a:t>需求计划中给每个人分配任务</a:t>
            </a:r>
            <a:endParaRPr lang="zh-CN" altLang="en-US" sz="2000" b="1" dirty="0">
              <a:solidFill>
                <a:srgbClr val="0070C0"/>
              </a:solidFill>
              <a:latin typeface="微软雅黑" panose="020B0503020204020204" pitchFamily="34" charset="-122"/>
              <a:ea typeface="微软雅黑" panose="020B0503020204020204" pitchFamily="34" charset="-122"/>
            </a:endParaRPr>
          </a:p>
        </p:txBody>
      </p:sp>
      <p:sp>
        <p:nvSpPr>
          <p:cNvPr id="26" name="TextBox 25"/>
          <p:cNvSpPr txBox="1"/>
          <p:nvPr/>
        </p:nvSpPr>
        <p:spPr>
          <a:xfrm>
            <a:off x="1763688" y="4257771"/>
            <a:ext cx="1563248" cy="261610"/>
          </a:xfrm>
          <a:prstGeom prst="rect">
            <a:avLst/>
          </a:prstGeom>
          <a:noFill/>
        </p:spPr>
        <p:txBody>
          <a:bodyPr wrap="none" rtlCol="0">
            <a:spAutoFit/>
          </a:bodyPr>
          <a:lstStyle/>
          <a:p>
            <a:r>
              <a:rPr lang="zh-CN" altLang="en-US" sz="1100" dirty="0" smtClean="0">
                <a:solidFill>
                  <a:schemeClr val="bg1"/>
                </a:solidFill>
              </a:rPr>
              <a:t>实际完成数目：</a:t>
            </a:r>
            <a:r>
              <a:rPr lang="en-US" altLang="zh-CN" sz="1100" dirty="0" smtClean="0">
                <a:solidFill>
                  <a:schemeClr val="bg1"/>
                </a:solidFill>
              </a:rPr>
              <a:t>820</a:t>
            </a:r>
            <a:r>
              <a:rPr lang="zh-CN" altLang="en-US" sz="1100" dirty="0" smtClean="0">
                <a:solidFill>
                  <a:schemeClr val="bg1"/>
                </a:solidFill>
              </a:rPr>
              <a:t>万</a:t>
            </a:r>
            <a:endParaRPr lang="zh-CN" altLang="en-US" sz="1100" dirty="0">
              <a:solidFill>
                <a:schemeClr val="bg1"/>
              </a:solidFill>
            </a:endParaRPr>
          </a:p>
        </p:txBody>
      </p:sp>
      <p:sp>
        <p:nvSpPr>
          <p:cNvPr id="27" name="TextBox 26"/>
          <p:cNvSpPr txBox="1"/>
          <p:nvPr/>
        </p:nvSpPr>
        <p:spPr>
          <a:xfrm>
            <a:off x="2195736" y="4684122"/>
            <a:ext cx="1140056" cy="261610"/>
          </a:xfrm>
          <a:prstGeom prst="rect">
            <a:avLst/>
          </a:prstGeom>
          <a:noFill/>
        </p:spPr>
        <p:txBody>
          <a:bodyPr wrap="none" rtlCol="0">
            <a:spAutoFit/>
          </a:bodyPr>
          <a:lstStyle/>
          <a:p>
            <a:r>
              <a:rPr lang="zh-CN" altLang="en-US" sz="1100" dirty="0" smtClean="0">
                <a:solidFill>
                  <a:schemeClr val="bg1"/>
                </a:solidFill>
              </a:rPr>
              <a:t>回款数：</a:t>
            </a:r>
            <a:r>
              <a:rPr lang="en-US" altLang="zh-CN" sz="1100" dirty="0" smtClean="0">
                <a:solidFill>
                  <a:schemeClr val="bg1"/>
                </a:solidFill>
              </a:rPr>
              <a:t>640</a:t>
            </a:r>
            <a:r>
              <a:rPr lang="zh-CN" altLang="en-US" sz="1100" dirty="0" smtClean="0">
                <a:solidFill>
                  <a:schemeClr val="bg1"/>
                </a:solidFill>
              </a:rPr>
              <a:t>万</a:t>
            </a:r>
            <a:endParaRPr lang="zh-CN" altLang="en-US" sz="1100" dirty="0">
              <a:solidFill>
                <a:schemeClr val="bg1"/>
              </a:solidFill>
            </a:endParaRPr>
          </a:p>
        </p:txBody>
      </p:sp>
      <p:sp>
        <p:nvSpPr>
          <p:cNvPr id="32" name="TextBox 31"/>
          <p:cNvSpPr txBox="1"/>
          <p:nvPr/>
        </p:nvSpPr>
        <p:spPr>
          <a:xfrm>
            <a:off x="5724128" y="4257771"/>
            <a:ext cx="1563248" cy="261610"/>
          </a:xfrm>
          <a:prstGeom prst="rect">
            <a:avLst/>
          </a:prstGeom>
          <a:noFill/>
        </p:spPr>
        <p:txBody>
          <a:bodyPr wrap="none" rtlCol="0">
            <a:spAutoFit/>
          </a:bodyPr>
          <a:lstStyle/>
          <a:p>
            <a:r>
              <a:rPr lang="zh-CN" altLang="en-US" sz="1100" dirty="0" smtClean="0">
                <a:solidFill>
                  <a:schemeClr val="bg1"/>
                </a:solidFill>
              </a:rPr>
              <a:t>实际完成数目：</a:t>
            </a:r>
            <a:r>
              <a:rPr lang="en-US" altLang="zh-CN" sz="1100" dirty="0" smtClean="0">
                <a:solidFill>
                  <a:schemeClr val="bg1"/>
                </a:solidFill>
              </a:rPr>
              <a:t>820</a:t>
            </a:r>
            <a:r>
              <a:rPr lang="zh-CN" altLang="en-US" sz="1100" dirty="0" smtClean="0">
                <a:solidFill>
                  <a:schemeClr val="bg1"/>
                </a:solidFill>
              </a:rPr>
              <a:t>万</a:t>
            </a:r>
            <a:endParaRPr lang="zh-CN" altLang="en-US" sz="1100" dirty="0">
              <a:solidFill>
                <a:schemeClr val="bg1"/>
              </a:solidFill>
            </a:endParaRPr>
          </a:p>
        </p:txBody>
      </p:sp>
      <p:sp>
        <p:nvSpPr>
          <p:cNvPr id="33" name="TextBox 32"/>
          <p:cNvSpPr txBox="1"/>
          <p:nvPr/>
        </p:nvSpPr>
        <p:spPr>
          <a:xfrm>
            <a:off x="5736200" y="4684122"/>
            <a:ext cx="1140056" cy="261610"/>
          </a:xfrm>
          <a:prstGeom prst="rect">
            <a:avLst/>
          </a:prstGeom>
          <a:noFill/>
        </p:spPr>
        <p:txBody>
          <a:bodyPr wrap="none" rtlCol="0">
            <a:spAutoFit/>
          </a:bodyPr>
          <a:lstStyle/>
          <a:p>
            <a:r>
              <a:rPr lang="zh-CN" altLang="en-US" sz="1100" dirty="0" smtClean="0">
                <a:solidFill>
                  <a:schemeClr val="bg1"/>
                </a:solidFill>
              </a:rPr>
              <a:t>回款数：</a:t>
            </a:r>
            <a:r>
              <a:rPr lang="en-US" altLang="zh-CN" sz="1100" dirty="0" smtClean="0">
                <a:solidFill>
                  <a:schemeClr val="bg1"/>
                </a:solidFill>
              </a:rPr>
              <a:t>640</a:t>
            </a:r>
            <a:r>
              <a:rPr lang="zh-CN" altLang="en-US" sz="1100" dirty="0" smtClean="0">
                <a:solidFill>
                  <a:schemeClr val="bg1"/>
                </a:solidFill>
              </a:rPr>
              <a:t>万</a:t>
            </a:r>
            <a:endParaRPr lang="zh-CN" altLang="en-US" sz="1100" dirty="0">
              <a:solidFill>
                <a:schemeClr val="bg1"/>
              </a:solidFill>
            </a:endParaRPr>
          </a:p>
        </p:txBody>
      </p:sp>
      <p:sp>
        <p:nvSpPr>
          <p:cNvPr id="34" name="TextBox 33"/>
          <p:cNvSpPr txBox="1"/>
          <p:nvPr/>
        </p:nvSpPr>
        <p:spPr>
          <a:xfrm>
            <a:off x="4312827" y="2804076"/>
            <a:ext cx="662361" cy="523220"/>
          </a:xfrm>
          <a:prstGeom prst="rect">
            <a:avLst/>
          </a:prstGeom>
          <a:noFill/>
        </p:spPr>
        <p:txBody>
          <a:bodyPr wrap="none" rtlCol="0">
            <a:spAutoFit/>
          </a:bodyPr>
          <a:lstStyle/>
          <a:p>
            <a:r>
              <a:rPr lang="en-US" altLang="zh-CN" sz="2800" b="1" dirty="0" smtClean="0">
                <a:solidFill>
                  <a:schemeClr val="bg1"/>
                </a:solidFill>
              </a:rPr>
              <a:t>VS</a:t>
            </a:r>
            <a:endParaRPr lang="zh-CN" altLang="en-US" sz="2800" b="1" dirty="0">
              <a:solidFill>
                <a:schemeClr val="bg1"/>
              </a:solidFill>
            </a:endParaRPr>
          </a:p>
        </p:txBody>
      </p:sp>
      <p:pic>
        <p:nvPicPr>
          <p:cNvPr id="1026" name="Picture 2" descr="C:\Users\Administrator\Documents\Tencent Files\295326869\FileRecv\总体OBS.png"/>
          <p:cNvPicPr>
            <a:picLocks noChangeAspect="1" noChangeArrowheads="1"/>
          </p:cNvPicPr>
          <p:nvPr/>
        </p:nvPicPr>
        <p:blipFill>
          <a:blip r:embed="rId1" cstate="print"/>
          <a:srcRect/>
          <a:stretch>
            <a:fillRect/>
          </a:stretch>
        </p:blipFill>
        <p:spPr bwMode="auto">
          <a:xfrm>
            <a:off x="323528" y="985292"/>
            <a:ext cx="8158982" cy="4465562"/>
          </a:xfrm>
          <a:prstGeom prst="rect">
            <a:avLst/>
          </a:prstGeom>
          <a:noFill/>
        </p:spPr>
      </p:pic>
    </p:spTree>
  </p:cSld>
  <p:clrMapOvr>
    <a:masterClrMapping/>
  </p:clrMapOvr>
  <mc:AlternateContent xmlns:mc="http://schemas.openxmlformats.org/markup-compatibility/2006">
    <mc:Choice xmlns:p14="http://schemas.microsoft.com/office/powerpoint/2010/main" Requires="p14">
      <p:transition spd="slow" p14:dur="1600">
        <p14:prism dir="d" isContent="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right)">
                                      <p:cBhvr>
                                        <p:cTn id="7" dur="500"/>
                                        <p:tgtEl>
                                          <p:spTgt spid="26"/>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wipe(left)">
                                      <p:cBhvr>
                                        <p:cTn id="10" dur="500"/>
                                        <p:tgtEl>
                                          <p:spTgt spid="32"/>
                                        </p:tgtEl>
                                      </p:cBhvr>
                                    </p:animEffect>
                                  </p:childTnLst>
                                </p:cTn>
                              </p:par>
                            </p:childTnLst>
                          </p:cTn>
                        </p:par>
                        <p:par>
                          <p:cTn id="11" fill="hold">
                            <p:stCondLst>
                              <p:cond delay="500"/>
                            </p:stCondLst>
                            <p:childTnLst>
                              <p:par>
                                <p:cTn id="12" presetID="22" presetClass="entr" presetSubtype="2" fill="hold" grpId="0" nodeType="afterEffect">
                                  <p:stCondLst>
                                    <p:cond delay="0"/>
                                  </p:stCondLst>
                                  <p:childTnLst>
                                    <p:set>
                                      <p:cBhvr>
                                        <p:cTn id="13" dur="1" fill="hold">
                                          <p:stCondLst>
                                            <p:cond delay="0"/>
                                          </p:stCondLst>
                                        </p:cTn>
                                        <p:tgtEl>
                                          <p:spTgt spid="27"/>
                                        </p:tgtEl>
                                        <p:attrNameLst>
                                          <p:attrName>style.visibility</p:attrName>
                                        </p:attrNameLst>
                                      </p:cBhvr>
                                      <p:to>
                                        <p:strVal val="visible"/>
                                      </p:to>
                                    </p:set>
                                    <p:animEffect transition="in" filter="wipe(right)">
                                      <p:cBhvr>
                                        <p:cTn id="14" dur="500"/>
                                        <p:tgtEl>
                                          <p:spTgt spid="27"/>
                                        </p:tgtEl>
                                      </p:cBhvr>
                                    </p:animEffect>
                                  </p:childTnLst>
                                </p:cTn>
                              </p:par>
                              <p:par>
                                <p:cTn id="15" presetID="22" presetClass="entr" presetSubtype="8" fill="hold" grpId="0" nodeType="withEffect">
                                  <p:stCondLst>
                                    <p:cond delay="0"/>
                                  </p:stCondLst>
                                  <p:childTnLst>
                                    <p:set>
                                      <p:cBhvr>
                                        <p:cTn id="16" dur="1" fill="hold">
                                          <p:stCondLst>
                                            <p:cond delay="0"/>
                                          </p:stCondLst>
                                        </p:cTn>
                                        <p:tgtEl>
                                          <p:spTgt spid="33"/>
                                        </p:tgtEl>
                                        <p:attrNameLst>
                                          <p:attrName>style.visibility</p:attrName>
                                        </p:attrNameLst>
                                      </p:cBhvr>
                                      <p:to>
                                        <p:strVal val="visible"/>
                                      </p:to>
                                    </p:set>
                                    <p:animEffect transition="in" filter="wipe(left)">
                                      <p:cBhvr>
                                        <p:cTn id="17" dur="500"/>
                                        <p:tgtEl>
                                          <p:spTgt spid="33"/>
                                        </p:tgtEl>
                                      </p:cBhvr>
                                    </p:animEffect>
                                  </p:childTnLst>
                                </p:cTn>
                              </p:par>
                            </p:childTnLst>
                          </p:cTn>
                        </p:par>
                        <p:par>
                          <p:cTn id="18" fill="hold">
                            <p:stCondLst>
                              <p:cond delay="1000"/>
                            </p:stCondLst>
                            <p:childTnLst>
                              <p:par>
                                <p:cTn id="19" presetID="2" presetClass="entr" presetSubtype="4" fill="hold" grpId="0" nodeType="afterEffect">
                                  <p:stCondLst>
                                    <p:cond delay="0"/>
                                  </p:stCondLst>
                                  <p:childTnLst>
                                    <p:set>
                                      <p:cBhvr>
                                        <p:cTn id="20" dur="1" fill="hold">
                                          <p:stCondLst>
                                            <p:cond delay="0"/>
                                          </p:stCondLst>
                                        </p:cTn>
                                        <p:tgtEl>
                                          <p:spTgt spid="34"/>
                                        </p:tgtEl>
                                        <p:attrNameLst>
                                          <p:attrName>style.visibility</p:attrName>
                                        </p:attrNameLst>
                                      </p:cBhvr>
                                      <p:to>
                                        <p:strVal val="visible"/>
                                      </p:to>
                                    </p:set>
                                    <p:anim calcmode="lin" valueType="num">
                                      <p:cBhvr additive="base">
                                        <p:cTn id="21" dur="500" fill="hold"/>
                                        <p:tgtEl>
                                          <p:spTgt spid="34"/>
                                        </p:tgtEl>
                                        <p:attrNameLst>
                                          <p:attrName>ppt_x</p:attrName>
                                        </p:attrNameLst>
                                      </p:cBhvr>
                                      <p:tavLst>
                                        <p:tav tm="0">
                                          <p:val>
                                            <p:strVal val="#ppt_x"/>
                                          </p:val>
                                        </p:tav>
                                        <p:tav tm="100000">
                                          <p:val>
                                            <p:strVal val="#ppt_x"/>
                                          </p:val>
                                        </p:tav>
                                      </p:tavLst>
                                    </p:anim>
                                    <p:anim calcmode="lin" valueType="num">
                                      <p:cBhvr additive="base">
                                        <p:cTn id="22"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P spid="32" grpId="0"/>
      <p:bldP spid="33" grpId="0"/>
      <p:bldP spid="3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0" y="0"/>
            <a:ext cx="9144000" cy="57150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矩形 1"/>
          <p:cNvSpPr/>
          <p:nvPr/>
        </p:nvSpPr>
        <p:spPr>
          <a:xfrm>
            <a:off x="251520" y="265212"/>
            <a:ext cx="396044" cy="396044"/>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420212" y="409228"/>
            <a:ext cx="360040" cy="360040"/>
          </a:xfrm>
          <a:prstGeom prst="rect">
            <a:avLst/>
          </a:prstGeom>
          <a:solidFill>
            <a:srgbClr val="0070C0"/>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9"/>
          <p:cNvSpPr txBox="1"/>
          <p:nvPr/>
        </p:nvSpPr>
        <p:spPr>
          <a:xfrm>
            <a:off x="840165" y="409228"/>
            <a:ext cx="1373068" cy="400110"/>
          </a:xfrm>
          <a:prstGeom prst="rect">
            <a:avLst/>
          </a:prstGeom>
          <a:noFill/>
        </p:spPr>
        <p:txBody>
          <a:bodyPr wrap="none" rtlCol="0">
            <a:spAutoFit/>
          </a:bodyPr>
          <a:lstStyle/>
          <a:p>
            <a:r>
              <a:rPr lang="en-US" altLang="zh-CN" sz="2000" b="1" dirty="0" smtClean="0">
                <a:solidFill>
                  <a:srgbClr val="0070C0"/>
                </a:solidFill>
                <a:latin typeface="微软雅黑" panose="020B0503020204020204" pitchFamily="34" charset="-122"/>
                <a:ea typeface="微软雅黑" panose="020B0503020204020204" pitchFamily="34" charset="-122"/>
              </a:rPr>
              <a:t>GANTT</a:t>
            </a:r>
            <a:r>
              <a:rPr lang="zh-CN" altLang="en-US" sz="2000" b="1" dirty="0" smtClean="0">
                <a:solidFill>
                  <a:srgbClr val="0070C0"/>
                </a:solidFill>
                <a:latin typeface="微软雅黑" panose="020B0503020204020204" pitchFamily="34" charset="-122"/>
                <a:ea typeface="微软雅黑" panose="020B0503020204020204" pitchFamily="34" charset="-122"/>
              </a:rPr>
              <a:t>图</a:t>
            </a:r>
            <a:endParaRPr lang="zh-CN" altLang="en-US" sz="2000" b="1" dirty="0">
              <a:solidFill>
                <a:srgbClr val="0070C0"/>
              </a:solidFill>
              <a:latin typeface="微软雅黑" panose="020B0503020204020204" pitchFamily="34" charset="-122"/>
              <a:ea typeface="微软雅黑" panose="020B0503020204020204" pitchFamily="34" charset="-122"/>
            </a:endParaRPr>
          </a:p>
        </p:txBody>
      </p:sp>
      <p:sp>
        <p:nvSpPr>
          <p:cNvPr id="26" name="TextBox 25"/>
          <p:cNvSpPr txBox="1"/>
          <p:nvPr/>
        </p:nvSpPr>
        <p:spPr>
          <a:xfrm>
            <a:off x="1763688" y="4257771"/>
            <a:ext cx="1563248" cy="261610"/>
          </a:xfrm>
          <a:prstGeom prst="rect">
            <a:avLst/>
          </a:prstGeom>
          <a:noFill/>
        </p:spPr>
        <p:txBody>
          <a:bodyPr wrap="none" rtlCol="0">
            <a:spAutoFit/>
          </a:bodyPr>
          <a:lstStyle/>
          <a:p>
            <a:r>
              <a:rPr lang="zh-CN" altLang="en-US" sz="1100" dirty="0" smtClean="0">
                <a:solidFill>
                  <a:schemeClr val="bg1"/>
                </a:solidFill>
              </a:rPr>
              <a:t>实际完成数目：</a:t>
            </a:r>
            <a:r>
              <a:rPr lang="en-US" altLang="zh-CN" sz="1100" dirty="0" smtClean="0">
                <a:solidFill>
                  <a:schemeClr val="bg1"/>
                </a:solidFill>
              </a:rPr>
              <a:t>820</a:t>
            </a:r>
            <a:r>
              <a:rPr lang="zh-CN" altLang="en-US" sz="1100" dirty="0" smtClean="0">
                <a:solidFill>
                  <a:schemeClr val="bg1"/>
                </a:solidFill>
              </a:rPr>
              <a:t>万</a:t>
            </a:r>
            <a:endParaRPr lang="zh-CN" altLang="en-US" sz="1100" dirty="0">
              <a:solidFill>
                <a:schemeClr val="bg1"/>
              </a:solidFill>
            </a:endParaRPr>
          </a:p>
        </p:txBody>
      </p:sp>
      <p:sp>
        <p:nvSpPr>
          <p:cNvPr id="27" name="TextBox 26"/>
          <p:cNvSpPr txBox="1"/>
          <p:nvPr/>
        </p:nvSpPr>
        <p:spPr>
          <a:xfrm>
            <a:off x="2195736" y="4684122"/>
            <a:ext cx="1140056" cy="261610"/>
          </a:xfrm>
          <a:prstGeom prst="rect">
            <a:avLst/>
          </a:prstGeom>
          <a:noFill/>
        </p:spPr>
        <p:txBody>
          <a:bodyPr wrap="none" rtlCol="0">
            <a:spAutoFit/>
          </a:bodyPr>
          <a:lstStyle/>
          <a:p>
            <a:r>
              <a:rPr lang="zh-CN" altLang="en-US" sz="1100" dirty="0" smtClean="0">
                <a:solidFill>
                  <a:schemeClr val="bg1"/>
                </a:solidFill>
              </a:rPr>
              <a:t>回款数：</a:t>
            </a:r>
            <a:r>
              <a:rPr lang="en-US" altLang="zh-CN" sz="1100" dirty="0" smtClean="0">
                <a:solidFill>
                  <a:schemeClr val="bg1"/>
                </a:solidFill>
              </a:rPr>
              <a:t>640</a:t>
            </a:r>
            <a:r>
              <a:rPr lang="zh-CN" altLang="en-US" sz="1100" dirty="0" smtClean="0">
                <a:solidFill>
                  <a:schemeClr val="bg1"/>
                </a:solidFill>
              </a:rPr>
              <a:t>万</a:t>
            </a:r>
            <a:endParaRPr lang="zh-CN" altLang="en-US" sz="1100" dirty="0">
              <a:solidFill>
                <a:schemeClr val="bg1"/>
              </a:solidFill>
            </a:endParaRPr>
          </a:p>
        </p:txBody>
      </p:sp>
      <p:sp>
        <p:nvSpPr>
          <p:cNvPr id="32" name="TextBox 31"/>
          <p:cNvSpPr txBox="1"/>
          <p:nvPr/>
        </p:nvSpPr>
        <p:spPr>
          <a:xfrm>
            <a:off x="5724128" y="4257771"/>
            <a:ext cx="1563248" cy="261610"/>
          </a:xfrm>
          <a:prstGeom prst="rect">
            <a:avLst/>
          </a:prstGeom>
          <a:noFill/>
        </p:spPr>
        <p:txBody>
          <a:bodyPr wrap="none" rtlCol="0">
            <a:spAutoFit/>
          </a:bodyPr>
          <a:lstStyle/>
          <a:p>
            <a:r>
              <a:rPr lang="zh-CN" altLang="en-US" sz="1100" dirty="0" smtClean="0">
                <a:solidFill>
                  <a:schemeClr val="bg1"/>
                </a:solidFill>
              </a:rPr>
              <a:t>实际完成数目：</a:t>
            </a:r>
            <a:r>
              <a:rPr lang="en-US" altLang="zh-CN" sz="1100" dirty="0" smtClean="0">
                <a:solidFill>
                  <a:schemeClr val="bg1"/>
                </a:solidFill>
              </a:rPr>
              <a:t>820</a:t>
            </a:r>
            <a:r>
              <a:rPr lang="zh-CN" altLang="en-US" sz="1100" dirty="0" smtClean="0">
                <a:solidFill>
                  <a:schemeClr val="bg1"/>
                </a:solidFill>
              </a:rPr>
              <a:t>万</a:t>
            </a:r>
            <a:endParaRPr lang="zh-CN" altLang="en-US" sz="1100" dirty="0">
              <a:solidFill>
                <a:schemeClr val="bg1"/>
              </a:solidFill>
            </a:endParaRPr>
          </a:p>
        </p:txBody>
      </p:sp>
      <p:sp>
        <p:nvSpPr>
          <p:cNvPr id="33" name="TextBox 32"/>
          <p:cNvSpPr txBox="1"/>
          <p:nvPr/>
        </p:nvSpPr>
        <p:spPr>
          <a:xfrm>
            <a:off x="5736200" y="4684122"/>
            <a:ext cx="1140056" cy="261610"/>
          </a:xfrm>
          <a:prstGeom prst="rect">
            <a:avLst/>
          </a:prstGeom>
          <a:noFill/>
        </p:spPr>
        <p:txBody>
          <a:bodyPr wrap="none" rtlCol="0">
            <a:spAutoFit/>
          </a:bodyPr>
          <a:lstStyle/>
          <a:p>
            <a:r>
              <a:rPr lang="zh-CN" altLang="en-US" sz="1100" dirty="0" smtClean="0">
                <a:solidFill>
                  <a:schemeClr val="bg1"/>
                </a:solidFill>
              </a:rPr>
              <a:t>回款数：</a:t>
            </a:r>
            <a:r>
              <a:rPr lang="en-US" altLang="zh-CN" sz="1100" dirty="0" smtClean="0">
                <a:solidFill>
                  <a:schemeClr val="bg1"/>
                </a:solidFill>
              </a:rPr>
              <a:t>640</a:t>
            </a:r>
            <a:r>
              <a:rPr lang="zh-CN" altLang="en-US" sz="1100" dirty="0" smtClean="0">
                <a:solidFill>
                  <a:schemeClr val="bg1"/>
                </a:solidFill>
              </a:rPr>
              <a:t>万</a:t>
            </a:r>
            <a:endParaRPr lang="zh-CN" altLang="en-US" sz="1100" dirty="0">
              <a:solidFill>
                <a:schemeClr val="bg1"/>
              </a:solidFill>
            </a:endParaRPr>
          </a:p>
        </p:txBody>
      </p:sp>
      <p:sp>
        <p:nvSpPr>
          <p:cNvPr id="34" name="TextBox 33"/>
          <p:cNvSpPr txBox="1"/>
          <p:nvPr/>
        </p:nvSpPr>
        <p:spPr>
          <a:xfrm>
            <a:off x="4312827" y="2804076"/>
            <a:ext cx="662361" cy="523220"/>
          </a:xfrm>
          <a:prstGeom prst="rect">
            <a:avLst/>
          </a:prstGeom>
          <a:noFill/>
        </p:spPr>
        <p:txBody>
          <a:bodyPr wrap="none" rtlCol="0">
            <a:spAutoFit/>
          </a:bodyPr>
          <a:lstStyle/>
          <a:p>
            <a:r>
              <a:rPr lang="en-US" altLang="zh-CN" sz="2800" b="1" dirty="0" smtClean="0">
                <a:solidFill>
                  <a:schemeClr val="bg1"/>
                </a:solidFill>
              </a:rPr>
              <a:t>VS</a:t>
            </a:r>
            <a:endParaRPr lang="zh-CN" altLang="en-US" sz="2800" b="1" dirty="0">
              <a:solidFill>
                <a:schemeClr val="bg1"/>
              </a:solidFill>
            </a:endParaRPr>
          </a:p>
        </p:txBody>
      </p:sp>
      <p:pic>
        <p:nvPicPr>
          <p:cNvPr id="108545" name="Picture 1" descr="C:\Users\Administrator\Documents\Tencent Files\295326869\Image\C2C\I1WX3}A97DA}EQYAKHD]LM2.png"/>
          <p:cNvPicPr>
            <a:picLocks noChangeAspect="1" noChangeArrowheads="1"/>
          </p:cNvPicPr>
          <p:nvPr/>
        </p:nvPicPr>
        <p:blipFill>
          <a:blip r:embed="rId1" cstate="print"/>
          <a:srcRect/>
          <a:stretch>
            <a:fillRect/>
          </a:stretch>
        </p:blipFill>
        <p:spPr bwMode="auto">
          <a:xfrm>
            <a:off x="395536" y="1345332"/>
            <a:ext cx="8375079" cy="3717478"/>
          </a:xfrm>
          <a:prstGeom prst="rect">
            <a:avLst/>
          </a:prstGeom>
          <a:noFill/>
        </p:spPr>
      </p:pic>
    </p:spTree>
  </p:cSld>
  <p:clrMapOvr>
    <a:masterClrMapping/>
  </p:clrMapOvr>
  <mc:AlternateContent xmlns:mc="http://schemas.openxmlformats.org/markup-compatibility/2006">
    <mc:Choice xmlns:p14="http://schemas.microsoft.com/office/powerpoint/2010/main" Requires="p14">
      <p:transition spd="slow" p14:dur="1600">
        <p14:prism dir="d" isContent="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right)">
                                      <p:cBhvr>
                                        <p:cTn id="7" dur="500"/>
                                        <p:tgtEl>
                                          <p:spTgt spid="26"/>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wipe(left)">
                                      <p:cBhvr>
                                        <p:cTn id="10" dur="500"/>
                                        <p:tgtEl>
                                          <p:spTgt spid="32"/>
                                        </p:tgtEl>
                                      </p:cBhvr>
                                    </p:animEffect>
                                  </p:childTnLst>
                                </p:cTn>
                              </p:par>
                            </p:childTnLst>
                          </p:cTn>
                        </p:par>
                        <p:par>
                          <p:cTn id="11" fill="hold">
                            <p:stCondLst>
                              <p:cond delay="500"/>
                            </p:stCondLst>
                            <p:childTnLst>
                              <p:par>
                                <p:cTn id="12" presetID="22" presetClass="entr" presetSubtype="2" fill="hold" grpId="0" nodeType="afterEffect">
                                  <p:stCondLst>
                                    <p:cond delay="0"/>
                                  </p:stCondLst>
                                  <p:childTnLst>
                                    <p:set>
                                      <p:cBhvr>
                                        <p:cTn id="13" dur="1" fill="hold">
                                          <p:stCondLst>
                                            <p:cond delay="0"/>
                                          </p:stCondLst>
                                        </p:cTn>
                                        <p:tgtEl>
                                          <p:spTgt spid="27"/>
                                        </p:tgtEl>
                                        <p:attrNameLst>
                                          <p:attrName>style.visibility</p:attrName>
                                        </p:attrNameLst>
                                      </p:cBhvr>
                                      <p:to>
                                        <p:strVal val="visible"/>
                                      </p:to>
                                    </p:set>
                                    <p:animEffect transition="in" filter="wipe(right)">
                                      <p:cBhvr>
                                        <p:cTn id="14" dur="500"/>
                                        <p:tgtEl>
                                          <p:spTgt spid="27"/>
                                        </p:tgtEl>
                                      </p:cBhvr>
                                    </p:animEffect>
                                  </p:childTnLst>
                                </p:cTn>
                              </p:par>
                              <p:par>
                                <p:cTn id="15" presetID="22" presetClass="entr" presetSubtype="8" fill="hold" grpId="0" nodeType="withEffect">
                                  <p:stCondLst>
                                    <p:cond delay="0"/>
                                  </p:stCondLst>
                                  <p:childTnLst>
                                    <p:set>
                                      <p:cBhvr>
                                        <p:cTn id="16" dur="1" fill="hold">
                                          <p:stCondLst>
                                            <p:cond delay="0"/>
                                          </p:stCondLst>
                                        </p:cTn>
                                        <p:tgtEl>
                                          <p:spTgt spid="33"/>
                                        </p:tgtEl>
                                        <p:attrNameLst>
                                          <p:attrName>style.visibility</p:attrName>
                                        </p:attrNameLst>
                                      </p:cBhvr>
                                      <p:to>
                                        <p:strVal val="visible"/>
                                      </p:to>
                                    </p:set>
                                    <p:animEffect transition="in" filter="wipe(left)">
                                      <p:cBhvr>
                                        <p:cTn id="17" dur="500"/>
                                        <p:tgtEl>
                                          <p:spTgt spid="33"/>
                                        </p:tgtEl>
                                      </p:cBhvr>
                                    </p:animEffect>
                                  </p:childTnLst>
                                </p:cTn>
                              </p:par>
                            </p:childTnLst>
                          </p:cTn>
                        </p:par>
                        <p:par>
                          <p:cTn id="18" fill="hold">
                            <p:stCondLst>
                              <p:cond delay="1000"/>
                            </p:stCondLst>
                            <p:childTnLst>
                              <p:par>
                                <p:cTn id="19" presetID="2" presetClass="entr" presetSubtype="4" fill="hold" grpId="0" nodeType="afterEffect">
                                  <p:stCondLst>
                                    <p:cond delay="0"/>
                                  </p:stCondLst>
                                  <p:childTnLst>
                                    <p:set>
                                      <p:cBhvr>
                                        <p:cTn id="20" dur="1" fill="hold">
                                          <p:stCondLst>
                                            <p:cond delay="0"/>
                                          </p:stCondLst>
                                        </p:cTn>
                                        <p:tgtEl>
                                          <p:spTgt spid="34"/>
                                        </p:tgtEl>
                                        <p:attrNameLst>
                                          <p:attrName>style.visibility</p:attrName>
                                        </p:attrNameLst>
                                      </p:cBhvr>
                                      <p:to>
                                        <p:strVal val="visible"/>
                                      </p:to>
                                    </p:set>
                                    <p:anim calcmode="lin" valueType="num">
                                      <p:cBhvr additive="base">
                                        <p:cTn id="21" dur="500" fill="hold"/>
                                        <p:tgtEl>
                                          <p:spTgt spid="34"/>
                                        </p:tgtEl>
                                        <p:attrNameLst>
                                          <p:attrName>ppt_x</p:attrName>
                                        </p:attrNameLst>
                                      </p:cBhvr>
                                      <p:tavLst>
                                        <p:tav tm="0">
                                          <p:val>
                                            <p:strVal val="#ppt_x"/>
                                          </p:val>
                                        </p:tav>
                                        <p:tav tm="100000">
                                          <p:val>
                                            <p:strVal val="#ppt_x"/>
                                          </p:val>
                                        </p:tav>
                                      </p:tavLst>
                                    </p:anim>
                                    <p:anim calcmode="lin" valueType="num">
                                      <p:cBhvr additive="base">
                                        <p:cTn id="22"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P spid="32" grpId="0"/>
      <p:bldP spid="33" grpId="0"/>
      <p:bldP spid="3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07504" y="121196"/>
            <a:ext cx="8928992" cy="5472608"/>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矩形 1"/>
          <p:cNvSpPr/>
          <p:nvPr/>
        </p:nvSpPr>
        <p:spPr>
          <a:xfrm>
            <a:off x="251520" y="265212"/>
            <a:ext cx="396044" cy="396044"/>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420212" y="409228"/>
            <a:ext cx="360040" cy="360040"/>
          </a:xfrm>
          <a:prstGeom prst="rect">
            <a:avLst/>
          </a:prstGeom>
          <a:solidFill>
            <a:srgbClr val="0070C0"/>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9"/>
          <p:cNvSpPr txBox="1"/>
          <p:nvPr/>
        </p:nvSpPr>
        <p:spPr>
          <a:xfrm>
            <a:off x="840165" y="409228"/>
            <a:ext cx="1980029" cy="400110"/>
          </a:xfrm>
          <a:prstGeom prst="rect">
            <a:avLst/>
          </a:prstGeom>
          <a:noFill/>
        </p:spPr>
        <p:txBody>
          <a:bodyPr wrap="none" rtlCol="0">
            <a:spAutoFit/>
          </a:bodyPr>
          <a:lstStyle/>
          <a:p>
            <a:r>
              <a:rPr lang="zh-CN" altLang="en-US" sz="2000" b="1" dirty="0" smtClean="0">
                <a:solidFill>
                  <a:srgbClr val="0070C0"/>
                </a:solidFill>
                <a:latin typeface="微软雅黑" panose="020B0503020204020204" pitchFamily="34" charset="-122"/>
                <a:ea typeface="微软雅黑" panose="020B0503020204020204" pitchFamily="34" charset="-122"/>
              </a:rPr>
              <a:t>需求计划子计划</a:t>
            </a:r>
            <a:endParaRPr lang="zh-CN" altLang="en-US" sz="2000" b="1" dirty="0">
              <a:solidFill>
                <a:srgbClr val="0070C0"/>
              </a:solidFill>
              <a:latin typeface="微软雅黑" panose="020B0503020204020204" pitchFamily="34" charset="-122"/>
              <a:ea typeface="微软雅黑" panose="020B0503020204020204" pitchFamily="34" charset="-122"/>
            </a:endParaRPr>
          </a:p>
        </p:txBody>
      </p:sp>
      <p:sp>
        <p:nvSpPr>
          <p:cNvPr id="26" name="TextBox 25"/>
          <p:cNvSpPr txBox="1"/>
          <p:nvPr/>
        </p:nvSpPr>
        <p:spPr>
          <a:xfrm>
            <a:off x="1763688" y="4257771"/>
            <a:ext cx="1563248" cy="261610"/>
          </a:xfrm>
          <a:prstGeom prst="rect">
            <a:avLst/>
          </a:prstGeom>
          <a:noFill/>
        </p:spPr>
        <p:txBody>
          <a:bodyPr wrap="none" rtlCol="0">
            <a:spAutoFit/>
          </a:bodyPr>
          <a:lstStyle/>
          <a:p>
            <a:r>
              <a:rPr lang="zh-CN" altLang="en-US" sz="1100" dirty="0" smtClean="0">
                <a:solidFill>
                  <a:schemeClr val="bg1"/>
                </a:solidFill>
              </a:rPr>
              <a:t>实际完成数目：</a:t>
            </a:r>
            <a:r>
              <a:rPr lang="en-US" altLang="zh-CN" sz="1100" dirty="0" smtClean="0">
                <a:solidFill>
                  <a:schemeClr val="bg1"/>
                </a:solidFill>
              </a:rPr>
              <a:t>820</a:t>
            </a:r>
            <a:r>
              <a:rPr lang="zh-CN" altLang="en-US" sz="1100" dirty="0" smtClean="0">
                <a:solidFill>
                  <a:schemeClr val="bg1"/>
                </a:solidFill>
              </a:rPr>
              <a:t>万</a:t>
            </a:r>
            <a:endParaRPr lang="zh-CN" altLang="en-US" sz="1100" dirty="0">
              <a:solidFill>
                <a:schemeClr val="bg1"/>
              </a:solidFill>
            </a:endParaRPr>
          </a:p>
        </p:txBody>
      </p:sp>
      <p:sp>
        <p:nvSpPr>
          <p:cNvPr id="27" name="TextBox 26"/>
          <p:cNvSpPr txBox="1"/>
          <p:nvPr/>
        </p:nvSpPr>
        <p:spPr>
          <a:xfrm>
            <a:off x="2195736" y="4684122"/>
            <a:ext cx="1140056" cy="261610"/>
          </a:xfrm>
          <a:prstGeom prst="rect">
            <a:avLst/>
          </a:prstGeom>
          <a:noFill/>
        </p:spPr>
        <p:txBody>
          <a:bodyPr wrap="none" rtlCol="0">
            <a:spAutoFit/>
          </a:bodyPr>
          <a:lstStyle/>
          <a:p>
            <a:r>
              <a:rPr lang="zh-CN" altLang="en-US" sz="1100" dirty="0" smtClean="0">
                <a:solidFill>
                  <a:schemeClr val="bg1"/>
                </a:solidFill>
              </a:rPr>
              <a:t>回款数：</a:t>
            </a:r>
            <a:r>
              <a:rPr lang="en-US" altLang="zh-CN" sz="1100" dirty="0" smtClean="0">
                <a:solidFill>
                  <a:schemeClr val="bg1"/>
                </a:solidFill>
              </a:rPr>
              <a:t>640</a:t>
            </a:r>
            <a:r>
              <a:rPr lang="zh-CN" altLang="en-US" sz="1100" dirty="0" smtClean="0">
                <a:solidFill>
                  <a:schemeClr val="bg1"/>
                </a:solidFill>
              </a:rPr>
              <a:t>万</a:t>
            </a:r>
            <a:endParaRPr lang="zh-CN" altLang="en-US" sz="1100" dirty="0">
              <a:solidFill>
                <a:schemeClr val="bg1"/>
              </a:solidFill>
            </a:endParaRPr>
          </a:p>
        </p:txBody>
      </p:sp>
      <p:sp>
        <p:nvSpPr>
          <p:cNvPr id="32" name="TextBox 31"/>
          <p:cNvSpPr txBox="1"/>
          <p:nvPr/>
        </p:nvSpPr>
        <p:spPr>
          <a:xfrm>
            <a:off x="5724128" y="4257771"/>
            <a:ext cx="1563248" cy="261610"/>
          </a:xfrm>
          <a:prstGeom prst="rect">
            <a:avLst/>
          </a:prstGeom>
          <a:noFill/>
        </p:spPr>
        <p:txBody>
          <a:bodyPr wrap="none" rtlCol="0">
            <a:spAutoFit/>
          </a:bodyPr>
          <a:lstStyle/>
          <a:p>
            <a:r>
              <a:rPr lang="zh-CN" altLang="en-US" sz="1100" dirty="0" smtClean="0">
                <a:solidFill>
                  <a:schemeClr val="bg1"/>
                </a:solidFill>
              </a:rPr>
              <a:t>实际完成数目：</a:t>
            </a:r>
            <a:r>
              <a:rPr lang="en-US" altLang="zh-CN" sz="1100" dirty="0" smtClean="0">
                <a:solidFill>
                  <a:schemeClr val="bg1"/>
                </a:solidFill>
              </a:rPr>
              <a:t>820</a:t>
            </a:r>
            <a:r>
              <a:rPr lang="zh-CN" altLang="en-US" sz="1100" dirty="0" smtClean="0">
                <a:solidFill>
                  <a:schemeClr val="bg1"/>
                </a:solidFill>
              </a:rPr>
              <a:t>万</a:t>
            </a:r>
            <a:endParaRPr lang="zh-CN" altLang="en-US" sz="1100" dirty="0">
              <a:solidFill>
                <a:schemeClr val="bg1"/>
              </a:solidFill>
            </a:endParaRPr>
          </a:p>
        </p:txBody>
      </p:sp>
      <p:sp>
        <p:nvSpPr>
          <p:cNvPr id="33" name="TextBox 32"/>
          <p:cNvSpPr txBox="1"/>
          <p:nvPr/>
        </p:nvSpPr>
        <p:spPr>
          <a:xfrm>
            <a:off x="5736200" y="4684122"/>
            <a:ext cx="1140056" cy="261610"/>
          </a:xfrm>
          <a:prstGeom prst="rect">
            <a:avLst/>
          </a:prstGeom>
          <a:noFill/>
        </p:spPr>
        <p:txBody>
          <a:bodyPr wrap="none" rtlCol="0">
            <a:spAutoFit/>
          </a:bodyPr>
          <a:lstStyle/>
          <a:p>
            <a:r>
              <a:rPr lang="zh-CN" altLang="en-US" sz="1100" dirty="0" smtClean="0">
                <a:solidFill>
                  <a:schemeClr val="bg1"/>
                </a:solidFill>
              </a:rPr>
              <a:t>回款数：</a:t>
            </a:r>
            <a:r>
              <a:rPr lang="en-US" altLang="zh-CN" sz="1100" dirty="0" smtClean="0">
                <a:solidFill>
                  <a:schemeClr val="bg1"/>
                </a:solidFill>
              </a:rPr>
              <a:t>640</a:t>
            </a:r>
            <a:r>
              <a:rPr lang="zh-CN" altLang="en-US" sz="1100" dirty="0" smtClean="0">
                <a:solidFill>
                  <a:schemeClr val="bg1"/>
                </a:solidFill>
              </a:rPr>
              <a:t>万</a:t>
            </a:r>
            <a:endParaRPr lang="zh-CN" altLang="en-US" sz="1100" dirty="0">
              <a:solidFill>
                <a:schemeClr val="bg1"/>
              </a:solidFill>
            </a:endParaRPr>
          </a:p>
        </p:txBody>
      </p:sp>
      <p:sp>
        <p:nvSpPr>
          <p:cNvPr id="34" name="TextBox 33"/>
          <p:cNvSpPr txBox="1"/>
          <p:nvPr/>
        </p:nvSpPr>
        <p:spPr>
          <a:xfrm>
            <a:off x="4312827" y="2804076"/>
            <a:ext cx="662361" cy="523220"/>
          </a:xfrm>
          <a:prstGeom prst="rect">
            <a:avLst/>
          </a:prstGeom>
          <a:noFill/>
        </p:spPr>
        <p:txBody>
          <a:bodyPr wrap="none" rtlCol="0">
            <a:spAutoFit/>
          </a:bodyPr>
          <a:lstStyle/>
          <a:p>
            <a:r>
              <a:rPr lang="en-US" altLang="zh-CN" sz="2800" b="1" dirty="0" smtClean="0">
                <a:solidFill>
                  <a:schemeClr val="bg1"/>
                </a:solidFill>
              </a:rPr>
              <a:t>VS</a:t>
            </a:r>
            <a:endParaRPr lang="zh-CN" altLang="en-US" sz="2800" b="1" dirty="0">
              <a:solidFill>
                <a:schemeClr val="bg1"/>
              </a:solidFill>
            </a:endParaRPr>
          </a:p>
        </p:txBody>
      </p:sp>
      <p:sp>
        <p:nvSpPr>
          <p:cNvPr id="11" name="TextBox 10"/>
          <p:cNvSpPr txBox="1"/>
          <p:nvPr/>
        </p:nvSpPr>
        <p:spPr>
          <a:xfrm>
            <a:off x="785786" y="857236"/>
            <a:ext cx="928694" cy="400110"/>
          </a:xfrm>
          <a:prstGeom prst="rect">
            <a:avLst/>
          </a:prstGeom>
          <a:noFill/>
        </p:spPr>
        <p:txBody>
          <a:bodyPr wrap="square" rtlCol="0">
            <a:spAutoFit/>
          </a:bodyPr>
          <a:lstStyle/>
          <a:p>
            <a:r>
              <a:rPr lang="zh-CN" altLang="en-US" sz="2000" b="1" dirty="0" smtClean="0">
                <a:solidFill>
                  <a:srgbClr val="0070C0"/>
                </a:solidFill>
                <a:latin typeface="微软雅黑" panose="020B0503020204020204" pitchFamily="34" charset="-122"/>
                <a:ea typeface="微软雅黑" panose="020B0503020204020204" pitchFamily="34" charset="-122"/>
              </a:rPr>
              <a:t>风险</a:t>
            </a:r>
            <a:endParaRPr lang="zh-CN" altLang="en-US" sz="2000" b="1" dirty="0">
              <a:latin typeface="微软雅黑" panose="020B0503020204020204" pitchFamily="34" charset="-122"/>
              <a:ea typeface="微软雅黑" panose="020B0503020204020204" pitchFamily="34" charset="-122"/>
            </a:endParaRPr>
          </a:p>
        </p:txBody>
      </p:sp>
      <p:sp>
        <p:nvSpPr>
          <p:cNvPr id="12" name="文本框 2"/>
          <p:cNvSpPr txBox="1"/>
          <p:nvPr/>
        </p:nvSpPr>
        <p:spPr>
          <a:xfrm>
            <a:off x="1229699" y="1357302"/>
            <a:ext cx="3599180" cy="400110"/>
          </a:xfrm>
          <a:prstGeom prst="rect">
            <a:avLst/>
          </a:prstGeom>
          <a:noFill/>
        </p:spPr>
        <p:txBody>
          <a:bodyPr wrap="square" rtlCol="0">
            <a:spAutoFit/>
          </a:bodyPr>
          <a:lstStyle/>
          <a:p>
            <a:r>
              <a:rPr lang="en-US" altLang="zh-CN" sz="2000" dirty="0">
                <a:latin typeface="宋体" panose="02010600030101010101" pitchFamily="2" charset="-122"/>
              </a:rPr>
              <a:t>◎</a:t>
            </a:r>
            <a:r>
              <a:rPr lang="en-US" altLang="zh-CN" sz="2000" dirty="0" err="1">
                <a:latin typeface="微软雅黑" panose="020B0503020204020204" pitchFamily="34" charset="-122"/>
                <a:ea typeface="微软雅黑" panose="020B0503020204020204" pitchFamily="34" charset="-122"/>
              </a:rPr>
              <a:t>需求获取方面的风险</a:t>
            </a:r>
            <a:endParaRPr lang="en-US" altLang="zh-CN" sz="2000" dirty="0">
              <a:latin typeface="微软雅黑" panose="020B0503020204020204" pitchFamily="34" charset="-122"/>
              <a:ea typeface="微软雅黑" panose="020B0503020204020204" pitchFamily="34" charset="-122"/>
            </a:endParaRPr>
          </a:p>
        </p:txBody>
      </p:sp>
      <p:sp>
        <p:nvSpPr>
          <p:cNvPr id="13" name="文本框 3"/>
          <p:cNvSpPr txBox="1"/>
          <p:nvPr/>
        </p:nvSpPr>
        <p:spPr>
          <a:xfrm>
            <a:off x="2000232" y="1785930"/>
            <a:ext cx="6282690" cy="1323439"/>
          </a:xfrm>
          <a:prstGeom prst="rect">
            <a:avLst/>
          </a:prstGeom>
          <a:noFill/>
        </p:spPr>
        <p:txBody>
          <a:bodyPr wrap="square" rtlCol="0">
            <a:spAutoFit/>
          </a:bodyPr>
          <a:lstStyle/>
          <a:p>
            <a:pPr lvl="0"/>
            <a:r>
              <a:rPr lang="en-US" altLang="zh-CN" sz="2000" dirty="0" smtClean="0">
                <a:latin typeface="微软雅黑" panose="020B0503020204020204" pitchFamily="34" charset="-122"/>
                <a:ea typeface="微软雅黑" panose="020B0503020204020204" pitchFamily="34" charset="-122"/>
              </a:rPr>
              <a:t>1.</a:t>
            </a:r>
            <a:r>
              <a:rPr lang="zh-CN" altLang="en-US" sz="2000" dirty="0" smtClean="0">
                <a:latin typeface="微软雅黑" panose="020B0503020204020204" pitchFamily="34" charset="-122"/>
                <a:ea typeface="微软雅黑" panose="020B0503020204020204" pitchFamily="34" charset="-122"/>
              </a:rPr>
              <a:t>不同项目的需求过程和文档模板不一致。</a:t>
            </a:r>
            <a:endParaRPr lang="zh-CN" altLang="en-US" sz="2000" dirty="0" smtClean="0">
              <a:latin typeface="微软雅黑" panose="020B0503020204020204" pitchFamily="34" charset="-122"/>
              <a:ea typeface="微软雅黑" panose="020B0503020204020204" pitchFamily="34" charset="-122"/>
            </a:endParaRPr>
          </a:p>
          <a:p>
            <a:pPr lvl="0"/>
            <a:r>
              <a:rPr lang="en-US" altLang="zh-CN" sz="2000" dirty="0" smtClean="0">
                <a:latin typeface="微软雅黑" panose="020B0503020204020204" pitchFamily="34" charset="-122"/>
                <a:ea typeface="微软雅黑" panose="020B0503020204020204" pitchFamily="34" charset="-122"/>
              </a:rPr>
              <a:t>2.</a:t>
            </a:r>
            <a:r>
              <a:rPr lang="zh-CN" altLang="en-US" sz="2000" dirty="0" smtClean="0">
                <a:latin typeface="微软雅黑" panose="020B0503020204020204" pitchFamily="34" charset="-122"/>
                <a:ea typeface="微软雅黑" panose="020B0503020204020204" pitchFamily="34" charset="-122"/>
              </a:rPr>
              <a:t>需求不够详细，需求获取的不够完整，可能有一些隐晦的需求没有获取到。</a:t>
            </a:r>
            <a:endParaRPr lang="zh-CN" altLang="en-US" sz="2000" dirty="0" smtClean="0">
              <a:latin typeface="微软雅黑" panose="020B0503020204020204" pitchFamily="34" charset="-122"/>
              <a:ea typeface="微软雅黑" panose="020B0503020204020204" pitchFamily="34" charset="-122"/>
            </a:endParaRPr>
          </a:p>
          <a:p>
            <a:endParaRPr sz="2000" dirty="0">
              <a:latin typeface="微软雅黑" panose="020B0503020204020204" pitchFamily="34" charset="-122"/>
              <a:ea typeface="微软雅黑" panose="020B0503020204020204" pitchFamily="34" charset="-122"/>
            </a:endParaRPr>
          </a:p>
        </p:txBody>
      </p:sp>
      <p:sp>
        <p:nvSpPr>
          <p:cNvPr id="14" name="文本框 4"/>
          <p:cNvSpPr txBox="1"/>
          <p:nvPr/>
        </p:nvSpPr>
        <p:spPr>
          <a:xfrm>
            <a:off x="1214414" y="3071814"/>
            <a:ext cx="3599180" cy="400110"/>
          </a:xfrm>
          <a:prstGeom prst="rect">
            <a:avLst/>
          </a:prstGeom>
          <a:noFill/>
        </p:spPr>
        <p:txBody>
          <a:bodyPr wrap="square" rtlCol="0">
            <a:spAutoFit/>
          </a:bodyPr>
          <a:lstStyle/>
          <a:p>
            <a:r>
              <a:rPr lang="en-US" altLang="zh-CN" sz="2000" dirty="0">
                <a:latin typeface="宋体" panose="02010600030101010101" pitchFamily="2" charset="-122"/>
                <a:sym typeface="+mn-ea"/>
              </a:rPr>
              <a:t>◎</a:t>
            </a:r>
            <a:r>
              <a:rPr lang="en-US" altLang="zh-CN" sz="2000" dirty="0" err="1">
                <a:latin typeface="微软雅黑" panose="020B0503020204020204" pitchFamily="34" charset="-122"/>
                <a:ea typeface="微软雅黑" panose="020B0503020204020204" pitchFamily="34" charset="-122"/>
              </a:rPr>
              <a:t>需求获取方面的控制</a:t>
            </a:r>
            <a:endParaRPr lang="en-US" altLang="zh-CN" sz="2000" dirty="0">
              <a:latin typeface="微软雅黑" panose="020B0503020204020204" pitchFamily="34" charset="-122"/>
              <a:ea typeface="微软雅黑" panose="020B0503020204020204" pitchFamily="34" charset="-122"/>
            </a:endParaRPr>
          </a:p>
        </p:txBody>
      </p:sp>
      <p:sp>
        <p:nvSpPr>
          <p:cNvPr id="15" name="文本框 5"/>
          <p:cNvSpPr txBox="1"/>
          <p:nvPr/>
        </p:nvSpPr>
        <p:spPr>
          <a:xfrm>
            <a:off x="1928794" y="3786194"/>
            <a:ext cx="6729730" cy="1323439"/>
          </a:xfrm>
          <a:prstGeom prst="rect">
            <a:avLst/>
          </a:prstGeom>
          <a:noFill/>
        </p:spPr>
        <p:txBody>
          <a:bodyPr wrap="square" rtlCol="0">
            <a:spAutoFit/>
          </a:bodyPr>
          <a:lstStyle/>
          <a:p>
            <a:r>
              <a:rPr lang="en-US" sz="2000" dirty="0" smtClean="0">
                <a:latin typeface="微软雅黑" panose="020B0503020204020204" pitchFamily="34" charset="-122"/>
                <a:ea typeface="微软雅黑" panose="020B0503020204020204" pitchFamily="34" charset="-122"/>
              </a:rPr>
              <a:t>1.</a:t>
            </a:r>
            <a:r>
              <a:rPr lang="zh-CN" altLang="en-US" sz="2000" dirty="0" smtClean="0">
                <a:latin typeface="微软雅黑" panose="020B0503020204020204" pitchFamily="34" charset="-122"/>
                <a:ea typeface="微软雅黑" panose="020B0503020204020204" pitchFamily="34" charset="-122"/>
              </a:rPr>
              <a:t>采用一套或多套标准需求交付物文档。为团队对模板进行剪裁提供指导。</a:t>
            </a:r>
            <a:endParaRPr lang="zh-CN" altLang="en-US" sz="2000" dirty="0" smtClean="0">
              <a:latin typeface="微软雅黑" panose="020B0503020204020204" pitchFamily="34" charset="-122"/>
              <a:ea typeface="微软雅黑" panose="020B0503020204020204" pitchFamily="34" charset="-122"/>
            </a:endParaRPr>
          </a:p>
          <a:p>
            <a:r>
              <a:rPr lang="en-US" sz="2000" dirty="0" smtClean="0">
                <a:latin typeface="微软雅黑" panose="020B0503020204020204" pitchFamily="34" charset="-122"/>
                <a:ea typeface="微软雅黑" panose="020B0503020204020204" pitchFamily="34" charset="-122"/>
              </a:rPr>
              <a:t>2.</a:t>
            </a:r>
            <a:r>
              <a:rPr lang="zh-CN" altLang="en-US" sz="2000" dirty="0" smtClean="0">
                <a:latin typeface="微软雅黑" panose="020B0503020204020204" pitchFamily="34" charset="-122"/>
                <a:ea typeface="微软雅黑" panose="020B0503020204020204" pitchFamily="34" charset="-122"/>
              </a:rPr>
              <a:t>让业务分析师仔细多次了解用户的需求，并与用户多次进行访谈。</a:t>
            </a:r>
            <a:endParaRPr lang="zh-CN" altLang="en-US" sz="2000"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600">
        <p14:prism dir="d" isContent="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right)">
                                      <p:cBhvr>
                                        <p:cTn id="7" dur="500"/>
                                        <p:tgtEl>
                                          <p:spTgt spid="26"/>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wipe(left)">
                                      <p:cBhvr>
                                        <p:cTn id="10" dur="500"/>
                                        <p:tgtEl>
                                          <p:spTgt spid="32"/>
                                        </p:tgtEl>
                                      </p:cBhvr>
                                    </p:animEffect>
                                  </p:childTnLst>
                                </p:cTn>
                              </p:par>
                            </p:childTnLst>
                          </p:cTn>
                        </p:par>
                        <p:par>
                          <p:cTn id="11" fill="hold">
                            <p:stCondLst>
                              <p:cond delay="500"/>
                            </p:stCondLst>
                            <p:childTnLst>
                              <p:par>
                                <p:cTn id="12" presetID="22" presetClass="entr" presetSubtype="2" fill="hold" grpId="0" nodeType="afterEffect">
                                  <p:stCondLst>
                                    <p:cond delay="0"/>
                                  </p:stCondLst>
                                  <p:childTnLst>
                                    <p:set>
                                      <p:cBhvr>
                                        <p:cTn id="13" dur="1" fill="hold">
                                          <p:stCondLst>
                                            <p:cond delay="0"/>
                                          </p:stCondLst>
                                        </p:cTn>
                                        <p:tgtEl>
                                          <p:spTgt spid="27"/>
                                        </p:tgtEl>
                                        <p:attrNameLst>
                                          <p:attrName>style.visibility</p:attrName>
                                        </p:attrNameLst>
                                      </p:cBhvr>
                                      <p:to>
                                        <p:strVal val="visible"/>
                                      </p:to>
                                    </p:set>
                                    <p:animEffect transition="in" filter="wipe(right)">
                                      <p:cBhvr>
                                        <p:cTn id="14" dur="500"/>
                                        <p:tgtEl>
                                          <p:spTgt spid="27"/>
                                        </p:tgtEl>
                                      </p:cBhvr>
                                    </p:animEffect>
                                  </p:childTnLst>
                                </p:cTn>
                              </p:par>
                              <p:par>
                                <p:cTn id="15" presetID="22" presetClass="entr" presetSubtype="8" fill="hold" grpId="0" nodeType="withEffect">
                                  <p:stCondLst>
                                    <p:cond delay="0"/>
                                  </p:stCondLst>
                                  <p:childTnLst>
                                    <p:set>
                                      <p:cBhvr>
                                        <p:cTn id="16" dur="1" fill="hold">
                                          <p:stCondLst>
                                            <p:cond delay="0"/>
                                          </p:stCondLst>
                                        </p:cTn>
                                        <p:tgtEl>
                                          <p:spTgt spid="33"/>
                                        </p:tgtEl>
                                        <p:attrNameLst>
                                          <p:attrName>style.visibility</p:attrName>
                                        </p:attrNameLst>
                                      </p:cBhvr>
                                      <p:to>
                                        <p:strVal val="visible"/>
                                      </p:to>
                                    </p:set>
                                    <p:animEffect transition="in" filter="wipe(left)">
                                      <p:cBhvr>
                                        <p:cTn id="17" dur="500"/>
                                        <p:tgtEl>
                                          <p:spTgt spid="33"/>
                                        </p:tgtEl>
                                      </p:cBhvr>
                                    </p:animEffect>
                                  </p:childTnLst>
                                </p:cTn>
                              </p:par>
                            </p:childTnLst>
                          </p:cTn>
                        </p:par>
                        <p:par>
                          <p:cTn id="18" fill="hold">
                            <p:stCondLst>
                              <p:cond delay="1000"/>
                            </p:stCondLst>
                            <p:childTnLst>
                              <p:par>
                                <p:cTn id="19" presetID="2" presetClass="entr" presetSubtype="4" fill="hold" grpId="0" nodeType="afterEffect">
                                  <p:stCondLst>
                                    <p:cond delay="0"/>
                                  </p:stCondLst>
                                  <p:childTnLst>
                                    <p:set>
                                      <p:cBhvr>
                                        <p:cTn id="20" dur="1" fill="hold">
                                          <p:stCondLst>
                                            <p:cond delay="0"/>
                                          </p:stCondLst>
                                        </p:cTn>
                                        <p:tgtEl>
                                          <p:spTgt spid="34"/>
                                        </p:tgtEl>
                                        <p:attrNameLst>
                                          <p:attrName>style.visibility</p:attrName>
                                        </p:attrNameLst>
                                      </p:cBhvr>
                                      <p:to>
                                        <p:strVal val="visible"/>
                                      </p:to>
                                    </p:set>
                                    <p:anim calcmode="lin" valueType="num">
                                      <p:cBhvr additive="base">
                                        <p:cTn id="21" dur="500" fill="hold"/>
                                        <p:tgtEl>
                                          <p:spTgt spid="34"/>
                                        </p:tgtEl>
                                        <p:attrNameLst>
                                          <p:attrName>ppt_x</p:attrName>
                                        </p:attrNameLst>
                                      </p:cBhvr>
                                      <p:tavLst>
                                        <p:tav tm="0">
                                          <p:val>
                                            <p:strVal val="#ppt_x"/>
                                          </p:val>
                                        </p:tav>
                                        <p:tav tm="100000">
                                          <p:val>
                                            <p:strVal val="#ppt_x"/>
                                          </p:val>
                                        </p:tav>
                                      </p:tavLst>
                                    </p:anim>
                                    <p:anim calcmode="lin" valueType="num">
                                      <p:cBhvr additive="base">
                                        <p:cTn id="22"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P spid="32" grpId="0"/>
      <p:bldP spid="33" grpId="0"/>
      <p:bldP spid="3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07504" y="121196"/>
            <a:ext cx="8928992" cy="5472608"/>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矩形 1"/>
          <p:cNvSpPr/>
          <p:nvPr/>
        </p:nvSpPr>
        <p:spPr>
          <a:xfrm>
            <a:off x="251520" y="265212"/>
            <a:ext cx="396044" cy="396044"/>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420212" y="409228"/>
            <a:ext cx="360040" cy="360040"/>
          </a:xfrm>
          <a:prstGeom prst="rect">
            <a:avLst/>
          </a:prstGeom>
          <a:solidFill>
            <a:srgbClr val="0070C0"/>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9"/>
          <p:cNvSpPr txBox="1"/>
          <p:nvPr/>
        </p:nvSpPr>
        <p:spPr>
          <a:xfrm>
            <a:off x="840165" y="409228"/>
            <a:ext cx="1980029" cy="400110"/>
          </a:xfrm>
          <a:prstGeom prst="rect">
            <a:avLst/>
          </a:prstGeom>
          <a:noFill/>
        </p:spPr>
        <p:txBody>
          <a:bodyPr wrap="none" rtlCol="0">
            <a:spAutoFit/>
          </a:bodyPr>
          <a:lstStyle/>
          <a:p>
            <a:r>
              <a:rPr lang="zh-CN" altLang="en-US" sz="2000" b="1" dirty="0" smtClean="0">
                <a:solidFill>
                  <a:srgbClr val="0070C0"/>
                </a:solidFill>
                <a:latin typeface="微软雅黑" panose="020B0503020204020204" pitchFamily="34" charset="-122"/>
                <a:ea typeface="微软雅黑" panose="020B0503020204020204" pitchFamily="34" charset="-122"/>
              </a:rPr>
              <a:t>需求计划子计划</a:t>
            </a:r>
            <a:endParaRPr lang="zh-CN" altLang="en-US" sz="2000" b="1" dirty="0">
              <a:solidFill>
                <a:srgbClr val="0070C0"/>
              </a:solidFill>
              <a:latin typeface="微软雅黑" panose="020B0503020204020204" pitchFamily="34" charset="-122"/>
              <a:ea typeface="微软雅黑" panose="020B0503020204020204" pitchFamily="34" charset="-122"/>
            </a:endParaRPr>
          </a:p>
        </p:txBody>
      </p:sp>
      <p:sp>
        <p:nvSpPr>
          <p:cNvPr id="26" name="TextBox 25"/>
          <p:cNvSpPr txBox="1"/>
          <p:nvPr/>
        </p:nvSpPr>
        <p:spPr>
          <a:xfrm>
            <a:off x="1763688" y="4257771"/>
            <a:ext cx="1563248" cy="261610"/>
          </a:xfrm>
          <a:prstGeom prst="rect">
            <a:avLst/>
          </a:prstGeom>
          <a:noFill/>
        </p:spPr>
        <p:txBody>
          <a:bodyPr wrap="none" rtlCol="0">
            <a:spAutoFit/>
          </a:bodyPr>
          <a:lstStyle/>
          <a:p>
            <a:r>
              <a:rPr lang="zh-CN" altLang="en-US" sz="1100" dirty="0" smtClean="0">
                <a:solidFill>
                  <a:schemeClr val="bg1"/>
                </a:solidFill>
              </a:rPr>
              <a:t>实际完成数目：</a:t>
            </a:r>
            <a:r>
              <a:rPr lang="en-US" altLang="zh-CN" sz="1100" dirty="0" smtClean="0">
                <a:solidFill>
                  <a:schemeClr val="bg1"/>
                </a:solidFill>
              </a:rPr>
              <a:t>820</a:t>
            </a:r>
            <a:r>
              <a:rPr lang="zh-CN" altLang="en-US" sz="1100" dirty="0" smtClean="0">
                <a:solidFill>
                  <a:schemeClr val="bg1"/>
                </a:solidFill>
              </a:rPr>
              <a:t>万</a:t>
            </a:r>
            <a:endParaRPr lang="zh-CN" altLang="en-US" sz="1100" dirty="0">
              <a:solidFill>
                <a:schemeClr val="bg1"/>
              </a:solidFill>
            </a:endParaRPr>
          </a:p>
        </p:txBody>
      </p:sp>
      <p:sp>
        <p:nvSpPr>
          <p:cNvPr id="27" name="TextBox 26"/>
          <p:cNvSpPr txBox="1"/>
          <p:nvPr/>
        </p:nvSpPr>
        <p:spPr>
          <a:xfrm>
            <a:off x="2195736" y="4684122"/>
            <a:ext cx="1140056" cy="261610"/>
          </a:xfrm>
          <a:prstGeom prst="rect">
            <a:avLst/>
          </a:prstGeom>
          <a:noFill/>
        </p:spPr>
        <p:txBody>
          <a:bodyPr wrap="none" rtlCol="0">
            <a:spAutoFit/>
          </a:bodyPr>
          <a:lstStyle/>
          <a:p>
            <a:r>
              <a:rPr lang="zh-CN" altLang="en-US" sz="1100" dirty="0" smtClean="0">
                <a:solidFill>
                  <a:schemeClr val="bg1"/>
                </a:solidFill>
              </a:rPr>
              <a:t>回款数：</a:t>
            </a:r>
            <a:r>
              <a:rPr lang="en-US" altLang="zh-CN" sz="1100" dirty="0" smtClean="0">
                <a:solidFill>
                  <a:schemeClr val="bg1"/>
                </a:solidFill>
              </a:rPr>
              <a:t>640</a:t>
            </a:r>
            <a:r>
              <a:rPr lang="zh-CN" altLang="en-US" sz="1100" dirty="0" smtClean="0">
                <a:solidFill>
                  <a:schemeClr val="bg1"/>
                </a:solidFill>
              </a:rPr>
              <a:t>万</a:t>
            </a:r>
            <a:endParaRPr lang="zh-CN" altLang="en-US" sz="1100" dirty="0">
              <a:solidFill>
                <a:schemeClr val="bg1"/>
              </a:solidFill>
            </a:endParaRPr>
          </a:p>
        </p:txBody>
      </p:sp>
      <p:sp>
        <p:nvSpPr>
          <p:cNvPr id="32" name="TextBox 31"/>
          <p:cNvSpPr txBox="1"/>
          <p:nvPr/>
        </p:nvSpPr>
        <p:spPr>
          <a:xfrm>
            <a:off x="5724128" y="4257771"/>
            <a:ext cx="1563248" cy="261610"/>
          </a:xfrm>
          <a:prstGeom prst="rect">
            <a:avLst/>
          </a:prstGeom>
          <a:noFill/>
        </p:spPr>
        <p:txBody>
          <a:bodyPr wrap="none" rtlCol="0">
            <a:spAutoFit/>
          </a:bodyPr>
          <a:lstStyle/>
          <a:p>
            <a:r>
              <a:rPr lang="zh-CN" altLang="en-US" sz="1100" dirty="0" smtClean="0">
                <a:solidFill>
                  <a:schemeClr val="bg1"/>
                </a:solidFill>
              </a:rPr>
              <a:t>实际完成数目：</a:t>
            </a:r>
            <a:r>
              <a:rPr lang="en-US" altLang="zh-CN" sz="1100" dirty="0" smtClean="0">
                <a:solidFill>
                  <a:schemeClr val="bg1"/>
                </a:solidFill>
              </a:rPr>
              <a:t>820</a:t>
            </a:r>
            <a:r>
              <a:rPr lang="zh-CN" altLang="en-US" sz="1100" dirty="0" smtClean="0">
                <a:solidFill>
                  <a:schemeClr val="bg1"/>
                </a:solidFill>
              </a:rPr>
              <a:t>万</a:t>
            </a:r>
            <a:endParaRPr lang="zh-CN" altLang="en-US" sz="1100" dirty="0">
              <a:solidFill>
                <a:schemeClr val="bg1"/>
              </a:solidFill>
            </a:endParaRPr>
          </a:p>
        </p:txBody>
      </p:sp>
      <p:sp>
        <p:nvSpPr>
          <p:cNvPr id="33" name="TextBox 32"/>
          <p:cNvSpPr txBox="1"/>
          <p:nvPr/>
        </p:nvSpPr>
        <p:spPr>
          <a:xfrm>
            <a:off x="5736200" y="4684122"/>
            <a:ext cx="1140056" cy="261610"/>
          </a:xfrm>
          <a:prstGeom prst="rect">
            <a:avLst/>
          </a:prstGeom>
          <a:noFill/>
        </p:spPr>
        <p:txBody>
          <a:bodyPr wrap="none" rtlCol="0">
            <a:spAutoFit/>
          </a:bodyPr>
          <a:lstStyle/>
          <a:p>
            <a:r>
              <a:rPr lang="zh-CN" altLang="en-US" sz="1100" dirty="0" smtClean="0">
                <a:solidFill>
                  <a:schemeClr val="bg1"/>
                </a:solidFill>
              </a:rPr>
              <a:t>回款数：</a:t>
            </a:r>
            <a:r>
              <a:rPr lang="en-US" altLang="zh-CN" sz="1100" dirty="0" smtClean="0">
                <a:solidFill>
                  <a:schemeClr val="bg1"/>
                </a:solidFill>
              </a:rPr>
              <a:t>640</a:t>
            </a:r>
            <a:r>
              <a:rPr lang="zh-CN" altLang="en-US" sz="1100" dirty="0" smtClean="0">
                <a:solidFill>
                  <a:schemeClr val="bg1"/>
                </a:solidFill>
              </a:rPr>
              <a:t>万</a:t>
            </a:r>
            <a:endParaRPr lang="zh-CN" altLang="en-US" sz="1100" dirty="0">
              <a:solidFill>
                <a:schemeClr val="bg1"/>
              </a:solidFill>
            </a:endParaRPr>
          </a:p>
        </p:txBody>
      </p:sp>
      <p:sp>
        <p:nvSpPr>
          <p:cNvPr id="34" name="TextBox 33"/>
          <p:cNvSpPr txBox="1"/>
          <p:nvPr/>
        </p:nvSpPr>
        <p:spPr>
          <a:xfrm>
            <a:off x="4312827" y="2804076"/>
            <a:ext cx="662361" cy="523220"/>
          </a:xfrm>
          <a:prstGeom prst="rect">
            <a:avLst/>
          </a:prstGeom>
          <a:noFill/>
        </p:spPr>
        <p:txBody>
          <a:bodyPr wrap="none" rtlCol="0">
            <a:spAutoFit/>
          </a:bodyPr>
          <a:lstStyle/>
          <a:p>
            <a:r>
              <a:rPr lang="en-US" altLang="zh-CN" sz="2800" b="1" dirty="0" smtClean="0">
                <a:solidFill>
                  <a:schemeClr val="bg1"/>
                </a:solidFill>
              </a:rPr>
              <a:t>VS</a:t>
            </a:r>
            <a:endParaRPr lang="zh-CN" altLang="en-US" sz="2800" b="1" dirty="0">
              <a:solidFill>
                <a:schemeClr val="bg1"/>
              </a:solidFill>
            </a:endParaRPr>
          </a:p>
        </p:txBody>
      </p:sp>
      <p:sp>
        <p:nvSpPr>
          <p:cNvPr id="11" name="TextBox 10"/>
          <p:cNvSpPr txBox="1"/>
          <p:nvPr/>
        </p:nvSpPr>
        <p:spPr>
          <a:xfrm>
            <a:off x="785786" y="857236"/>
            <a:ext cx="928694" cy="400110"/>
          </a:xfrm>
          <a:prstGeom prst="rect">
            <a:avLst/>
          </a:prstGeom>
          <a:noFill/>
        </p:spPr>
        <p:txBody>
          <a:bodyPr wrap="square" rtlCol="0">
            <a:spAutoFit/>
          </a:bodyPr>
          <a:lstStyle/>
          <a:p>
            <a:r>
              <a:rPr lang="zh-CN" altLang="en-US" sz="2000" b="1" dirty="0" smtClean="0">
                <a:solidFill>
                  <a:srgbClr val="0070C0"/>
                </a:solidFill>
                <a:latin typeface="微软雅黑" panose="020B0503020204020204" pitchFamily="34" charset="-122"/>
                <a:ea typeface="微软雅黑" panose="020B0503020204020204" pitchFamily="34" charset="-122"/>
              </a:rPr>
              <a:t>风险</a:t>
            </a:r>
            <a:endParaRPr lang="zh-CN" altLang="en-US" sz="2000" b="1" dirty="0">
              <a:latin typeface="微软雅黑" panose="020B0503020204020204" pitchFamily="34" charset="-122"/>
              <a:ea typeface="微软雅黑" panose="020B0503020204020204" pitchFamily="34" charset="-122"/>
            </a:endParaRPr>
          </a:p>
        </p:txBody>
      </p:sp>
      <p:sp>
        <p:nvSpPr>
          <p:cNvPr id="16" name="文本框 2"/>
          <p:cNvSpPr txBox="1"/>
          <p:nvPr/>
        </p:nvSpPr>
        <p:spPr>
          <a:xfrm>
            <a:off x="1214401" y="1258871"/>
            <a:ext cx="3599180" cy="400110"/>
          </a:xfrm>
          <a:prstGeom prst="rect">
            <a:avLst/>
          </a:prstGeom>
          <a:noFill/>
        </p:spPr>
        <p:txBody>
          <a:bodyPr wrap="square" rtlCol="0">
            <a:spAutoFit/>
          </a:bodyPr>
          <a:lstStyle/>
          <a:p>
            <a:r>
              <a:rPr lang="en-US" altLang="zh-CN" sz="2000" dirty="0">
                <a:latin typeface="宋体" panose="02010600030101010101" pitchFamily="2" charset="-122"/>
              </a:rPr>
              <a:t>◎</a:t>
            </a:r>
            <a:r>
              <a:rPr lang="en-US" altLang="zh-CN" sz="2000" dirty="0" err="1">
                <a:latin typeface="微软雅黑" panose="020B0503020204020204" pitchFamily="34" charset="-122"/>
                <a:ea typeface="微软雅黑" panose="020B0503020204020204" pitchFamily="34" charset="-122"/>
              </a:rPr>
              <a:t>需求分析方面的风险</a:t>
            </a:r>
            <a:endParaRPr lang="en-US" altLang="zh-CN" sz="2000" dirty="0">
              <a:latin typeface="微软雅黑" panose="020B0503020204020204" pitchFamily="34" charset="-122"/>
              <a:ea typeface="微软雅黑" panose="020B0503020204020204" pitchFamily="34" charset="-122"/>
            </a:endParaRPr>
          </a:p>
        </p:txBody>
      </p:sp>
      <p:sp>
        <p:nvSpPr>
          <p:cNvPr id="17" name="文本框 3"/>
          <p:cNvSpPr txBox="1"/>
          <p:nvPr/>
        </p:nvSpPr>
        <p:spPr>
          <a:xfrm>
            <a:off x="1428696" y="1857368"/>
            <a:ext cx="7715304" cy="1631216"/>
          </a:xfrm>
          <a:prstGeom prst="rect">
            <a:avLst/>
          </a:prstGeom>
          <a:noFill/>
        </p:spPr>
        <p:txBody>
          <a:bodyPr wrap="square" rtlCol="0">
            <a:spAutoFit/>
          </a:bodyPr>
          <a:lstStyle/>
          <a:p>
            <a:pPr lvl="0"/>
            <a:r>
              <a:rPr lang="en-US" sz="2000" dirty="0" smtClean="0"/>
              <a:t>1.写的需求无关紧要</a:t>
            </a:r>
            <a:r>
              <a:rPr lang="zh-CN" altLang="en-US" sz="2000" dirty="0" smtClean="0"/>
              <a:t>，业务分析师获取了错误的需求。</a:t>
            </a:r>
            <a:endParaRPr lang="zh-CN" altLang="en-US" sz="2000" dirty="0" smtClean="0"/>
          </a:p>
          <a:p>
            <a:pPr lvl="0"/>
            <a:r>
              <a:rPr lang="en-US" sz="2000" dirty="0" smtClean="0"/>
              <a:t>2.所有需求看上去都同等重要</a:t>
            </a:r>
            <a:endParaRPr lang="zh-CN" altLang="en-US" sz="2000" dirty="0" smtClean="0"/>
          </a:p>
          <a:p>
            <a:pPr lvl="0"/>
            <a:r>
              <a:rPr lang="en-US" altLang="zh-CN" sz="2000" dirty="0" smtClean="0"/>
              <a:t>3.</a:t>
            </a:r>
            <a:r>
              <a:rPr lang="zh-CN" altLang="en-US" sz="2000" dirty="0" smtClean="0"/>
              <a:t>干系人之间的需求优先级冲突，杨老师和候老师对需求的侧重点不同。</a:t>
            </a:r>
            <a:endParaRPr lang="zh-CN" altLang="en-US" sz="2000" dirty="0" smtClean="0"/>
          </a:p>
          <a:p>
            <a:endParaRPr sz="2000" dirty="0">
              <a:latin typeface="微软雅黑" panose="020B0503020204020204" pitchFamily="34" charset="-122"/>
              <a:ea typeface="微软雅黑" panose="020B0503020204020204" pitchFamily="34" charset="-122"/>
            </a:endParaRPr>
          </a:p>
        </p:txBody>
      </p:sp>
      <p:sp>
        <p:nvSpPr>
          <p:cNvPr id="18" name="文本框 4"/>
          <p:cNvSpPr txBox="1"/>
          <p:nvPr/>
        </p:nvSpPr>
        <p:spPr>
          <a:xfrm>
            <a:off x="1214414" y="3286128"/>
            <a:ext cx="3599180" cy="400110"/>
          </a:xfrm>
          <a:prstGeom prst="rect">
            <a:avLst/>
          </a:prstGeom>
          <a:noFill/>
        </p:spPr>
        <p:txBody>
          <a:bodyPr wrap="square" rtlCol="0">
            <a:spAutoFit/>
          </a:bodyPr>
          <a:lstStyle/>
          <a:p>
            <a:r>
              <a:rPr lang="en-US" altLang="zh-CN" sz="2000" dirty="0">
                <a:latin typeface="宋体" panose="02010600030101010101" pitchFamily="2" charset="-122"/>
                <a:sym typeface="+mn-ea"/>
              </a:rPr>
              <a:t>◎</a:t>
            </a:r>
            <a:r>
              <a:rPr lang="en-US" altLang="zh-CN" sz="2000" dirty="0" err="1">
                <a:latin typeface="微软雅黑" panose="020B0503020204020204" pitchFamily="34" charset="-122"/>
                <a:ea typeface="微软雅黑" panose="020B0503020204020204" pitchFamily="34" charset="-122"/>
              </a:rPr>
              <a:t>需求分析方面的控制</a:t>
            </a:r>
            <a:endParaRPr lang="en-US" altLang="zh-CN" sz="2000" dirty="0">
              <a:latin typeface="微软雅黑" panose="020B0503020204020204" pitchFamily="34" charset="-122"/>
              <a:ea typeface="微软雅黑" panose="020B0503020204020204" pitchFamily="34" charset="-122"/>
            </a:endParaRPr>
          </a:p>
        </p:txBody>
      </p:sp>
      <p:sp>
        <p:nvSpPr>
          <p:cNvPr id="19" name="文本框 5"/>
          <p:cNvSpPr txBox="1"/>
          <p:nvPr/>
        </p:nvSpPr>
        <p:spPr>
          <a:xfrm>
            <a:off x="1357290" y="3776008"/>
            <a:ext cx="7643866" cy="1938992"/>
          </a:xfrm>
          <a:prstGeom prst="rect">
            <a:avLst/>
          </a:prstGeom>
          <a:noFill/>
        </p:spPr>
        <p:txBody>
          <a:bodyPr wrap="square" rtlCol="0">
            <a:spAutoFit/>
          </a:bodyPr>
          <a:lstStyle/>
          <a:p>
            <a:pPr lvl="0"/>
            <a:r>
              <a:rPr lang="en-US" altLang="zh-CN" sz="2000" dirty="0" smtClean="0"/>
              <a:t>1.</a:t>
            </a:r>
            <a:r>
              <a:rPr lang="zh-CN" altLang="en-US" sz="2000" dirty="0" smtClean="0"/>
              <a:t>记录每个需求的来源和理由</a:t>
            </a:r>
            <a:endParaRPr lang="zh-CN" altLang="en-US" sz="2000" dirty="0" smtClean="0"/>
          </a:p>
          <a:p>
            <a:pPr lvl="0"/>
            <a:r>
              <a:rPr lang="en-US" altLang="zh-CN" sz="2000" dirty="0" smtClean="0"/>
              <a:t>2.</a:t>
            </a:r>
            <a:r>
              <a:rPr lang="zh-CN" altLang="en-US" sz="2000" dirty="0" smtClean="0"/>
              <a:t>为需求优先级排序制定一套协作过程，从而平衡客户价值、实现成本和技术风险</a:t>
            </a:r>
            <a:endParaRPr lang="zh-CN" altLang="en-US" sz="2000" dirty="0" smtClean="0"/>
          </a:p>
          <a:p>
            <a:pPr lvl="0"/>
            <a:r>
              <a:rPr lang="en-US" altLang="zh-CN" sz="2000" dirty="0" smtClean="0"/>
              <a:t>3.</a:t>
            </a:r>
            <a:r>
              <a:rPr lang="zh-CN" altLang="en-US" sz="2000" dirty="0" smtClean="0"/>
              <a:t>寻求两位老师的意见，经过两位老师同意后，对需求优先级进行排序。</a:t>
            </a:r>
            <a:endParaRPr lang="zh-CN" altLang="en-US" sz="2000" dirty="0" smtClean="0"/>
          </a:p>
          <a:p>
            <a:endParaRPr sz="2000"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600">
        <p14:prism dir="d" isContent="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right)">
                                      <p:cBhvr>
                                        <p:cTn id="7" dur="500"/>
                                        <p:tgtEl>
                                          <p:spTgt spid="26"/>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wipe(left)">
                                      <p:cBhvr>
                                        <p:cTn id="10" dur="500"/>
                                        <p:tgtEl>
                                          <p:spTgt spid="32"/>
                                        </p:tgtEl>
                                      </p:cBhvr>
                                    </p:animEffect>
                                  </p:childTnLst>
                                </p:cTn>
                              </p:par>
                            </p:childTnLst>
                          </p:cTn>
                        </p:par>
                        <p:par>
                          <p:cTn id="11" fill="hold">
                            <p:stCondLst>
                              <p:cond delay="500"/>
                            </p:stCondLst>
                            <p:childTnLst>
                              <p:par>
                                <p:cTn id="12" presetID="22" presetClass="entr" presetSubtype="2" fill="hold" grpId="0" nodeType="afterEffect">
                                  <p:stCondLst>
                                    <p:cond delay="0"/>
                                  </p:stCondLst>
                                  <p:childTnLst>
                                    <p:set>
                                      <p:cBhvr>
                                        <p:cTn id="13" dur="1" fill="hold">
                                          <p:stCondLst>
                                            <p:cond delay="0"/>
                                          </p:stCondLst>
                                        </p:cTn>
                                        <p:tgtEl>
                                          <p:spTgt spid="27"/>
                                        </p:tgtEl>
                                        <p:attrNameLst>
                                          <p:attrName>style.visibility</p:attrName>
                                        </p:attrNameLst>
                                      </p:cBhvr>
                                      <p:to>
                                        <p:strVal val="visible"/>
                                      </p:to>
                                    </p:set>
                                    <p:animEffect transition="in" filter="wipe(right)">
                                      <p:cBhvr>
                                        <p:cTn id="14" dur="500"/>
                                        <p:tgtEl>
                                          <p:spTgt spid="27"/>
                                        </p:tgtEl>
                                      </p:cBhvr>
                                    </p:animEffect>
                                  </p:childTnLst>
                                </p:cTn>
                              </p:par>
                              <p:par>
                                <p:cTn id="15" presetID="22" presetClass="entr" presetSubtype="8" fill="hold" grpId="0" nodeType="withEffect">
                                  <p:stCondLst>
                                    <p:cond delay="0"/>
                                  </p:stCondLst>
                                  <p:childTnLst>
                                    <p:set>
                                      <p:cBhvr>
                                        <p:cTn id="16" dur="1" fill="hold">
                                          <p:stCondLst>
                                            <p:cond delay="0"/>
                                          </p:stCondLst>
                                        </p:cTn>
                                        <p:tgtEl>
                                          <p:spTgt spid="33"/>
                                        </p:tgtEl>
                                        <p:attrNameLst>
                                          <p:attrName>style.visibility</p:attrName>
                                        </p:attrNameLst>
                                      </p:cBhvr>
                                      <p:to>
                                        <p:strVal val="visible"/>
                                      </p:to>
                                    </p:set>
                                    <p:animEffect transition="in" filter="wipe(left)">
                                      <p:cBhvr>
                                        <p:cTn id="17" dur="500"/>
                                        <p:tgtEl>
                                          <p:spTgt spid="33"/>
                                        </p:tgtEl>
                                      </p:cBhvr>
                                    </p:animEffect>
                                  </p:childTnLst>
                                </p:cTn>
                              </p:par>
                            </p:childTnLst>
                          </p:cTn>
                        </p:par>
                        <p:par>
                          <p:cTn id="18" fill="hold">
                            <p:stCondLst>
                              <p:cond delay="1000"/>
                            </p:stCondLst>
                            <p:childTnLst>
                              <p:par>
                                <p:cTn id="19" presetID="2" presetClass="entr" presetSubtype="4" fill="hold" grpId="0" nodeType="afterEffect">
                                  <p:stCondLst>
                                    <p:cond delay="0"/>
                                  </p:stCondLst>
                                  <p:childTnLst>
                                    <p:set>
                                      <p:cBhvr>
                                        <p:cTn id="20" dur="1" fill="hold">
                                          <p:stCondLst>
                                            <p:cond delay="0"/>
                                          </p:stCondLst>
                                        </p:cTn>
                                        <p:tgtEl>
                                          <p:spTgt spid="34"/>
                                        </p:tgtEl>
                                        <p:attrNameLst>
                                          <p:attrName>style.visibility</p:attrName>
                                        </p:attrNameLst>
                                      </p:cBhvr>
                                      <p:to>
                                        <p:strVal val="visible"/>
                                      </p:to>
                                    </p:set>
                                    <p:anim calcmode="lin" valueType="num">
                                      <p:cBhvr additive="base">
                                        <p:cTn id="21" dur="500" fill="hold"/>
                                        <p:tgtEl>
                                          <p:spTgt spid="34"/>
                                        </p:tgtEl>
                                        <p:attrNameLst>
                                          <p:attrName>ppt_x</p:attrName>
                                        </p:attrNameLst>
                                      </p:cBhvr>
                                      <p:tavLst>
                                        <p:tav tm="0">
                                          <p:val>
                                            <p:strVal val="#ppt_x"/>
                                          </p:val>
                                        </p:tav>
                                        <p:tav tm="100000">
                                          <p:val>
                                            <p:strVal val="#ppt_x"/>
                                          </p:val>
                                        </p:tav>
                                      </p:tavLst>
                                    </p:anim>
                                    <p:anim calcmode="lin" valueType="num">
                                      <p:cBhvr additive="base">
                                        <p:cTn id="22"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P spid="32" grpId="0"/>
      <p:bldP spid="33" grpId="0"/>
      <p:bldP spid="3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07504" y="121196"/>
            <a:ext cx="8928992" cy="5472608"/>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矩形 1"/>
          <p:cNvSpPr/>
          <p:nvPr/>
        </p:nvSpPr>
        <p:spPr>
          <a:xfrm>
            <a:off x="251520" y="265212"/>
            <a:ext cx="396044" cy="396044"/>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420212" y="409228"/>
            <a:ext cx="360040" cy="360040"/>
          </a:xfrm>
          <a:prstGeom prst="rect">
            <a:avLst/>
          </a:prstGeom>
          <a:solidFill>
            <a:srgbClr val="0070C0"/>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9"/>
          <p:cNvSpPr txBox="1"/>
          <p:nvPr/>
        </p:nvSpPr>
        <p:spPr>
          <a:xfrm>
            <a:off x="840165" y="409228"/>
            <a:ext cx="1980029" cy="400110"/>
          </a:xfrm>
          <a:prstGeom prst="rect">
            <a:avLst/>
          </a:prstGeom>
          <a:noFill/>
        </p:spPr>
        <p:txBody>
          <a:bodyPr wrap="none" rtlCol="0">
            <a:spAutoFit/>
          </a:bodyPr>
          <a:lstStyle/>
          <a:p>
            <a:r>
              <a:rPr lang="zh-CN" altLang="en-US" sz="2000" b="1" dirty="0" smtClean="0">
                <a:solidFill>
                  <a:srgbClr val="0070C0"/>
                </a:solidFill>
                <a:latin typeface="微软雅黑" panose="020B0503020204020204" pitchFamily="34" charset="-122"/>
                <a:ea typeface="微软雅黑" panose="020B0503020204020204" pitchFamily="34" charset="-122"/>
              </a:rPr>
              <a:t>需求计划子计划</a:t>
            </a:r>
            <a:endParaRPr lang="zh-CN" altLang="en-US" sz="2000" b="1" dirty="0">
              <a:solidFill>
                <a:srgbClr val="0070C0"/>
              </a:solidFill>
              <a:latin typeface="微软雅黑" panose="020B0503020204020204" pitchFamily="34" charset="-122"/>
              <a:ea typeface="微软雅黑" panose="020B0503020204020204" pitchFamily="34" charset="-122"/>
            </a:endParaRPr>
          </a:p>
        </p:txBody>
      </p:sp>
      <p:sp>
        <p:nvSpPr>
          <p:cNvPr id="26" name="TextBox 25"/>
          <p:cNvSpPr txBox="1"/>
          <p:nvPr/>
        </p:nvSpPr>
        <p:spPr>
          <a:xfrm>
            <a:off x="1763688" y="4257771"/>
            <a:ext cx="1563248" cy="261610"/>
          </a:xfrm>
          <a:prstGeom prst="rect">
            <a:avLst/>
          </a:prstGeom>
          <a:noFill/>
        </p:spPr>
        <p:txBody>
          <a:bodyPr wrap="none" rtlCol="0">
            <a:spAutoFit/>
          </a:bodyPr>
          <a:lstStyle/>
          <a:p>
            <a:r>
              <a:rPr lang="zh-CN" altLang="en-US" sz="1100" dirty="0" smtClean="0">
                <a:solidFill>
                  <a:schemeClr val="bg1"/>
                </a:solidFill>
              </a:rPr>
              <a:t>实际完成数目：</a:t>
            </a:r>
            <a:r>
              <a:rPr lang="en-US" altLang="zh-CN" sz="1100" dirty="0" smtClean="0">
                <a:solidFill>
                  <a:schemeClr val="bg1"/>
                </a:solidFill>
              </a:rPr>
              <a:t>820</a:t>
            </a:r>
            <a:r>
              <a:rPr lang="zh-CN" altLang="en-US" sz="1100" dirty="0" smtClean="0">
                <a:solidFill>
                  <a:schemeClr val="bg1"/>
                </a:solidFill>
              </a:rPr>
              <a:t>万</a:t>
            </a:r>
            <a:endParaRPr lang="zh-CN" altLang="en-US" sz="1100" dirty="0">
              <a:solidFill>
                <a:schemeClr val="bg1"/>
              </a:solidFill>
            </a:endParaRPr>
          </a:p>
        </p:txBody>
      </p:sp>
      <p:sp>
        <p:nvSpPr>
          <p:cNvPr id="27" name="TextBox 26"/>
          <p:cNvSpPr txBox="1"/>
          <p:nvPr/>
        </p:nvSpPr>
        <p:spPr>
          <a:xfrm>
            <a:off x="2195736" y="4684122"/>
            <a:ext cx="1140056" cy="261610"/>
          </a:xfrm>
          <a:prstGeom prst="rect">
            <a:avLst/>
          </a:prstGeom>
          <a:noFill/>
        </p:spPr>
        <p:txBody>
          <a:bodyPr wrap="none" rtlCol="0">
            <a:spAutoFit/>
          </a:bodyPr>
          <a:lstStyle/>
          <a:p>
            <a:r>
              <a:rPr lang="zh-CN" altLang="en-US" sz="1100" dirty="0" smtClean="0">
                <a:solidFill>
                  <a:schemeClr val="bg1"/>
                </a:solidFill>
              </a:rPr>
              <a:t>回款数：</a:t>
            </a:r>
            <a:r>
              <a:rPr lang="en-US" altLang="zh-CN" sz="1100" dirty="0" smtClean="0">
                <a:solidFill>
                  <a:schemeClr val="bg1"/>
                </a:solidFill>
              </a:rPr>
              <a:t>640</a:t>
            </a:r>
            <a:r>
              <a:rPr lang="zh-CN" altLang="en-US" sz="1100" dirty="0" smtClean="0">
                <a:solidFill>
                  <a:schemeClr val="bg1"/>
                </a:solidFill>
              </a:rPr>
              <a:t>万</a:t>
            </a:r>
            <a:endParaRPr lang="zh-CN" altLang="en-US" sz="1100" dirty="0">
              <a:solidFill>
                <a:schemeClr val="bg1"/>
              </a:solidFill>
            </a:endParaRPr>
          </a:p>
        </p:txBody>
      </p:sp>
      <p:sp>
        <p:nvSpPr>
          <p:cNvPr id="32" name="TextBox 31"/>
          <p:cNvSpPr txBox="1"/>
          <p:nvPr/>
        </p:nvSpPr>
        <p:spPr>
          <a:xfrm>
            <a:off x="5724128" y="4257771"/>
            <a:ext cx="1563248" cy="261610"/>
          </a:xfrm>
          <a:prstGeom prst="rect">
            <a:avLst/>
          </a:prstGeom>
          <a:noFill/>
        </p:spPr>
        <p:txBody>
          <a:bodyPr wrap="none" rtlCol="0">
            <a:spAutoFit/>
          </a:bodyPr>
          <a:lstStyle/>
          <a:p>
            <a:r>
              <a:rPr lang="zh-CN" altLang="en-US" sz="1100" dirty="0" smtClean="0">
                <a:solidFill>
                  <a:schemeClr val="bg1"/>
                </a:solidFill>
              </a:rPr>
              <a:t>实际完成数目：</a:t>
            </a:r>
            <a:r>
              <a:rPr lang="en-US" altLang="zh-CN" sz="1100" dirty="0" smtClean="0">
                <a:solidFill>
                  <a:schemeClr val="bg1"/>
                </a:solidFill>
              </a:rPr>
              <a:t>820</a:t>
            </a:r>
            <a:r>
              <a:rPr lang="zh-CN" altLang="en-US" sz="1100" dirty="0" smtClean="0">
                <a:solidFill>
                  <a:schemeClr val="bg1"/>
                </a:solidFill>
              </a:rPr>
              <a:t>万</a:t>
            </a:r>
            <a:endParaRPr lang="zh-CN" altLang="en-US" sz="1100" dirty="0">
              <a:solidFill>
                <a:schemeClr val="bg1"/>
              </a:solidFill>
            </a:endParaRPr>
          </a:p>
        </p:txBody>
      </p:sp>
      <p:sp>
        <p:nvSpPr>
          <p:cNvPr id="33" name="TextBox 32"/>
          <p:cNvSpPr txBox="1"/>
          <p:nvPr/>
        </p:nvSpPr>
        <p:spPr>
          <a:xfrm>
            <a:off x="5736200" y="4684122"/>
            <a:ext cx="1140056" cy="261610"/>
          </a:xfrm>
          <a:prstGeom prst="rect">
            <a:avLst/>
          </a:prstGeom>
          <a:noFill/>
        </p:spPr>
        <p:txBody>
          <a:bodyPr wrap="none" rtlCol="0">
            <a:spAutoFit/>
          </a:bodyPr>
          <a:lstStyle/>
          <a:p>
            <a:r>
              <a:rPr lang="zh-CN" altLang="en-US" sz="1100" dirty="0" smtClean="0">
                <a:solidFill>
                  <a:schemeClr val="bg1"/>
                </a:solidFill>
              </a:rPr>
              <a:t>回款数：</a:t>
            </a:r>
            <a:r>
              <a:rPr lang="en-US" altLang="zh-CN" sz="1100" dirty="0" smtClean="0">
                <a:solidFill>
                  <a:schemeClr val="bg1"/>
                </a:solidFill>
              </a:rPr>
              <a:t>640</a:t>
            </a:r>
            <a:r>
              <a:rPr lang="zh-CN" altLang="en-US" sz="1100" dirty="0" smtClean="0">
                <a:solidFill>
                  <a:schemeClr val="bg1"/>
                </a:solidFill>
              </a:rPr>
              <a:t>万</a:t>
            </a:r>
            <a:endParaRPr lang="zh-CN" altLang="en-US" sz="1100" dirty="0">
              <a:solidFill>
                <a:schemeClr val="bg1"/>
              </a:solidFill>
            </a:endParaRPr>
          </a:p>
        </p:txBody>
      </p:sp>
      <p:sp>
        <p:nvSpPr>
          <p:cNvPr id="34" name="TextBox 33"/>
          <p:cNvSpPr txBox="1"/>
          <p:nvPr/>
        </p:nvSpPr>
        <p:spPr>
          <a:xfrm>
            <a:off x="4312827" y="2804076"/>
            <a:ext cx="662361" cy="523220"/>
          </a:xfrm>
          <a:prstGeom prst="rect">
            <a:avLst/>
          </a:prstGeom>
          <a:noFill/>
        </p:spPr>
        <p:txBody>
          <a:bodyPr wrap="none" rtlCol="0">
            <a:spAutoFit/>
          </a:bodyPr>
          <a:lstStyle/>
          <a:p>
            <a:r>
              <a:rPr lang="en-US" altLang="zh-CN" sz="2800" b="1" dirty="0" smtClean="0">
                <a:solidFill>
                  <a:schemeClr val="bg1"/>
                </a:solidFill>
              </a:rPr>
              <a:t>VS</a:t>
            </a:r>
            <a:endParaRPr lang="zh-CN" altLang="en-US" sz="2800" b="1" dirty="0">
              <a:solidFill>
                <a:schemeClr val="bg1"/>
              </a:solidFill>
            </a:endParaRPr>
          </a:p>
        </p:txBody>
      </p:sp>
      <p:sp>
        <p:nvSpPr>
          <p:cNvPr id="11" name="TextBox 10"/>
          <p:cNvSpPr txBox="1"/>
          <p:nvPr/>
        </p:nvSpPr>
        <p:spPr>
          <a:xfrm>
            <a:off x="785786" y="857236"/>
            <a:ext cx="928694" cy="400110"/>
          </a:xfrm>
          <a:prstGeom prst="rect">
            <a:avLst/>
          </a:prstGeom>
          <a:noFill/>
        </p:spPr>
        <p:txBody>
          <a:bodyPr wrap="square" rtlCol="0">
            <a:spAutoFit/>
          </a:bodyPr>
          <a:lstStyle/>
          <a:p>
            <a:r>
              <a:rPr lang="zh-CN" altLang="en-US" sz="2000" b="1" dirty="0" smtClean="0">
                <a:solidFill>
                  <a:srgbClr val="0070C0"/>
                </a:solidFill>
                <a:latin typeface="微软雅黑" panose="020B0503020204020204" pitchFamily="34" charset="-122"/>
                <a:ea typeface="微软雅黑" panose="020B0503020204020204" pitchFamily="34" charset="-122"/>
              </a:rPr>
              <a:t>风险</a:t>
            </a:r>
            <a:endParaRPr lang="zh-CN" altLang="en-US" sz="2000" b="1" dirty="0">
              <a:latin typeface="微软雅黑" panose="020B0503020204020204" pitchFamily="34" charset="-122"/>
              <a:ea typeface="微软雅黑" panose="020B0503020204020204" pitchFamily="34" charset="-122"/>
            </a:endParaRPr>
          </a:p>
        </p:txBody>
      </p:sp>
      <p:sp>
        <p:nvSpPr>
          <p:cNvPr id="20" name="文本框 2"/>
          <p:cNvSpPr txBox="1"/>
          <p:nvPr/>
        </p:nvSpPr>
        <p:spPr>
          <a:xfrm>
            <a:off x="1285852" y="1357302"/>
            <a:ext cx="5005705" cy="400110"/>
          </a:xfrm>
          <a:prstGeom prst="rect">
            <a:avLst/>
          </a:prstGeom>
          <a:noFill/>
        </p:spPr>
        <p:txBody>
          <a:bodyPr wrap="square" rtlCol="0">
            <a:spAutoFit/>
          </a:bodyPr>
          <a:lstStyle/>
          <a:p>
            <a:r>
              <a:rPr lang="en-US" altLang="zh-CN" sz="2000">
                <a:latin typeface="宋体" panose="02010600030101010101" pitchFamily="2" charset="-122"/>
              </a:rPr>
              <a:t>◎</a:t>
            </a:r>
            <a:r>
              <a:rPr lang="en-US" altLang="zh-CN" sz="2000">
                <a:latin typeface="微软雅黑" panose="020B0503020204020204" pitchFamily="34" charset="-122"/>
                <a:ea typeface="微软雅黑" panose="020B0503020204020204" pitchFamily="34" charset="-122"/>
              </a:rPr>
              <a:t>编写需求规格说明方面的风险</a:t>
            </a:r>
            <a:endParaRPr lang="en-US" altLang="zh-CN" sz="2000">
              <a:latin typeface="微软雅黑" panose="020B0503020204020204" pitchFamily="34" charset="-122"/>
              <a:ea typeface="微软雅黑" panose="020B0503020204020204" pitchFamily="34" charset="-122"/>
            </a:endParaRPr>
          </a:p>
        </p:txBody>
      </p:sp>
      <p:sp>
        <p:nvSpPr>
          <p:cNvPr id="21" name="文本框 3"/>
          <p:cNvSpPr txBox="1"/>
          <p:nvPr/>
        </p:nvSpPr>
        <p:spPr>
          <a:xfrm>
            <a:off x="2071670" y="2000244"/>
            <a:ext cx="6282690" cy="400110"/>
          </a:xfrm>
          <a:prstGeom prst="rect">
            <a:avLst/>
          </a:prstGeom>
          <a:noFill/>
        </p:spPr>
        <p:txBody>
          <a:bodyPr wrap="square" rtlCol="0">
            <a:spAutoFit/>
          </a:bodyPr>
          <a:lstStyle/>
          <a:p>
            <a:r>
              <a:rPr sz="2000" dirty="0">
                <a:latin typeface="微软雅黑" panose="020B0503020204020204" pitchFamily="34" charset="-122"/>
                <a:ea typeface="微软雅黑" panose="020B0503020204020204" pitchFamily="34" charset="-122"/>
              </a:rPr>
              <a:t>具有二义性的术语引发的风险</a:t>
            </a:r>
            <a:endParaRPr sz="2000" dirty="0">
              <a:latin typeface="微软雅黑" panose="020B0503020204020204" pitchFamily="34" charset="-122"/>
              <a:ea typeface="微软雅黑" panose="020B0503020204020204" pitchFamily="34" charset="-122"/>
            </a:endParaRPr>
          </a:p>
        </p:txBody>
      </p:sp>
      <p:sp>
        <p:nvSpPr>
          <p:cNvPr id="22" name="文本框 4"/>
          <p:cNvSpPr txBox="1"/>
          <p:nvPr/>
        </p:nvSpPr>
        <p:spPr>
          <a:xfrm>
            <a:off x="1285852" y="2786062"/>
            <a:ext cx="5316220" cy="400110"/>
          </a:xfrm>
          <a:prstGeom prst="rect">
            <a:avLst/>
          </a:prstGeom>
          <a:noFill/>
        </p:spPr>
        <p:txBody>
          <a:bodyPr wrap="square" rtlCol="0">
            <a:spAutoFit/>
          </a:bodyPr>
          <a:lstStyle/>
          <a:p>
            <a:r>
              <a:rPr lang="en-US" altLang="zh-CN" sz="2000" dirty="0">
                <a:latin typeface="宋体" panose="02010600030101010101" pitchFamily="2" charset="-122"/>
                <a:sym typeface="+mn-ea"/>
              </a:rPr>
              <a:t>◎</a:t>
            </a:r>
            <a:r>
              <a:rPr lang="en-US" altLang="zh-CN" sz="2000" dirty="0" err="1">
                <a:latin typeface="微软雅黑" panose="020B0503020204020204" pitchFamily="34" charset="-122"/>
                <a:ea typeface="微软雅黑" panose="020B0503020204020204" pitchFamily="34" charset="-122"/>
              </a:rPr>
              <a:t>编写需求规格说明方面的控制</a:t>
            </a:r>
            <a:endParaRPr lang="en-US" altLang="zh-CN" sz="2000" dirty="0">
              <a:latin typeface="微软雅黑" panose="020B0503020204020204" pitchFamily="34" charset="-122"/>
              <a:ea typeface="微软雅黑" panose="020B0503020204020204" pitchFamily="34" charset="-122"/>
            </a:endParaRPr>
          </a:p>
        </p:txBody>
      </p:sp>
      <p:sp>
        <p:nvSpPr>
          <p:cNvPr id="23" name="文本框 5"/>
          <p:cNvSpPr txBox="1"/>
          <p:nvPr/>
        </p:nvSpPr>
        <p:spPr>
          <a:xfrm>
            <a:off x="1571604" y="3500442"/>
            <a:ext cx="5857916" cy="1015663"/>
          </a:xfrm>
          <a:prstGeom prst="rect">
            <a:avLst/>
          </a:prstGeom>
          <a:noFill/>
        </p:spPr>
        <p:txBody>
          <a:bodyPr wrap="square" rtlCol="0">
            <a:spAutoFit/>
          </a:bodyPr>
          <a:lstStyle/>
          <a:p>
            <a:r>
              <a:rPr lang="en-US" sz="2000" dirty="0">
                <a:latin typeface="微软雅黑" panose="020B0503020204020204" pitchFamily="34" charset="-122"/>
                <a:ea typeface="微软雅黑" panose="020B0503020204020204" pitchFamily="34" charset="-122"/>
              </a:rPr>
              <a:t>      </a:t>
            </a:r>
            <a:r>
              <a:rPr sz="2000" dirty="0">
                <a:latin typeface="微软雅黑" panose="020B0503020204020204" pitchFamily="34" charset="-122"/>
                <a:ea typeface="微软雅黑" panose="020B0503020204020204" pitchFamily="34" charset="-122"/>
              </a:rPr>
              <a:t>创建一个数据字典来定义一些术语的条目和结构，对软件需求说明的评审可以帮助参与者对关键术语和概念达成一致的理解。</a:t>
            </a:r>
            <a:endParaRPr sz="2000"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600">
        <p14:prism dir="d" isContent="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right)">
                                      <p:cBhvr>
                                        <p:cTn id="7" dur="500"/>
                                        <p:tgtEl>
                                          <p:spTgt spid="26"/>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wipe(left)">
                                      <p:cBhvr>
                                        <p:cTn id="10" dur="500"/>
                                        <p:tgtEl>
                                          <p:spTgt spid="32"/>
                                        </p:tgtEl>
                                      </p:cBhvr>
                                    </p:animEffect>
                                  </p:childTnLst>
                                </p:cTn>
                              </p:par>
                            </p:childTnLst>
                          </p:cTn>
                        </p:par>
                        <p:par>
                          <p:cTn id="11" fill="hold">
                            <p:stCondLst>
                              <p:cond delay="500"/>
                            </p:stCondLst>
                            <p:childTnLst>
                              <p:par>
                                <p:cTn id="12" presetID="22" presetClass="entr" presetSubtype="2" fill="hold" grpId="0" nodeType="afterEffect">
                                  <p:stCondLst>
                                    <p:cond delay="0"/>
                                  </p:stCondLst>
                                  <p:childTnLst>
                                    <p:set>
                                      <p:cBhvr>
                                        <p:cTn id="13" dur="1" fill="hold">
                                          <p:stCondLst>
                                            <p:cond delay="0"/>
                                          </p:stCondLst>
                                        </p:cTn>
                                        <p:tgtEl>
                                          <p:spTgt spid="27"/>
                                        </p:tgtEl>
                                        <p:attrNameLst>
                                          <p:attrName>style.visibility</p:attrName>
                                        </p:attrNameLst>
                                      </p:cBhvr>
                                      <p:to>
                                        <p:strVal val="visible"/>
                                      </p:to>
                                    </p:set>
                                    <p:animEffect transition="in" filter="wipe(right)">
                                      <p:cBhvr>
                                        <p:cTn id="14" dur="500"/>
                                        <p:tgtEl>
                                          <p:spTgt spid="27"/>
                                        </p:tgtEl>
                                      </p:cBhvr>
                                    </p:animEffect>
                                  </p:childTnLst>
                                </p:cTn>
                              </p:par>
                              <p:par>
                                <p:cTn id="15" presetID="22" presetClass="entr" presetSubtype="8" fill="hold" grpId="0" nodeType="withEffect">
                                  <p:stCondLst>
                                    <p:cond delay="0"/>
                                  </p:stCondLst>
                                  <p:childTnLst>
                                    <p:set>
                                      <p:cBhvr>
                                        <p:cTn id="16" dur="1" fill="hold">
                                          <p:stCondLst>
                                            <p:cond delay="0"/>
                                          </p:stCondLst>
                                        </p:cTn>
                                        <p:tgtEl>
                                          <p:spTgt spid="33"/>
                                        </p:tgtEl>
                                        <p:attrNameLst>
                                          <p:attrName>style.visibility</p:attrName>
                                        </p:attrNameLst>
                                      </p:cBhvr>
                                      <p:to>
                                        <p:strVal val="visible"/>
                                      </p:to>
                                    </p:set>
                                    <p:animEffect transition="in" filter="wipe(left)">
                                      <p:cBhvr>
                                        <p:cTn id="17" dur="500"/>
                                        <p:tgtEl>
                                          <p:spTgt spid="33"/>
                                        </p:tgtEl>
                                      </p:cBhvr>
                                    </p:animEffect>
                                  </p:childTnLst>
                                </p:cTn>
                              </p:par>
                            </p:childTnLst>
                          </p:cTn>
                        </p:par>
                        <p:par>
                          <p:cTn id="18" fill="hold">
                            <p:stCondLst>
                              <p:cond delay="1000"/>
                            </p:stCondLst>
                            <p:childTnLst>
                              <p:par>
                                <p:cTn id="19" presetID="2" presetClass="entr" presetSubtype="4" fill="hold" grpId="0" nodeType="afterEffect">
                                  <p:stCondLst>
                                    <p:cond delay="0"/>
                                  </p:stCondLst>
                                  <p:childTnLst>
                                    <p:set>
                                      <p:cBhvr>
                                        <p:cTn id="20" dur="1" fill="hold">
                                          <p:stCondLst>
                                            <p:cond delay="0"/>
                                          </p:stCondLst>
                                        </p:cTn>
                                        <p:tgtEl>
                                          <p:spTgt spid="34"/>
                                        </p:tgtEl>
                                        <p:attrNameLst>
                                          <p:attrName>style.visibility</p:attrName>
                                        </p:attrNameLst>
                                      </p:cBhvr>
                                      <p:to>
                                        <p:strVal val="visible"/>
                                      </p:to>
                                    </p:set>
                                    <p:anim calcmode="lin" valueType="num">
                                      <p:cBhvr additive="base">
                                        <p:cTn id="21" dur="500" fill="hold"/>
                                        <p:tgtEl>
                                          <p:spTgt spid="34"/>
                                        </p:tgtEl>
                                        <p:attrNameLst>
                                          <p:attrName>ppt_x</p:attrName>
                                        </p:attrNameLst>
                                      </p:cBhvr>
                                      <p:tavLst>
                                        <p:tav tm="0">
                                          <p:val>
                                            <p:strVal val="#ppt_x"/>
                                          </p:val>
                                        </p:tav>
                                        <p:tav tm="100000">
                                          <p:val>
                                            <p:strVal val="#ppt_x"/>
                                          </p:val>
                                        </p:tav>
                                      </p:tavLst>
                                    </p:anim>
                                    <p:anim calcmode="lin" valueType="num">
                                      <p:cBhvr additive="base">
                                        <p:cTn id="22"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P spid="32" grpId="0"/>
      <p:bldP spid="33" grpId="0"/>
      <p:bldP spid="3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07504" y="121196"/>
            <a:ext cx="8928992" cy="5472608"/>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矩形 1"/>
          <p:cNvSpPr/>
          <p:nvPr/>
        </p:nvSpPr>
        <p:spPr>
          <a:xfrm>
            <a:off x="251520" y="265212"/>
            <a:ext cx="396044" cy="396044"/>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420212" y="409228"/>
            <a:ext cx="360040" cy="360040"/>
          </a:xfrm>
          <a:prstGeom prst="rect">
            <a:avLst/>
          </a:prstGeom>
          <a:solidFill>
            <a:srgbClr val="0070C0"/>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9"/>
          <p:cNvSpPr txBox="1"/>
          <p:nvPr/>
        </p:nvSpPr>
        <p:spPr>
          <a:xfrm>
            <a:off x="840165" y="409228"/>
            <a:ext cx="1980029" cy="400110"/>
          </a:xfrm>
          <a:prstGeom prst="rect">
            <a:avLst/>
          </a:prstGeom>
          <a:noFill/>
        </p:spPr>
        <p:txBody>
          <a:bodyPr wrap="none" rtlCol="0">
            <a:spAutoFit/>
          </a:bodyPr>
          <a:lstStyle/>
          <a:p>
            <a:r>
              <a:rPr lang="zh-CN" altLang="en-US" sz="2000" b="1" dirty="0" smtClean="0">
                <a:solidFill>
                  <a:srgbClr val="0070C0"/>
                </a:solidFill>
                <a:latin typeface="微软雅黑" panose="020B0503020204020204" pitchFamily="34" charset="-122"/>
                <a:ea typeface="微软雅黑" panose="020B0503020204020204" pitchFamily="34" charset="-122"/>
              </a:rPr>
              <a:t>需求计划子计划</a:t>
            </a:r>
            <a:endParaRPr lang="zh-CN" altLang="en-US" sz="2000" b="1" dirty="0">
              <a:solidFill>
                <a:srgbClr val="0070C0"/>
              </a:solidFill>
              <a:latin typeface="微软雅黑" panose="020B0503020204020204" pitchFamily="34" charset="-122"/>
              <a:ea typeface="微软雅黑" panose="020B0503020204020204" pitchFamily="34" charset="-122"/>
            </a:endParaRPr>
          </a:p>
        </p:txBody>
      </p:sp>
      <p:sp>
        <p:nvSpPr>
          <p:cNvPr id="26" name="TextBox 25"/>
          <p:cNvSpPr txBox="1"/>
          <p:nvPr/>
        </p:nvSpPr>
        <p:spPr>
          <a:xfrm>
            <a:off x="1763688" y="4257771"/>
            <a:ext cx="1563248" cy="261610"/>
          </a:xfrm>
          <a:prstGeom prst="rect">
            <a:avLst/>
          </a:prstGeom>
          <a:noFill/>
        </p:spPr>
        <p:txBody>
          <a:bodyPr wrap="none" rtlCol="0">
            <a:spAutoFit/>
          </a:bodyPr>
          <a:lstStyle/>
          <a:p>
            <a:r>
              <a:rPr lang="zh-CN" altLang="en-US" sz="1100" dirty="0" smtClean="0">
                <a:solidFill>
                  <a:schemeClr val="bg1"/>
                </a:solidFill>
              </a:rPr>
              <a:t>实际完成数目：</a:t>
            </a:r>
            <a:r>
              <a:rPr lang="en-US" altLang="zh-CN" sz="1100" dirty="0" smtClean="0">
                <a:solidFill>
                  <a:schemeClr val="bg1"/>
                </a:solidFill>
              </a:rPr>
              <a:t>820</a:t>
            </a:r>
            <a:r>
              <a:rPr lang="zh-CN" altLang="en-US" sz="1100" dirty="0" smtClean="0">
                <a:solidFill>
                  <a:schemeClr val="bg1"/>
                </a:solidFill>
              </a:rPr>
              <a:t>万</a:t>
            </a:r>
            <a:endParaRPr lang="zh-CN" altLang="en-US" sz="1100" dirty="0">
              <a:solidFill>
                <a:schemeClr val="bg1"/>
              </a:solidFill>
            </a:endParaRPr>
          </a:p>
        </p:txBody>
      </p:sp>
      <p:sp>
        <p:nvSpPr>
          <p:cNvPr id="27" name="TextBox 26"/>
          <p:cNvSpPr txBox="1"/>
          <p:nvPr/>
        </p:nvSpPr>
        <p:spPr>
          <a:xfrm>
            <a:off x="2195736" y="4684122"/>
            <a:ext cx="1140056" cy="261610"/>
          </a:xfrm>
          <a:prstGeom prst="rect">
            <a:avLst/>
          </a:prstGeom>
          <a:noFill/>
        </p:spPr>
        <p:txBody>
          <a:bodyPr wrap="none" rtlCol="0">
            <a:spAutoFit/>
          </a:bodyPr>
          <a:lstStyle/>
          <a:p>
            <a:r>
              <a:rPr lang="zh-CN" altLang="en-US" sz="1100" dirty="0" smtClean="0">
                <a:solidFill>
                  <a:schemeClr val="bg1"/>
                </a:solidFill>
              </a:rPr>
              <a:t>回款数：</a:t>
            </a:r>
            <a:r>
              <a:rPr lang="en-US" altLang="zh-CN" sz="1100" dirty="0" smtClean="0">
                <a:solidFill>
                  <a:schemeClr val="bg1"/>
                </a:solidFill>
              </a:rPr>
              <a:t>640</a:t>
            </a:r>
            <a:r>
              <a:rPr lang="zh-CN" altLang="en-US" sz="1100" dirty="0" smtClean="0">
                <a:solidFill>
                  <a:schemeClr val="bg1"/>
                </a:solidFill>
              </a:rPr>
              <a:t>万</a:t>
            </a:r>
            <a:endParaRPr lang="zh-CN" altLang="en-US" sz="1100" dirty="0">
              <a:solidFill>
                <a:schemeClr val="bg1"/>
              </a:solidFill>
            </a:endParaRPr>
          </a:p>
        </p:txBody>
      </p:sp>
      <p:sp>
        <p:nvSpPr>
          <p:cNvPr id="32" name="TextBox 31"/>
          <p:cNvSpPr txBox="1"/>
          <p:nvPr/>
        </p:nvSpPr>
        <p:spPr>
          <a:xfrm>
            <a:off x="5724128" y="4257771"/>
            <a:ext cx="1563248" cy="261610"/>
          </a:xfrm>
          <a:prstGeom prst="rect">
            <a:avLst/>
          </a:prstGeom>
          <a:noFill/>
        </p:spPr>
        <p:txBody>
          <a:bodyPr wrap="none" rtlCol="0">
            <a:spAutoFit/>
          </a:bodyPr>
          <a:lstStyle/>
          <a:p>
            <a:r>
              <a:rPr lang="zh-CN" altLang="en-US" sz="1100" dirty="0" smtClean="0">
                <a:solidFill>
                  <a:schemeClr val="bg1"/>
                </a:solidFill>
              </a:rPr>
              <a:t>实际完成数目：</a:t>
            </a:r>
            <a:r>
              <a:rPr lang="en-US" altLang="zh-CN" sz="1100" dirty="0" smtClean="0">
                <a:solidFill>
                  <a:schemeClr val="bg1"/>
                </a:solidFill>
              </a:rPr>
              <a:t>820</a:t>
            </a:r>
            <a:r>
              <a:rPr lang="zh-CN" altLang="en-US" sz="1100" dirty="0" smtClean="0">
                <a:solidFill>
                  <a:schemeClr val="bg1"/>
                </a:solidFill>
              </a:rPr>
              <a:t>万</a:t>
            </a:r>
            <a:endParaRPr lang="zh-CN" altLang="en-US" sz="1100" dirty="0">
              <a:solidFill>
                <a:schemeClr val="bg1"/>
              </a:solidFill>
            </a:endParaRPr>
          </a:p>
        </p:txBody>
      </p:sp>
      <p:sp>
        <p:nvSpPr>
          <p:cNvPr id="33" name="TextBox 32"/>
          <p:cNvSpPr txBox="1"/>
          <p:nvPr/>
        </p:nvSpPr>
        <p:spPr>
          <a:xfrm>
            <a:off x="5736200" y="4684122"/>
            <a:ext cx="1140056" cy="261610"/>
          </a:xfrm>
          <a:prstGeom prst="rect">
            <a:avLst/>
          </a:prstGeom>
          <a:noFill/>
        </p:spPr>
        <p:txBody>
          <a:bodyPr wrap="none" rtlCol="0">
            <a:spAutoFit/>
          </a:bodyPr>
          <a:lstStyle/>
          <a:p>
            <a:r>
              <a:rPr lang="zh-CN" altLang="en-US" sz="1100" dirty="0" smtClean="0">
                <a:solidFill>
                  <a:schemeClr val="bg1"/>
                </a:solidFill>
              </a:rPr>
              <a:t>回款数：</a:t>
            </a:r>
            <a:r>
              <a:rPr lang="en-US" altLang="zh-CN" sz="1100" dirty="0" smtClean="0">
                <a:solidFill>
                  <a:schemeClr val="bg1"/>
                </a:solidFill>
              </a:rPr>
              <a:t>640</a:t>
            </a:r>
            <a:r>
              <a:rPr lang="zh-CN" altLang="en-US" sz="1100" dirty="0" smtClean="0">
                <a:solidFill>
                  <a:schemeClr val="bg1"/>
                </a:solidFill>
              </a:rPr>
              <a:t>万</a:t>
            </a:r>
            <a:endParaRPr lang="zh-CN" altLang="en-US" sz="1100" dirty="0">
              <a:solidFill>
                <a:schemeClr val="bg1"/>
              </a:solidFill>
            </a:endParaRPr>
          </a:p>
        </p:txBody>
      </p:sp>
      <p:sp>
        <p:nvSpPr>
          <p:cNvPr id="34" name="TextBox 33"/>
          <p:cNvSpPr txBox="1"/>
          <p:nvPr/>
        </p:nvSpPr>
        <p:spPr>
          <a:xfrm>
            <a:off x="4312827" y="2804076"/>
            <a:ext cx="662361" cy="523220"/>
          </a:xfrm>
          <a:prstGeom prst="rect">
            <a:avLst/>
          </a:prstGeom>
          <a:noFill/>
        </p:spPr>
        <p:txBody>
          <a:bodyPr wrap="none" rtlCol="0">
            <a:spAutoFit/>
          </a:bodyPr>
          <a:lstStyle/>
          <a:p>
            <a:r>
              <a:rPr lang="en-US" altLang="zh-CN" sz="2800" b="1" dirty="0" smtClean="0">
                <a:solidFill>
                  <a:schemeClr val="bg1"/>
                </a:solidFill>
              </a:rPr>
              <a:t>VS</a:t>
            </a:r>
            <a:endParaRPr lang="zh-CN" altLang="en-US" sz="2800" b="1" dirty="0">
              <a:solidFill>
                <a:schemeClr val="bg1"/>
              </a:solidFill>
            </a:endParaRPr>
          </a:p>
        </p:txBody>
      </p:sp>
      <p:sp>
        <p:nvSpPr>
          <p:cNvPr id="11" name="TextBox 10"/>
          <p:cNvSpPr txBox="1"/>
          <p:nvPr/>
        </p:nvSpPr>
        <p:spPr>
          <a:xfrm>
            <a:off x="785786" y="857236"/>
            <a:ext cx="928694" cy="400110"/>
          </a:xfrm>
          <a:prstGeom prst="rect">
            <a:avLst/>
          </a:prstGeom>
          <a:noFill/>
        </p:spPr>
        <p:txBody>
          <a:bodyPr wrap="square" rtlCol="0">
            <a:spAutoFit/>
          </a:bodyPr>
          <a:lstStyle/>
          <a:p>
            <a:r>
              <a:rPr lang="zh-CN" altLang="en-US" sz="2000" b="1" dirty="0" smtClean="0">
                <a:solidFill>
                  <a:srgbClr val="0070C0"/>
                </a:solidFill>
                <a:latin typeface="微软雅黑" panose="020B0503020204020204" pitchFamily="34" charset="-122"/>
                <a:ea typeface="微软雅黑" panose="020B0503020204020204" pitchFamily="34" charset="-122"/>
              </a:rPr>
              <a:t>风险</a:t>
            </a:r>
            <a:endParaRPr lang="zh-CN" altLang="en-US" sz="2000" b="1" dirty="0">
              <a:latin typeface="微软雅黑" panose="020B0503020204020204" pitchFamily="34" charset="-122"/>
              <a:ea typeface="微软雅黑" panose="020B0503020204020204" pitchFamily="34" charset="-122"/>
            </a:endParaRPr>
          </a:p>
        </p:txBody>
      </p:sp>
      <p:sp>
        <p:nvSpPr>
          <p:cNvPr id="16" name="文本框 2"/>
          <p:cNvSpPr txBox="1"/>
          <p:nvPr/>
        </p:nvSpPr>
        <p:spPr>
          <a:xfrm>
            <a:off x="1357290" y="1132802"/>
            <a:ext cx="3599180" cy="400110"/>
          </a:xfrm>
          <a:prstGeom prst="rect">
            <a:avLst/>
          </a:prstGeom>
          <a:noFill/>
        </p:spPr>
        <p:txBody>
          <a:bodyPr wrap="square" rtlCol="0">
            <a:spAutoFit/>
          </a:bodyPr>
          <a:lstStyle/>
          <a:p>
            <a:r>
              <a:rPr lang="en-US" altLang="zh-CN" sz="2000" dirty="0">
                <a:latin typeface="宋体" panose="02010600030101010101" pitchFamily="2" charset="-122"/>
              </a:rPr>
              <a:t>◎</a:t>
            </a:r>
            <a:r>
              <a:rPr lang="en-US" altLang="zh-CN" sz="2000" dirty="0" err="1">
                <a:latin typeface="微软雅黑" panose="020B0503020204020204" pitchFamily="34" charset="-122"/>
                <a:ea typeface="微软雅黑" panose="020B0503020204020204" pitchFamily="34" charset="-122"/>
              </a:rPr>
              <a:t>需求管理方面的风险</a:t>
            </a:r>
            <a:endParaRPr lang="en-US" altLang="zh-CN" sz="2000" dirty="0">
              <a:latin typeface="微软雅黑" panose="020B0503020204020204" pitchFamily="34" charset="-122"/>
              <a:ea typeface="微软雅黑" panose="020B0503020204020204" pitchFamily="34" charset="-122"/>
            </a:endParaRPr>
          </a:p>
        </p:txBody>
      </p:sp>
      <p:sp>
        <p:nvSpPr>
          <p:cNvPr id="17" name="文本框 3"/>
          <p:cNvSpPr txBox="1"/>
          <p:nvPr/>
        </p:nvSpPr>
        <p:spPr>
          <a:xfrm>
            <a:off x="1857356" y="1632868"/>
            <a:ext cx="6282690" cy="1631216"/>
          </a:xfrm>
          <a:prstGeom prst="rect">
            <a:avLst/>
          </a:prstGeom>
          <a:noFill/>
        </p:spPr>
        <p:txBody>
          <a:bodyPr wrap="square" rtlCol="0">
            <a:spAutoFit/>
          </a:bodyPr>
          <a:lstStyle/>
          <a:p>
            <a:r>
              <a:rPr sz="2000" dirty="0">
                <a:latin typeface="微软雅黑" panose="020B0503020204020204" pitchFamily="34" charset="-122"/>
                <a:ea typeface="微软雅黑" panose="020B0503020204020204" pitchFamily="34" charset="-122"/>
              </a:rPr>
              <a:t>1.有些计划内的需求没有实现</a:t>
            </a:r>
            <a:endParaRPr sz="2000" dirty="0">
              <a:latin typeface="微软雅黑" panose="020B0503020204020204" pitchFamily="34" charset="-122"/>
              <a:ea typeface="微软雅黑" panose="020B0503020204020204" pitchFamily="34" charset="-122"/>
            </a:endParaRPr>
          </a:p>
          <a:p>
            <a:r>
              <a:rPr sz="2000" dirty="0">
                <a:latin typeface="微软雅黑" panose="020B0503020204020204" pitchFamily="34" charset="-122"/>
                <a:ea typeface="微软雅黑" panose="020B0503020204020204" pitchFamily="34" charset="-122"/>
              </a:rPr>
              <a:t>2.需求经常变更</a:t>
            </a:r>
            <a:endParaRPr sz="2000" dirty="0">
              <a:latin typeface="微软雅黑" panose="020B0503020204020204" pitchFamily="34" charset="-122"/>
              <a:ea typeface="微软雅黑" panose="020B0503020204020204" pitchFamily="34" charset="-122"/>
            </a:endParaRPr>
          </a:p>
          <a:p>
            <a:r>
              <a:rPr sz="2000" dirty="0">
                <a:latin typeface="微软雅黑" panose="020B0503020204020204" pitchFamily="34" charset="-122"/>
                <a:ea typeface="微软雅黑" panose="020B0503020204020204" pitchFamily="34" charset="-122"/>
              </a:rPr>
              <a:t>3.频繁有新的需求加入</a:t>
            </a:r>
            <a:endParaRPr sz="2000" dirty="0">
              <a:latin typeface="微软雅黑" panose="020B0503020204020204" pitchFamily="34" charset="-122"/>
              <a:ea typeface="微软雅黑" panose="020B0503020204020204" pitchFamily="34" charset="-122"/>
            </a:endParaRPr>
          </a:p>
          <a:p>
            <a:r>
              <a:rPr sz="2000" dirty="0">
                <a:latin typeface="微软雅黑" panose="020B0503020204020204" pitchFamily="34" charset="-122"/>
                <a:ea typeface="微软雅黑" panose="020B0503020204020204" pitchFamily="34" charset="-122"/>
              </a:rPr>
              <a:t>4.需求变更所投入的工作量远超计划预期</a:t>
            </a:r>
            <a:endParaRPr sz="2000" dirty="0">
              <a:latin typeface="微软雅黑" panose="020B0503020204020204" pitchFamily="34" charset="-122"/>
              <a:ea typeface="微软雅黑" panose="020B0503020204020204" pitchFamily="34" charset="-122"/>
            </a:endParaRPr>
          </a:p>
          <a:p>
            <a:r>
              <a:rPr sz="2000" dirty="0">
                <a:latin typeface="微软雅黑" panose="020B0503020204020204" pitchFamily="34" charset="-122"/>
                <a:ea typeface="微软雅黑" panose="020B0503020204020204" pitchFamily="34" charset="-122"/>
              </a:rPr>
              <a:t>5.变更与其他需求冲突</a:t>
            </a:r>
            <a:endParaRPr sz="2000" dirty="0">
              <a:latin typeface="微软雅黑" panose="020B0503020204020204" pitchFamily="34" charset="-122"/>
              <a:ea typeface="微软雅黑" panose="020B0503020204020204" pitchFamily="34" charset="-122"/>
            </a:endParaRPr>
          </a:p>
        </p:txBody>
      </p:sp>
      <p:sp>
        <p:nvSpPr>
          <p:cNvPr id="18" name="文本框 4"/>
          <p:cNvSpPr txBox="1"/>
          <p:nvPr/>
        </p:nvSpPr>
        <p:spPr>
          <a:xfrm>
            <a:off x="1354410" y="3275942"/>
            <a:ext cx="3599180" cy="400110"/>
          </a:xfrm>
          <a:prstGeom prst="rect">
            <a:avLst/>
          </a:prstGeom>
          <a:noFill/>
        </p:spPr>
        <p:txBody>
          <a:bodyPr wrap="square" rtlCol="0">
            <a:spAutoFit/>
          </a:bodyPr>
          <a:lstStyle/>
          <a:p>
            <a:r>
              <a:rPr lang="en-US" altLang="zh-CN" sz="2000" dirty="0">
                <a:latin typeface="宋体" panose="02010600030101010101" pitchFamily="2" charset="-122"/>
                <a:sym typeface="+mn-ea"/>
              </a:rPr>
              <a:t>◎</a:t>
            </a:r>
            <a:r>
              <a:rPr lang="en-US" altLang="zh-CN" sz="2000" dirty="0" err="1">
                <a:latin typeface="微软雅黑" panose="020B0503020204020204" pitchFamily="34" charset="-122"/>
                <a:ea typeface="微软雅黑" panose="020B0503020204020204" pitchFamily="34" charset="-122"/>
              </a:rPr>
              <a:t>需求管理方面的控制</a:t>
            </a:r>
            <a:endParaRPr lang="en-US" altLang="zh-CN" sz="2000" dirty="0">
              <a:latin typeface="微软雅黑" panose="020B0503020204020204" pitchFamily="34" charset="-122"/>
              <a:ea typeface="微软雅黑" panose="020B0503020204020204" pitchFamily="34" charset="-122"/>
            </a:endParaRPr>
          </a:p>
        </p:txBody>
      </p:sp>
      <p:sp>
        <p:nvSpPr>
          <p:cNvPr id="19" name="文本框 5"/>
          <p:cNvSpPr txBox="1"/>
          <p:nvPr/>
        </p:nvSpPr>
        <p:spPr>
          <a:xfrm>
            <a:off x="1857356" y="3633152"/>
            <a:ext cx="6729730" cy="1938992"/>
          </a:xfrm>
          <a:prstGeom prst="rect">
            <a:avLst/>
          </a:prstGeom>
          <a:noFill/>
        </p:spPr>
        <p:txBody>
          <a:bodyPr wrap="square" rtlCol="0">
            <a:spAutoFit/>
          </a:bodyPr>
          <a:lstStyle/>
          <a:p>
            <a:r>
              <a:rPr sz="2000" dirty="0">
                <a:latin typeface="微软雅黑" panose="020B0503020204020204" pitchFamily="34" charset="-122"/>
                <a:ea typeface="微软雅黑" panose="020B0503020204020204" pitchFamily="34" charset="-122"/>
              </a:rPr>
              <a:t>1.需求保持最新，并使需求对整个团队可用</a:t>
            </a:r>
            <a:endParaRPr sz="2000" dirty="0">
              <a:latin typeface="微软雅黑" panose="020B0503020204020204" pitchFamily="34" charset="-122"/>
              <a:ea typeface="微软雅黑" panose="020B0503020204020204" pitchFamily="34" charset="-122"/>
            </a:endParaRPr>
          </a:p>
          <a:p>
            <a:r>
              <a:rPr sz="2000" dirty="0">
                <a:latin typeface="微软雅黑" panose="020B0503020204020204" pitchFamily="34" charset="-122"/>
                <a:ea typeface="微软雅黑" panose="020B0503020204020204" pitchFamily="34" charset="-122"/>
              </a:rPr>
              <a:t>2.对单个需求的状态进行跟踪</a:t>
            </a:r>
            <a:endParaRPr sz="2000" dirty="0">
              <a:latin typeface="微软雅黑" panose="020B0503020204020204" pitchFamily="34" charset="-122"/>
              <a:ea typeface="微软雅黑" panose="020B0503020204020204" pitchFamily="34" charset="-122"/>
            </a:endParaRPr>
          </a:p>
          <a:p>
            <a:r>
              <a:rPr sz="2000" dirty="0">
                <a:latin typeface="微软雅黑" panose="020B0503020204020204" pitchFamily="34" charset="-122"/>
                <a:ea typeface="微软雅黑" panose="020B0503020204020204" pitchFamily="34" charset="-122"/>
              </a:rPr>
              <a:t>3.进行根因分析，找出新需求从哪里来，为什么会有新需求</a:t>
            </a:r>
            <a:endParaRPr sz="2000" dirty="0">
              <a:latin typeface="微软雅黑" panose="020B0503020204020204" pitchFamily="34" charset="-122"/>
              <a:ea typeface="微软雅黑" panose="020B0503020204020204" pitchFamily="34" charset="-122"/>
            </a:endParaRPr>
          </a:p>
          <a:p>
            <a:r>
              <a:rPr sz="2000" dirty="0">
                <a:latin typeface="微软雅黑" panose="020B0503020204020204" pitchFamily="34" charset="-122"/>
                <a:ea typeface="微软雅黑" panose="020B0503020204020204" pitchFamily="34" charset="-122"/>
              </a:rPr>
              <a:t>4.将变更影响分析加入到变更控制过程中</a:t>
            </a:r>
            <a:endParaRPr sz="2000" dirty="0">
              <a:latin typeface="微软雅黑" panose="020B0503020204020204" pitchFamily="34" charset="-122"/>
              <a:ea typeface="微软雅黑" panose="020B0503020204020204" pitchFamily="34" charset="-122"/>
            </a:endParaRPr>
          </a:p>
          <a:p>
            <a:r>
              <a:rPr sz="2000" dirty="0">
                <a:latin typeface="微软雅黑" panose="020B0503020204020204" pitchFamily="34" charset="-122"/>
                <a:ea typeface="微软雅黑" panose="020B0503020204020204" pitchFamily="34" charset="-122"/>
              </a:rPr>
              <a:t>5.与所有受变更影响的干系人进行沟通</a:t>
            </a:r>
            <a:endParaRPr sz="2000"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600">
        <p14:prism dir="d" isContent="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right)">
                                      <p:cBhvr>
                                        <p:cTn id="7" dur="500"/>
                                        <p:tgtEl>
                                          <p:spTgt spid="26"/>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wipe(left)">
                                      <p:cBhvr>
                                        <p:cTn id="10" dur="500"/>
                                        <p:tgtEl>
                                          <p:spTgt spid="32"/>
                                        </p:tgtEl>
                                      </p:cBhvr>
                                    </p:animEffect>
                                  </p:childTnLst>
                                </p:cTn>
                              </p:par>
                            </p:childTnLst>
                          </p:cTn>
                        </p:par>
                        <p:par>
                          <p:cTn id="11" fill="hold">
                            <p:stCondLst>
                              <p:cond delay="500"/>
                            </p:stCondLst>
                            <p:childTnLst>
                              <p:par>
                                <p:cTn id="12" presetID="22" presetClass="entr" presetSubtype="2" fill="hold" grpId="0" nodeType="afterEffect">
                                  <p:stCondLst>
                                    <p:cond delay="0"/>
                                  </p:stCondLst>
                                  <p:childTnLst>
                                    <p:set>
                                      <p:cBhvr>
                                        <p:cTn id="13" dur="1" fill="hold">
                                          <p:stCondLst>
                                            <p:cond delay="0"/>
                                          </p:stCondLst>
                                        </p:cTn>
                                        <p:tgtEl>
                                          <p:spTgt spid="27"/>
                                        </p:tgtEl>
                                        <p:attrNameLst>
                                          <p:attrName>style.visibility</p:attrName>
                                        </p:attrNameLst>
                                      </p:cBhvr>
                                      <p:to>
                                        <p:strVal val="visible"/>
                                      </p:to>
                                    </p:set>
                                    <p:animEffect transition="in" filter="wipe(right)">
                                      <p:cBhvr>
                                        <p:cTn id="14" dur="500"/>
                                        <p:tgtEl>
                                          <p:spTgt spid="27"/>
                                        </p:tgtEl>
                                      </p:cBhvr>
                                    </p:animEffect>
                                  </p:childTnLst>
                                </p:cTn>
                              </p:par>
                              <p:par>
                                <p:cTn id="15" presetID="22" presetClass="entr" presetSubtype="8" fill="hold" grpId="0" nodeType="withEffect">
                                  <p:stCondLst>
                                    <p:cond delay="0"/>
                                  </p:stCondLst>
                                  <p:childTnLst>
                                    <p:set>
                                      <p:cBhvr>
                                        <p:cTn id="16" dur="1" fill="hold">
                                          <p:stCondLst>
                                            <p:cond delay="0"/>
                                          </p:stCondLst>
                                        </p:cTn>
                                        <p:tgtEl>
                                          <p:spTgt spid="33"/>
                                        </p:tgtEl>
                                        <p:attrNameLst>
                                          <p:attrName>style.visibility</p:attrName>
                                        </p:attrNameLst>
                                      </p:cBhvr>
                                      <p:to>
                                        <p:strVal val="visible"/>
                                      </p:to>
                                    </p:set>
                                    <p:animEffect transition="in" filter="wipe(left)">
                                      <p:cBhvr>
                                        <p:cTn id="17" dur="500"/>
                                        <p:tgtEl>
                                          <p:spTgt spid="33"/>
                                        </p:tgtEl>
                                      </p:cBhvr>
                                    </p:animEffect>
                                  </p:childTnLst>
                                </p:cTn>
                              </p:par>
                            </p:childTnLst>
                          </p:cTn>
                        </p:par>
                        <p:par>
                          <p:cTn id="18" fill="hold">
                            <p:stCondLst>
                              <p:cond delay="1000"/>
                            </p:stCondLst>
                            <p:childTnLst>
                              <p:par>
                                <p:cTn id="19" presetID="2" presetClass="entr" presetSubtype="4" fill="hold" grpId="0" nodeType="afterEffect">
                                  <p:stCondLst>
                                    <p:cond delay="0"/>
                                  </p:stCondLst>
                                  <p:childTnLst>
                                    <p:set>
                                      <p:cBhvr>
                                        <p:cTn id="20" dur="1" fill="hold">
                                          <p:stCondLst>
                                            <p:cond delay="0"/>
                                          </p:stCondLst>
                                        </p:cTn>
                                        <p:tgtEl>
                                          <p:spTgt spid="34"/>
                                        </p:tgtEl>
                                        <p:attrNameLst>
                                          <p:attrName>style.visibility</p:attrName>
                                        </p:attrNameLst>
                                      </p:cBhvr>
                                      <p:to>
                                        <p:strVal val="visible"/>
                                      </p:to>
                                    </p:set>
                                    <p:anim calcmode="lin" valueType="num">
                                      <p:cBhvr additive="base">
                                        <p:cTn id="21" dur="500" fill="hold"/>
                                        <p:tgtEl>
                                          <p:spTgt spid="34"/>
                                        </p:tgtEl>
                                        <p:attrNameLst>
                                          <p:attrName>ppt_x</p:attrName>
                                        </p:attrNameLst>
                                      </p:cBhvr>
                                      <p:tavLst>
                                        <p:tav tm="0">
                                          <p:val>
                                            <p:strVal val="#ppt_x"/>
                                          </p:val>
                                        </p:tav>
                                        <p:tav tm="100000">
                                          <p:val>
                                            <p:strVal val="#ppt_x"/>
                                          </p:val>
                                        </p:tav>
                                      </p:tavLst>
                                    </p:anim>
                                    <p:anim calcmode="lin" valueType="num">
                                      <p:cBhvr additive="base">
                                        <p:cTn id="22"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P spid="32" grpId="0"/>
      <p:bldP spid="33" grpId="0"/>
      <p:bldP spid="3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07504" y="121196"/>
            <a:ext cx="8928992" cy="5472608"/>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矩形 1"/>
          <p:cNvSpPr/>
          <p:nvPr/>
        </p:nvSpPr>
        <p:spPr>
          <a:xfrm>
            <a:off x="251520" y="265212"/>
            <a:ext cx="396044" cy="396044"/>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420212" y="409228"/>
            <a:ext cx="360040" cy="360040"/>
          </a:xfrm>
          <a:prstGeom prst="rect">
            <a:avLst/>
          </a:prstGeom>
          <a:solidFill>
            <a:srgbClr val="0070C0"/>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9"/>
          <p:cNvSpPr txBox="1"/>
          <p:nvPr/>
        </p:nvSpPr>
        <p:spPr>
          <a:xfrm>
            <a:off x="840165" y="409228"/>
            <a:ext cx="1980029" cy="400110"/>
          </a:xfrm>
          <a:prstGeom prst="rect">
            <a:avLst/>
          </a:prstGeom>
          <a:noFill/>
        </p:spPr>
        <p:txBody>
          <a:bodyPr wrap="none" rtlCol="0">
            <a:spAutoFit/>
          </a:bodyPr>
          <a:lstStyle/>
          <a:p>
            <a:r>
              <a:rPr lang="zh-CN" altLang="en-US" sz="2000" b="1" dirty="0" smtClean="0">
                <a:solidFill>
                  <a:srgbClr val="0070C0"/>
                </a:solidFill>
                <a:latin typeface="微软雅黑" panose="020B0503020204020204" pitchFamily="34" charset="-122"/>
                <a:ea typeface="微软雅黑" panose="020B0503020204020204" pitchFamily="34" charset="-122"/>
              </a:rPr>
              <a:t>需求计划子计划</a:t>
            </a:r>
            <a:endParaRPr lang="zh-CN" altLang="en-US" sz="2000" b="1" dirty="0">
              <a:solidFill>
                <a:srgbClr val="0070C0"/>
              </a:solidFill>
              <a:latin typeface="微软雅黑" panose="020B0503020204020204" pitchFamily="34" charset="-122"/>
              <a:ea typeface="微软雅黑" panose="020B0503020204020204" pitchFamily="34" charset="-122"/>
            </a:endParaRPr>
          </a:p>
        </p:txBody>
      </p:sp>
      <p:sp>
        <p:nvSpPr>
          <p:cNvPr id="26" name="TextBox 25"/>
          <p:cNvSpPr txBox="1"/>
          <p:nvPr/>
        </p:nvSpPr>
        <p:spPr>
          <a:xfrm>
            <a:off x="1763688" y="4257771"/>
            <a:ext cx="1563248" cy="261610"/>
          </a:xfrm>
          <a:prstGeom prst="rect">
            <a:avLst/>
          </a:prstGeom>
          <a:noFill/>
        </p:spPr>
        <p:txBody>
          <a:bodyPr wrap="none" rtlCol="0">
            <a:spAutoFit/>
          </a:bodyPr>
          <a:lstStyle/>
          <a:p>
            <a:r>
              <a:rPr lang="zh-CN" altLang="en-US" sz="1100" dirty="0" smtClean="0">
                <a:solidFill>
                  <a:schemeClr val="bg1"/>
                </a:solidFill>
              </a:rPr>
              <a:t>实际完成数目：</a:t>
            </a:r>
            <a:r>
              <a:rPr lang="en-US" altLang="zh-CN" sz="1100" dirty="0" smtClean="0">
                <a:solidFill>
                  <a:schemeClr val="bg1"/>
                </a:solidFill>
              </a:rPr>
              <a:t>820</a:t>
            </a:r>
            <a:r>
              <a:rPr lang="zh-CN" altLang="en-US" sz="1100" dirty="0" smtClean="0">
                <a:solidFill>
                  <a:schemeClr val="bg1"/>
                </a:solidFill>
              </a:rPr>
              <a:t>万</a:t>
            </a:r>
            <a:endParaRPr lang="zh-CN" altLang="en-US" sz="1100" dirty="0">
              <a:solidFill>
                <a:schemeClr val="bg1"/>
              </a:solidFill>
            </a:endParaRPr>
          </a:p>
        </p:txBody>
      </p:sp>
      <p:sp>
        <p:nvSpPr>
          <p:cNvPr id="27" name="TextBox 26"/>
          <p:cNvSpPr txBox="1"/>
          <p:nvPr/>
        </p:nvSpPr>
        <p:spPr>
          <a:xfrm>
            <a:off x="2195736" y="4684122"/>
            <a:ext cx="1140056" cy="261610"/>
          </a:xfrm>
          <a:prstGeom prst="rect">
            <a:avLst/>
          </a:prstGeom>
          <a:noFill/>
        </p:spPr>
        <p:txBody>
          <a:bodyPr wrap="none" rtlCol="0">
            <a:spAutoFit/>
          </a:bodyPr>
          <a:lstStyle/>
          <a:p>
            <a:r>
              <a:rPr lang="zh-CN" altLang="en-US" sz="1100" dirty="0" smtClean="0">
                <a:solidFill>
                  <a:schemeClr val="bg1"/>
                </a:solidFill>
              </a:rPr>
              <a:t>回款数：</a:t>
            </a:r>
            <a:r>
              <a:rPr lang="en-US" altLang="zh-CN" sz="1100" dirty="0" smtClean="0">
                <a:solidFill>
                  <a:schemeClr val="bg1"/>
                </a:solidFill>
              </a:rPr>
              <a:t>640</a:t>
            </a:r>
            <a:r>
              <a:rPr lang="zh-CN" altLang="en-US" sz="1100" dirty="0" smtClean="0">
                <a:solidFill>
                  <a:schemeClr val="bg1"/>
                </a:solidFill>
              </a:rPr>
              <a:t>万</a:t>
            </a:r>
            <a:endParaRPr lang="zh-CN" altLang="en-US" sz="1100" dirty="0">
              <a:solidFill>
                <a:schemeClr val="bg1"/>
              </a:solidFill>
            </a:endParaRPr>
          </a:p>
        </p:txBody>
      </p:sp>
      <p:sp>
        <p:nvSpPr>
          <p:cNvPr id="32" name="TextBox 31"/>
          <p:cNvSpPr txBox="1"/>
          <p:nvPr/>
        </p:nvSpPr>
        <p:spPr>
          <a:xfrm>
            <a:off x="5724128" y="4257771"/>
            <a:ext cx="1563248" cy="261610"/>
          </a:xfrm>
          <a:prstGeom prst="rect">
            <a:avLst/>
          </a:prstGeom>
          <a:noFill/>
        </p:spPr>
        <p:txBody>
          <a:bodyPr wrap="none" rtlCol="0">
            <a:spAutoFit/>
          </a:bodyPr>
          <a:lstStyle/>
          <a:p>
            <a:r>
              <a:rPr lang="zh-CN" altLang="en-US" sz="1100" dirty="0" smtClean="0">
                <a:solidFill>
                  <a:schemeClr val="bg1"/>
                </a:solidFill>
              </a:rPr>
              <a:t>实际完成数目：</a:t>
            </a:r>
            <a:r>
              <a:rPr lang="en-US" altLang="zh-CN" sz="1100" dirty="0" smtClean="0">
                <a:solidFill>
                  <a:schemeClr val="bg1"/>
                </a:solidFill>
              </a:rPr>
              <a:t>820</a:t>
            </a:r>
            <a:r>
              <a:rPr lang="zh-CN" altLang="en-US" sz="1100" dirty="0" smtClean="0">
                <a:solidFill>
                  <a:schemeClr val="bg1"/>
                </a:solidFill>
              </a:rPr>
              <a:t>万</a:t>
            </a:r>
            <a:endParaRPr lang="zh-CN" altLang="en-US" sz="1100" dirty="0">
              <a:solidFill>
                <a:schemeClr val="bg1"/>
              </a:solidFill>
            </a:endParaRPr>
          </a:p>
        </p:txBody>
      </p:sp>
      <p:sp>
        <p:nvSpPr>
          <p:cNvPr id="33" name="TextBox 32"/>
          <p:cNvSpPr txBox="1"/>
          <p:nvPr/>
        </p:nvSpPr>
        <p:spPr>
          <a:xfrm>
            <a:off x="5736200" y="4684122"/>
            <a:ext cx="1140056" cy="261610"/>
          </a:xfrm>
          <a:prstGeom prst="rect">
            <a:avLst/>
          </a:prstGeom>
          <a:noFill/>
        </p:spPr>
        <p:txBody>
          <a:bodyPr wrap="none" rtlCol="0">
            <a:spAutoFit/>
          </a:bodyPr>
          <a:lstStyle/>
          <a:p>
            <a:r>
              <a:rPr lang="zh-CN" altLang="en-US" sz="1100" dirty="0" smtClean="0">
                <a:solidFill>
                  <a:schemeClr val="bg1"/>
                </a:solidFill>
              </a:rPr>
              <a:t>回款数：</a:t>
            </a:r>
            <a:r>
              <a:rPr lang="en-US" altLang="zh-CN" sz="1100" dirty="0" smtClean="0">
                <a:solidFill>
                  <a:schemeClr val="bg1"/>
                </a:solidFill>
              </a:rPr>
              <a:t>640</a:t>
            </a:r>
            <a:r>
              <a:rPr lang="zh-CN" altLang="en-US" sz="1100" dirty="0" smtClean="0">
                <a:solidFill>
                  <a:schemeClr val="bg1"/>
                </a:solidFill>
              </a:rPr>
              <a:t>万</a:t>
            </a:r>
            <a:endParaRPr lang="zh-CN" altLang="en-US" sz="1100" dirty="0">
              <a:solidFill>
                <a:schemeClr val="bg1"/>
              </a:solidFill>
            </a:endParaRPr>
          </a:p>
        </p:txBody>
      </p:sp>
      <p:sp>
        <p:nvSpPr>
          <p:cNvPr id="34" name="TextBox 33"/>
          <p:cNvSpPr txBox="1"/>
          <p:nvPr/>
        </p:nvSpPr>
        <p:spPr>
          <a:xfrm>
            <a:off x="4312827" y="2804076"/>
            <a:ext cx="662361" cy="523220"/>
          </a:xfrm>
          <a:prstGeom prst="rect">
            <a:avLst/>
          </a:prstGeom>
          <a:noFill/>
        </p:spPr>
        <p:txBody>
          <a:bodyPr wrap="none" rtlCol="0">
            <a:spAutoFit/>
          </a:bodyPr>
          <a:lstStyle/>
          <a:p>
            <a:r>
              <a:rPr lang="en-US" altLang="zh-CN" sz="2800" b="1" dirty="0" smtClean="0">
                <a:solidFill>
                  <a:schemeClr val="bg1"/>
                </a:solidFill>
              </a:rPr>
              <a:t>VS</a:t>
            </a:r>
            <a:endParaRPr lang="zh-CN" altLang="en-US" sz="2800" b="1" dirty="0">
              <a:solidFill>
                <a:schemeClr val="bg1"/>
              </a:solidFill>
            </a:endParaRPr>
          </a:p>
        </p:txBody>
      </p:sp>
      <p:sp>
        <p:nvSpPr>
          <p:cNvPr id="11" name="TextBox 10"/>
          <p:cNvSpPr txBox="1"/>
          <p:nvPr/>
        </p:nvSpPr>
        <p:spPr>
          <a:xfrm>
            <a:off x="785786" y="857236"/>
            <a:ext cx="928694" cy="400110"/>
          </a:xfrm>
          <a:prstGeom prst="rect">
            <a:avLst/>
          </a:prstGeom>
          <a:noFill/>
        </p:spPr>
        <p:txBody>
          <a:bodyPr wrap="square" rtlCol="0">
            <a:spAutoFit/>
          </a:bodyPr>
          <a:lstStyle/>
          <a:p>
            <a:r>
              <a:rPr lang="zh-CN" altLang="en-US" sz="2000" b="1" dirty="0" smtClean="0">
                <a:solidFill>
                  <a:srgbClr val="0070C0"/>
                </a:solidFill>
                <a:latin typeface="微软雅黑" panose="020B0503020204020204" pitchFamily="34" charset="-122"/>
                <a:ea typeface="微软雅黑" panose="020B0503020204020204" pitchFamily="34" charset="-122"/>
              </a:rPr>
              <a:t>风险</a:t>
            </a:r>
            <a:endParaRPr lang="zh-CN" altLang="en-US" sz="2000" b="1" dirty="0">
              <a:latin typeface="微软雅黑" panose="020B0503020204020204" pitchFamily="34" charset="-122"/>
              <a:ea typeface="微软雅黑" panose="020B0503020204020204" pitchFamily="34" charset="-122"/>
            </a:endParaRPr>
          </a:p>
        </p:txBody>
      </p:sp>
      <p:sp>
        <p:nvSpPr>
          <p:cNvPr id="20" name="文本框 2"/>
          <p:cNvSpPr txBox="1"/>
          <p:nvPr/>
        </p:nvSpPr>
        <p:spPr>
          <a:xfrm>
            <a:off x="1142976" y="1285864"/>
            <a:ext cx="3599180" cy="400110"/>
          </a:xfrm>
          <a:prstGeom prst="rect">
            <a:avLst/>
          </a:prstGeom>
          <a:noFill/>
        </p:spPr>
        <p:txBody>
          <a:bodyPr wrap="square" rtlCol="0">
            <a:spAutoFit/>
          </a:bodyPr>
          <a:lstStyle/>
          <a:p>
            <a:r>
              <a:rPr lang="en-US" altLang="zh-CN" sz="2000">
                <a:latin typeface="宋体" panose="02010600030101010101" pitchFamily="2" charset="-122"/>
              </a:rPr>
              <a:t>◎</a:t>
            </a:r>
            <a:r>
              <a:rPr lang="en-US" altLang="zh-CN" sz="2000">
                <a:latin typeface="微软雅黑" panose="020B0503020204020204" pitchFamily="34" charset="-122"/>
                <a:ea typeface="微软雅黑" panose="020B0503020204020204" pitchFamily="34" charset="-122"/>
              </a:rPr>
              <a:t>人员方面的风险</a:t>
            </a:r>
            <a:endParaRPr lang="en-US" altLang="zh-CN" sz="2000">
              <a:latin typeface="微软雅黑" panose="020B0503020204020204" pitchFamily="34" charset="-122"/>
              <a:ea typeface="微软雅黑" panose="020B0503020204020204" pitchFamily="34" charset="-122"/>
            </a:endParaRPr>
          </a:p>
        </p:txBody>
      </p:sp>
      <p:sp>
        <p:nvSpPr>
          <p:cNvPr id="21" name="文本框 3"/>
          <p:cNvSpPr txBox="1"/>
          <p:nvPr/>
        </p:nvSpPr>
        <p:spPr>
          <a:xfrm>
            <a:off x="1643042" y="1857368"/>
            <a:ext cx="6282690" cy="1015663"/>
          </a:xfrm>
          <a:prstGeom prst="rect">
            <a:avLst/>
          </a:prstGeom>
          <a:noFill/>
        </p:spPr>
        <p:txBody>
          <a:bodyPr wrap="square" rtlCol="0">
            <a:spAutoFit/>
          </a:bodyPr>
          <a:lstStyle/>
          <a:p>
            <a:r>
              <a:rPr sz="2000" dirty="0">
                <a:latin typeface="微软雅黑" panose="020B0503020204020204" pitchFamily="34" charset="-122"/>
                <a:ea typeface="微软雅黑" panose="020B0503020204020204" pitchFamily="34" charset="-122"/>
              </a:rPr>
              <a:t>1.成员因个人原因临时请假，无法完成相应的分配工作。</a:t>
            </a:r>
            <a:endParaRPr sz="2000" dirty="0">
              <a:latin typeface="微软雅黑" panose="020B0503020204020204" pitchFamily="34" charset="-122"/>
              <a:ea typeface="微软雅黑" panose="020B0503020204020204" pitchFamily="34" charset="-122"/>
            </a:endParaRPr>
          </a:p>
          <a:p>
            <a:r>
              <a:rPr sz="2000" dirty="0">
                <a:latin typeface="微软雅黑" panose="020B0503020204020204" pitchFamily="34" charset="-122"/>
                <a:ea typeface="微软雅黑" panose="020B0503020204020204" pitchFamily="34" charset="-122"/>
              </a:rPr>
              <a:t>2.</a:t>
            </a:r>
            <a:r>
              <a:rPr sz="2000" dirty="0" smtClean="0">
                <a:latin typeface="微软雅黑" panose="020B0503020204020204" pitchFamily="34" charset="-122"/>
                <a:ea typeface="微软雅黑" panose="020B0503020204020204" pitchFamily="34" charset="-122"/>
              </a:rPr>
              <a:t>专业知识不</a:t>
            </a:r>
            <a:r>
              <a:rPr lang="zh-CN" altLang="en-US" sz="2000" dirty="0" smtClean="0">
                <a:latin typeface="微软雅黑" panose="020B0503020204020204" pitchFamily="34" charset="-122"/>
                <a:ea typeface="微软雅黑" panose="020B0503020204020204" pitchFamily="34" charset="-122"/>
              </a:rPr>
              <a:t>稳固，相关工具不清楚具体如何使用</a:t>
            </a:r>
            <a:endParaRPr sz="2000" dirty="0">
              <a:latin typeface="微软雅黑" panose="020B0503020204020204" pitchFamily="34" charset="-122"/>
              <a:ea typeface="微软雅黑" panose="020B0503020204020204" pitchFamily="34" charset="-122"/>
            </a:endParaRPr>
          </a:p>
        </p:txBody>
      </p:sp>
      <p:sp>
        <p:nvSpPr>
          <p:cNvPr id="22" name="文本框 4"/>
          <p:cNvSpPr txBox="1"/>
          <p:nvPr/>
        </p:nvSpPr>
        <p:spPr>
          <a:xfrm>
            <a:off x="1142976" y="3000376"/>
            <a:ext cx="3599180" cy="400110"/>
          </a:xfrm>
          <a:prstGeom prst="rect">
            <a:avLst/>
          </a:prstGeom>
          <a:noFill/>
        </p:spPr>
        <p:txBody>
          <a:bodyPr wrap="square" rtlCol="0">
            <a:spAutoFit/>
          </a:bodyPr>
          <a:lstStyle/>
          <a:p>
            <a:r>
              <a:rPr lang="en-US" altLang="zh-CN" sz="2000" dirty="0">
                <a:latin typeface="宋体" panose="02010600030101010101" pitchFamily="2" charset="-122"/>
                <a:sym typeface="+mn-ea"/>
              </a:rPr>
              <a:t>◎</a:t>
            </a:r>
            <a:r>
              <a:rPr lang="en-US" altLang="zh-CN" sz="2000" dirty="0" err="1">
                <a:latin typeface="微软雅黑" panose="020B0503020204020204" pitchFamily="34" charset="-122"/>
                <a:ea typeface="微软雅黑" panose="020B0503020204020204" pitchFamily="34" charset="-122"/>
              </a:rPr>
              <a:t>需求获取方面的控制</a:t>
            </a:r>
            <a:endParaRPr lang="en-US" altLang="zh-CN" sz="2000" dirty="0">
              <a:latin typeface="微软雅黑" panose="020B0503020204020204" pitchFamily="34" charset="-122"/>
              <a:ea typeface="微软雅黑" panose="020B0503020204020204" pitchFamily="34" charset="-122"/>
            </a:endParaRPr>
          </a:p>
        </p:txBody>
      </p:sp>
      <p:sp>
        <p:nvSpPr>
          <p:cNvPr id="23" name="文本框 5"/>
          <p:cNvSpPr txBox="1"/>
          <p:nvPr/>
        </p:nvSpPr>
        <p:spPr>
          <a:xfrm>
            <a:off x="1643042" y="3571880"/>
            <a:ext cx="6985000" cy="1323439"/>
          </a:xfrm>
          <a:prstGeom prst="rect">
            <a:avLst/>
          </a:prstGeom>
          <a:noFill/>
        </p:spPr>
        <p:txBody>
          <a:bodyPr wrap="square" rtlCol="0">
            <a:spAutoFit/>
          </a:bodyPr>
          <a:lstStyle/>
          <a:p>
            <a:r>
              <a:rPr sz="2000" dirty="0">
                <a:latin typeface="微软雅黑" panose="020B0503020204020204" pitchFamily="34" charset="-122"/>
                <a:ea typeface="微软雅黑" panose="020B0503020204020204" pitchFamily="34" charset="-122"/>
              </a:rPr>
              <a:t>1.事先通知其他小组成员，由他们暂代工作，或者在工作交付日前利用其它空余时间完成对应工作。</a:t>
            </a:r>
            <a:endParaRPr sz="2000" dirty="0">
              <a:latin typeface="微软雅黑" panose="020B0503020204020204" pitchFamily="34" charset="-122"/>
              <a:ea typeface="微软雅黑" panose="020B0503020204020204" pitchFamily="34" charset="-122"/>
            </a:endParaRPr>
          </a:p>
          <a:p>
            <a:r>
              <a:rPr sz="2000" dirty="0">
                <a:latin typeface="微软雅黑" panose="020B0503020204020204" pitchFamily="34" charset="-122"/>
                <a:ea typeface="微软雅黑" panose="020B0503020204020204" pitchFamily="34" charset="-122"/>
              </a:rPr>
              <a:t>2.花大量时间看书，</a:t>
            </a:r>
            <a:r>
              <a:rPr sz="2000" dirty="0" smtClean="0">
                <a:latin typeface="微软雅黑" panose="020B0503020204020204" pitchFamily="34" charset="-122"/>
                <a:ea typeface="微软雅黑" panose="020B0503020204020204" pitchFamily="34" charset="-122"/>
              </a:rPr>
              <a:t>学习相关专业知识</a:t>
            </a:r>
            <a:r>
              <a:rPr lang="zh-CN" altLang="en-US" sz="2000" dirty="0" smtClean="0">
                <a:latin typeface="微软雅黑" panose="020B0503020204020204" pitchFamily="34" charset="-122"/>
                <a:ea typeface="微软雅黑" panose="020B0503020204020204" pitchFamily="34" charset="-122"/>
              </a:rPr>
              <a:t>，小组成员一起交流探讨相关工具的使用。</a:t>
            </a:r>
            <a:endParaRPr sz="2000"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600">
        <p14:prism dir="d" isContent="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right)">
                                      <p:cBhvr>
                                        <p:cTn id="7" dur="500"/>
                                        <p:tgtEl>
                                          <p:spTgt spid="26"/>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wipe(left)">
                                      <p:cBhvr>
                                        <p:cTn id="10" dur="500"/>
                                        <p:tgtEl>
                                          <p:spTgt spid="32"/>
                                        </p:tgtEl>
                                      </p:cBhvr>
                                    </p:animEffect>
                                  </p:childTnLst>
                                </p:cTn>
                              </p:par>
                            </p:childTnLst>
                          </p:cTn>
                        </p:par>
                        <p:par>
                          <p:cTn id="11" fill="hold">
                            <p:stCondLst>
                              <p:cond delay="500"/>
                            </p:stCondLst>
                            <p:childTnLst>
                              <p:par>
                                <p:cTn id="12" presetID="22" presetClass="entr" presetSubtype="2" fill="hold" grpId="0" nodeType="afterEffect">
                                  <p:stCondLst>
                                    <p:cond delay="0"/>
                                  </p:stCondLst>
                                  <p:childTnLst>
                                    <p:set>
                                      <p:cBhvr>
                                        <p:cTn id="13" dur="1" fill="hold">
                                          <p:stCondLst>
                                            <p:cond delay="0"/>
                                          </p:stCondLst>
                                        </p:cTn>
                                        <p:tgtEl>
                                          <p:spTgt spid="27"/>
                                        </p:tgtEl>
                                        <p:attrNameLst>
                                          <p:attrName>style.visibility</p:attrName>
                                        </p:attrNameLst>
                                      </p:cBhvr>
                                      <p:to>
                                        <p:strVal val="visible"/>
                                      </p:to>
                                    </p:set>
                                    <p:animEffect transition="in" filter="wipe(right)">
                                      <p:cBhvr>
                                        <p:cTn id="14" dur="500"/>
                                        <p:tgtEl>
                                          <p:spTgt spid="27"/>
                                        </p:tgtEl>
                                      </p:cBhvr>
                                    </p:animEffect>
                                  </p:childTnLst>
                                </p:cTn>
                              </p:par>
                              <p:par>
                                <p:cTn id="15" presetID="22" presetClass="entr" presetSubtype="8" fill="hold" grpId="0" nodeType="withEffect">
                                  <p:stCondLst>
                                    <p:cond delay="0"/>
                                  </p:stCondLst>
                                  <p:childTnLst>
                                    <p:set>
                                      <p:cBhvr>
                                        <p:cTn id="16" dur="1" fill="hold">
                                          <p:stCondLst>
                                            <p:cond delay="0"/>
                                          </p:stCondLst>
                                        </p:cTn>
                                        <p:tgtEl>
                                          <p:spTgt spid="33"/>
                                        </p:tgtEl>
                                        <p:attrNameLst>
                                          <p:attrName>style.visibility</p:attrName>
                                        </p:attrNameLst>
                                      </p:cBhvr>
                                      <p:to>
                                        <p:strVal val="visible"/>
                                      </p:to>
                                    </p:set>
                                    <p:animEffect transition="in" filter="wipe(left)">
                                      <p:cBhvr>
                                        <p:cTn id="17" dur="500"/>
                                        <p:tgtEl>
                                          <p:spTgt spid="33"/>
                                        </p:tgtEl>
                                      </p:cBhvr>
                                    </p:animEffect>
                                  </p:childTnLst>
                                </p:cTn>
                              </p:par>
                            </p:childTnLst>
                          </p:cTn>
                        </p:par>
                        <p:par>
                          <p:cTn id="18" fill="hold">
                            <p:stCondLst>
                              <p:cond delay="1000"/>
                            </p:stCondLst>
                            <p:childTnLst>
                              <p:par>
                                <p:cTn id="19" presetID="2" presetClass="entr" presetSubtype="4" fill="hold" grpId="0" nodeType="afterEffect">
                                  <p:stCondLst>
                                    <p:cond delay="0"/>
                                  </p:stCondLst>
                                  <p:childTnLst>
                                    <p:set>
                                      <p:cBhvr>
                                        <p:cTn id="20" dur="1" fill="hold">
                                          <p:stCondLst>
                                            <p:cond delay="0"/>
                                          </p:stCondLst>
                                        </p:cTn>
                                        <p:tgtEl>
                                          <p:spTgt spid="34"/>
                                        </p:tgtEl>
                                        <p:attrNameLst>
                                          <p:attrName>style.visibility</p:attrName>
                                        </p:attrNameLst>
                                      </p:cBhvr>
                                      <p:to>
                                        <p:strVal val="visible"/>
                                      </p:to>
                                    </p:set>
                                    <p:anim calcmode="lin" valueType="num">
                                      <p:cBhvr additive="base">
                                        <p:cTn id="21" dur="500" fill="hold"/>
                                        <p:tgtEl>
                                          <p:spTgt spid="34"/>
                                        </p:tgtEl>
                                        <p:attrNameLst>
                                          <p:attrName>ppt_x</p:attrName>
                                        </p:attrNameLst>
                                      </p:cBhvr>
                                      <p:tavLst>
                                        <p:tav tm="0">
                                          <p:val>
                                            <p:strVal val="#ppt_x"/>
                                          </p:val>
                                        </p:tav>
                                        <p:tav tm="100000">
                                          <p:val>
                                            <p:strVal val="#ppt_x"/>
                                          </p:val>
                                        </p:tav>
                                      </p:tavLst>
                                    </p:anim>
                                    <p:anim calcmode="lin" valueType="num">
                                      <p:cBhvr additive="base">
                                        <p:cTn id="22"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P spid="32" grpId="0"/>
      <p:bldP spid="33" grpId="0"/>
      <p:bldP spid="3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07504" y="121196"/>
            <a:ext cx="8928992" cy="5472608"/>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a:t>
            </a:r>
            <a:endParaRPr lang="zh-CN" altLang="en-US" dirty="0"/>
          </a:p>
        </p:txBody>
      </p:sp>
      <p:sp>
        <p:nvSpPr>
          <p:cNvPr id="63" name="矩形 62"/>
          <p:cNvSpPr/>
          <p:nvPr/>
        </p:nvSpPr>
        <p:spPr>
          <a:xfrm>
            <a:off x="251520" y="265212"/>
            <a:ext cx="396044" cy="396044"/>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矩形 63"/>
          <p:cNvSpPr/>
          <p:nvPr/>
        </p:nvSpPr>
        <p:spPr>
          <a:xfrm>
            <a:off x="420212" y="409228"/>
            <a:ext cx="360040" cy="360040"/>
          </a:xfrm>
          <a:prstGeom prst="rect">
            <a:avLst/>
          </a:prstGeom>
          <a:solidFill>
            <a:srgbClr val="0070C0"/>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TextBox 64"/>
          <p:cNvSpPr txBox="1"/>
          <p:nvPr/>
        </p:nvSpPr>
        <p:spPr>
          <a:xfrm>
            <a:off x="840165" y="409228"/>
            <a:ext cx="851515" cy="400110"/>
          </a:xfrm>
          <a:prstGeom prst="rect">
            <a:avLst/>
          </a:prstGeom>
          <a:noFill/>
        </p:spPr>
        <p:txBody>
          <a:bodyPr wrap="none" rtlCol="0">
            <a:spAutoFit/>
          </a:bodyPr>
          <a:lstStyle/>
          <a:p>
            <a:r>
              <a:rPr lang="zh-CN" altLang="en-US" sz="2000" b="1" spc="600" dirty="0" smtClean="0">
                <a:solidFill>
                  <a:srgbClr val="0070C0"/>
                </a:solidFill>
                <a:latin typeface="微软雅黑" panose="020B0503020204020204" pitchFamily="34" charset="-122"/>
                <a:ea typeface="微软雅黑" panose="020B0503020204020204" pitchFamily="34" charset="-122"/>
              </a:rPr>
              <a:t>目录</a:t>
            </a:r>
            <a:endParaRPr lang="zh-CN" altLang="en-US" sz="2000" b="1" spc="600" dirty="0">
              <a:solidFill>
                <a:srgbClr val="0070C0"/>
              </a:solidFill>
              <a:latin typeface="微软雅黑" panose="020B0503020204020204" pitchFamily="34" charset="-122"/>
              <a:ea typeface="微软雅黑" panose="020B0503020204020204" pitchFamily="34" charset="-122"/>
            </a:endParaRPr>
          </a:p>
        </p:txBody>
      </p:sp>
      <p:grpSp>
        <p:nvGrpSpPr>
          <p:cNvPr id="30" name="组合 29"/>
          <p:cNvGrpSpPr/>
          <p:nvPr/>
        </p:nvGrpSpPr>
        <p:grpSpPr>
          <a:xfrm>
            <a:off x="2214546" y="714360"/>
            <a:ext cx="4680520" cy="611642"/>
            <a:chOff x="3635896" y="1265890"/>
            <a:chExt cx="4680520" cy="611642"/>
          </a:xfrm>
        </p:grpSpPr>
        <p:sp>
          <p:nvSpPr>
            <p:cNvPr id="31" name="圆角矩形 30"/>
            <p:cNvSpPr/>
            <p:nvPr/>
          </p:nvSpPr>
          <p:spPr>
            <a:xfrm>
              <a:off x="3635896" y="1265890"/>
              <a:ext cx="4680520" cy="611642"/>
            </a:xfrm>
            <a:prstGeom prst="roundRect">
              <a:avLst/>
            </a:prstGeom>
            <a:solidFill>
              <a:srgbClr val="0E65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 </a:t>
              </a:r>
              <a:endParaRPr lang="zh-CN" altLang="en-US" dirty="0"/>
            </a:p>
          </p:txBody>
        </p:sp>
        <p:cxnSp>
          <p:nvCxnSpPr>
            <p:cNvPr id="32" name="直接连接符 31"/>
            <p:cNvCxnSpPr/>
            <p:nvPr/>
          </p:nvCxnSpPr>
          <p:spPr>
            <a:xfrm>
              <a:off x="4283968" y="1265890"/>
              <a:ext cx="0" cy="61164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35" name="TextBox 34"/>
          <p:cNvSpPr txBox="1"/>
          <p:nvPr/>
        </p:nvSpPr>
        <p:spPr>
          <a:xfrm>
            <a:off x="2327928" y="835515"/>
            <a:ext cx="441146" cy="369332"/>
          </a:xfrm>
          <a:prstGeom prst="rect">
            <a:avLst/>
          </a:prstGeom>
          <a:noFill/>
        </p:spPr>
        <p:txBody>
          <a:bodyPr wrap="none" rtlCol="0">
            <a:spAutoFit/>
          </a:bodyPr>
          <a:lstStyle/>
          <a:p>
            <a:r>
              <a:rPr lang="en-US" altLang="zh-CN" dirty="0" smtClean="0">
                <a:solidFill>
                  <a:schemeClr val="bg1"/>
                </a:solidFill>
              </a:rPr>
              <a:t>01</a:t>
            </a:r>
            <a:endParaRPr lang="zh-CN" altLang="en-US" dirty="0">
              <a:solidFill>
                <a:schemeClr val="bg1"/>
              </a:solidFill>
            </a:endParaRPr>
          </a:p>
        </p:txBody>
      </p:sp>
      <p:sp>
        <p:nvSpPr>
          <p:cNvPr id="36" name="TextBox 35"/>
          <p:cNvSpPr txBox="1"/>
          <p:nvPr/>
        </p:nvSpPr>
        <p:spPr>
          <a:xfrm>
            <a:off x="3222658" y="835515"/>
            <a:ext cx="877163" cy="369332"/>
          </a:xfrm>
          <a:prstGeom prst="rect">
            <a:avLst/>
          </a:prstGeom>
          <a:noFill/>
        </p:spPr>
        <p:txBody>
          <a:bodyPr wrap="none" rtlCol="0">
            <a:spAutoFit/>
          </a:bodyPr>
          <a:lstStyle/>
          <a:p>
            <a:r>
              <a:rPr lang="zh-CN" altLang="en-US" dirty="0" smtClean="0">
                <a:solidFill>
                  <a:schemeClr val="bg1"/>
                </a:solidFill>
                <a:latin typeface="+mj-ea"/>
                <a:ea typeface="+mj-ea"/>
              </a:rPr>
              <a:t>里程碑</a:t>
            </a:r>
            <a:endParaRPr lang="zh-CN" altLang="en-US" dirty="0">
              <a:solidFill>
                <a:schemeClr val="bg1"/>
              </a:solidFill>
              <a:latin typeface="+mj-ea"/>
              <a:ea typeface="+mj-ea"/>
            </a:endParaRPr>
          </a:p>
        </p:txBody>
      </p:sp>
      <p:grpSp>
        <p:nvGrpSpPr>
          <p:cNvPr id="37" name="组合 36"/>
          <p:cNvGrpSpPr/>
          <p:nvPr/>
        </p:nvGrpSpPr>
        <p:grpSpPr>
          <a:xfrm>
            <a:off x="2214546" y="1622320"/>
            <a:ext cx="4680520" cy="611642"/>
            <a:chOff x="3635896" y="1265890"/>
            <a:chExt cx="4680520" cy="611642"/>
          </a:xfrm>
        </p:grpSpPr>
        <p:sp>
          <p:nvSpPr>
            <p:cNvPr id="38" name="圆角矩形 37"/>
            <p:cNvSpPr/>
            <p:nvPr/>
          </p:nvSpPr>
          <p:spPr>
            <a:xfrm>
              <a:off x="3635896" y="1265890"/>
              <a:ext cx="4680520" cy="611642"/>
            </a:xfrm>
            <a:prstGeom prst="roundRect">
              <a:avLst/>
            </a:prstGeom>
            <a:solidFill>
              <a:srgbClr val="0E65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 </a:t>
              </a:r>
              <a:endParaRPr lang="zh-CN" altLang="en-US" dirty="0"/>
            </a:p>
          </p:txBody>
        </p:sp>
        <p:cxnSp>
          <p:nvCxnSpPr>
            <p:cNvPr id="52" name="直接连接符 51"/>
            <p:cNvCxnSpPr/>
            <p:nvPr/>
          </p:nvCxnSpPr>
          <p:spPr>
            <a:xfrm>
              <a:off x="4283968" y="1265890"/>
              <a:ext cx="0" cy="61164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54" name="TextBox 53"/>
          <p:cNvSpPr txBox="1"/>
          <p:nvPr/>
        </p:nvSpPr>
        <p:spPr>
          <a:xfrm>
            <a:off x="2327928" y="1743475"/>
            <a:ext cx="441146" cy="369332"/>
          </a:xfrm>
          <a:prstGeom prst="rect">
            <a:avLst/>
          </a:prstGeom>
          <a:noFill/>
        </p:spPr>
        <p:txBody>
          <a:bodyPr wrap="none" rtlCol="0">
            <a:spAutoFit/>
          </a:bodyPr>
          <a:lstStyle/>
          <a:p>
            <a:r>
              <a:rPr lang="en-US" altLang="zh-CN" dirty="0" smtClean="0">
                <a:solidFill>
                  <a:schemeClr val="bg1"/>
                </a:solidFill>
              </a:rPr>
              <a:t>02</a:t>
            </a:r>
            <a:endParaRPr lang="zh-CN" altLang="en-US" dirty="0">
              <a:solidFill>
                <a:schemeClr val="bg1"/>
              </a:solidFill>
            </a:endParaRPr>
          </a:p>
        </p:txBody>
      </p:sp>
      <p:sp>
        <p:nvSpPr>
          <p:cNvPr id="56" name="TextBox 55"/>
          <p:cNvSpPr txBox="1"/>
          <p:nvPr/>
        </p:nvSpPr>
        <p:spPr>
          <a:xfrm>
            <a:off x="3222658" y="1743475"/>
            <a:ext cx="1569660" cy="369332"/>
          </a:xfrm>
          <a:prstGeom prst="rect">
            <a:avLst/>
          </a:prstGeom>
          <a:noFill/>
        </p:spPr>
        <p:txBody>
          <a:bodyPr wrap="none" rtlCol="0">
            <a:spAutoFit/>
          </a:bodyPr>
          <a:lstStyle/>
          <a:p>
            <a:r>
              <a:rPr lang="zh-CN" altLang="en-US" dirty="0" smtClean="0">
                <a:solidFill>
                  <a:schemeClr val="bg1"/>
                </a:solidFill>
                <a:latin typeface="+mj-ea"/>
                <a:ea typeface="+mj-ea"/>
              </a:rPr>
              <a:t>项目计划阶段</a:t>
            </a:r>
            <a:endParaRPr lang="zh-CN" altLang="en-US" dirty="0">
              <a:solidFill>
                <a:schemeClr val="bg1"/>
              </a:solidFill>
              <a:latin typeface="+mj-ea"/>
              <a:ea typeface="+mj-ea"/>
            </a:endParaRPr>
          </a:p>
        </p:txBody>
      </p:sp>
      <p:grpSp>
        <p:nvGrpSpPr>
          <p:cNvPr id="58" name="组合 57"/>
          <p:cNvGrpSpPr/>
          <p:nvPr/>
        </p:nvGrpSpPr>
        <p:grpSpPr>
          <a:xfrm>
            <a:off x="2214546" y="2514560"/>
            <a:ext cx="4680520" cy="611642"/>
            <a:chOff x="3635896" y="1265890"/>
            <a:chExt cx="4680520" cy="611642"/>
          </a:xfrm>
        </p:grpSpPr>
        <p:sp>
          <p:nvSpPr>
            <p:cNvPr id="59" name="圆角矩形 58"/>
            <p:cNvSpPr/>
            <p:nvPr/>
          </p:nvSpPr>
          <p:spPr>
            <a:xfrm>
              <a:off x="3635896" y="1265890"/>
              <a:ext cx="4680520" cy="611642"/>
            </a:xfrm>
            <a:prstGeom prst="roundRect">
              <a:avLst/>
            </a:prstGeom>
            <a:solidFill>
              <a:srgbClr val="0E65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 </a:t>
              </a:r>
              <a:endParaRPr lang="zh-CN" altLang="en-US" dirty="0"/>
            </a:p>
          </p:txBody>
        </p:sp>
        <p:cxnSp>
          <p:nvCxnSpPr>
            <p:cNvPr id="60" name="直接连接符 59"/>
            <p:cNvCxnSpPr/>
            <p:nvPr/>
          </p:nvCxnSpPr>
          <p:spPr>
            <a:xfrm>
              <a:off x="4283968" y="1265890"/>
              <a:ext cx="0" cy="61164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61" name="TextBox 60"/>
          <p:cNvSpPr txBox="1"/>
          <p:nvPr/>
        </p:nvSpPr>
        <p:spPr>
          <a:xfrm>
            <a:off x="2327928" y="2635715"/>
            <a:ext cx="441146" cy="369332"/>
          </a:xfrm>
          <a:prstGeom prst="rect">
            <a:avLst/>
          </a:prstGeom>
          <a:noFill/>
        </p:spPr>
        <p:txBody>
          <a:bodyPr wrap="none" rtlCol="0">
            <a:spAutoFit/>
          </a:bodyPr>
          <a:lstStyle/>
          <a:p>
            <a:r>
              <a:rPr lang="en-US" altLang="zh-CN" dirty="0" smtClean="0">
                <a:solidFill>
                  <a:schemeClr val="bg1"/>
                </a:solidFill>
              </a:rPr>
              <a:t>03</a:t>
            </a:r>
            <a:endParaRPr lang="zh-CN" altLang="en-US" dirty="0">
              <a:solidFill>
                <a:schemeClr val="bg1"/>
              </a:solidFill>
            </a:endParaRPr>
          </a:p>
        </p:txBody>
      </p:sp>
      <p:sp>
        <p:nvSpPr>
          <p:cNvPr id="62" name="TextBox 61"/>
          <p:cNvSpPr txBox="1"/>
          <p:nvPr/>
        </p:nvSpPr>
        <p:spPr>
          <a:xfrm>
            <a:off x="3222658" y="2635715"/>
            <a:ext cx="1107996" cy="369332"/>
          </a:xfrm>
          <a:prstGeom prst="rect">
            <a:avLst/>
          </a:prstGeom>
          <a:noFill/>
        </p:spPr>
        <p:txBody>
          <a:bodyPr wrap="none" rtlCol="0">
            <a:spAutoFit/>
          </a:bodyPr>
          <a:lstStyle/>
          <a:p>
            <a:r>
              <a:rPr lang="zh-CN" altLang="en-US" dirty="0" smtClean="0">
                <a:solidFill>
                  <a:schemeClr val="bg1"/>
                </a:solidFill>
                <a:latin typeface="+mj-ea"/>
                <a:ea typeface="+mj-ea"/>
              </a:rPr>
              <a:t>需求阶段</a:t>
            </a:r>
            <a:endParaRPr lang="zh-CN" altLang="en-US" dirty="0">
              <a:solidFill>
                <a:schemeClr val="bg1"/>
              </a:solidFill>
              <a:latin typeface="+mj-ea"/>
              <a:ea typeface="+mj-ea"/>
            </a:endParaRPr>
          </a:p>
        </p:txBody>
      </p:sp>
      <p:grpSp>
        <p:nvGrpSpPr>
          <p:cNvPr id="70" name="组合 69"/>
          <p:cNvGrpSpPr/>
          <p:nvPr/>
        </p:nvGrpSpPr>
        <p:grpSpPr>
          <a:xfrm>
            <a:off x="2214546" y="3422520"/>
            <a:ext cx="4680520" cy="611642"/>
            <a:chOff x="3635896" y="1265890"/>
            <a:chExt cx="4680520" cy="611642"/>
          </a:xfrm>
        </p:grpSpPr>
        <p:sp>
          <p:nvSpPr>
            <p:cNvPr id="71" name="圆角矩形 70"/>
            <p:cNvSpPr/>
            <p:nvPr/>
          </p:nvSpPr>
          <p:spPr>
            <a:xfrm>
              <a:off x="3635896" y="1265890"/>
              <a:ext cx="4680520" cy="611642"/>
            </a:xfrm>
            <a:prstGeom prst="roundRect">
              <a:avLst/>
            </a:prstGeom>
            <a:solidFill>
              <a:srgbClr val="0E65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 </a:t>
              </a:r>
              <a:endParaRPr lang="zh-CN" altLang="en-US" dirty="0"/>
            </a:p>
          </p:txBody>
        </p:sp>
        <p:cxnSp>
          <p:nvCxnSpPr>
            <p:cNvPr id="72" name="直接连接符 71"/>
            <p:cNvCxnSpPr/>
            <p:nvPr/>
          </p:nvCxnSpPr>
          <p:spPr>
            <a:xfrm>
              <a:off x="4283968" y="1265890"/>
              <a:ext cx="0" cy="61164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73" name="TextBox 72"/>
          <p:cNvSpPr txBox="1"/>
          <p:nvPr/>
        </p:nvSpPr>
        <p:spPr>
          <a:xfrm>
            <a:off x="2327928" y="3543675"/>
            <a:ext cx="441146" cy="369332"/>
          </a:xfrm>
          <a:prstGeom prst="rect">
            <a:avLst/>
          </a:prstGeom>
          <a:noFill/>
        </p:spPr>
        <p:txBody>
          <a:bodyPr wrap="none" rtlCol="0">
            <a:spAutoFit/>
          </a:bodyPr>
          <a:lstStyle/>
          <a:p>
            <a:r>
              <a:rPr lang="en-US" altLang="zh-CN" dirty="0" smtClean="0">
                <a:solidFill>
                  <a:schemeClr val="bg1"/>
                </a:solidFill>
              </a:rPr>
              <a:t>04</a:t>
            </a:r>
            <a:endParaRPr lang="zh-CN" altLang="en-US" dirty="0">
              <a:solidFill>
                <a:schemeClr val="bg1"/>
              </a:solidFill>
            </a:endParaRPr>
          </a:p>
        </p:txBody>
      </p:sp>
      <p:sp>
        <p:nvSpPr>
          <p:cNvPr id="74" name="TextBox 73"/>
          <p:cNvSpPr txBox="1"/>
          <p:nvPr/>
        </p:nvSpPr>
        <p:spPr>
          <a:xfrm>
            <a:off x="3222658" y="3543675"/>
            <a:ext cx="1800493" cy="369332"/>
          </a:xfrm>
          <a:prstGeom prst="rect">
            <a:avLst/>
          </a:prstGeom>
          <a:noFill/>
        </p:spPr>
        <p:txBody>
          <a:bodyPr wrap="none" rtlCol="0">
            <a:spAutoFit/>
          </a:bodyPr>
          <a:lstStyle/>
          <a:p>
            <a:r>
              <a:rPr lang="zh-CN" altLang="en-US" dirty="0" smtClean="0">
                <a:solidFill>
                  <a:schemeClr val="bg1"/>
                </a:solidFill>
                <a:latin typeface="+mj-ea"/>
                <a:ea typeface="+mj-ea"/>
              </a:rPr>
              <a:t>设计与实现阶段</a:t>
            </a:r>
            <a:endParaRPr lang="zh-CN" altLang="en-US" dirty="0">
              <a:solidFill>
                <a:schemeClr val="bg1"/>
              </a:solidFill>
              <a:latin typeface="+mj-ea"/>
              <a:ea typeface="+mj-ea"/>
            </a:endParaRPr>
          </a:p>
        </p:txBody>
      </p:sp>
      <p:grpSp>
        <p:nvGrpSpPr>
          <p:cNvPr id="26" name="组合 25"/>
          <p:cNvGrpSpPr/>
          <p:nvPr/>
        </p:nvGrpSpPr>
        <p:grpSpPr>
          <a:xfrm>
            <a:off x="2214546" y="4357698"/>
            <a:ext cx="4680520" cy="611642"/>
            <a:chOff x="3635896" y="1265890"/>
            <a:chExt cx="4680520" cy="611642"/>
          </a:xfrm>
        </p:grpSpPr>
        <p:sp>
          <p:nvSpPr>
            <p:cNvPr id="27" name="圆角矩形 26"/>
            <p:cNvSpPr/>
            <p:nvPr/>
          </p:nvSpPr>
          <p:spPr>
            <a:xfrm>
              <a:off x="3635896" y="1265890"/>
              <a:ext cx="4680520" cy="611642"/>
            </a:xfrm>
            <a:prstGeom prst="roundRect">
              <a:avLst/>
            </a:prstGeom>
            <a:solidFill>
              <a:srgbClr val="0E65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 </a:t>
              </a:r>
              <a:endParaRPr lang="zh-CN" altLang="en-US" dirty="0"/>
            </a:p>
          </p:txBody>
        </p:sp>
        <p:cxnSp>
          <p:nvCxnSpPr>
            <p:cNvPr id="28" name="直接连接符 27"/>
            <p:cNvCxnSpPr/>
            <p:nvPr/>
          </p:nvCxnSpPr>
          <p:spPr>
            <a:xfrm>
              <a:off x="4283968" y="1265890"/>
              <a:ext cx="0" cy="61164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9" name="TextBox 28"/>
          <p:cNvSpPr txBox="1"/>
          <p:nvPr/>
        </p:nvSpPr>
        <p:spPr>
          <a:xfrm>
            <a:off x="2327928" y="4478853"/>
            <a:ext cx="418704" cy="369332"/>
          </a:xfrm>
          <a:prstGeom prst="rect">
            <a:avLst/>
          </a:prstGeom>
          <a:noFill/>
        </p:spPr>
        <p:txBody>
          <a:bodyPr wrap="none" rtlCol="0">
            <a:spAutoFit/>
          </a:bodyPr>
          <a:lstStyle/>
          <a:p>
            <a:r>
              <a:rPr lang="en-US" altLang="zh-CN" dirty="0" smtClean="0">
                <a:solidFill>
                  <a:schemeClr val="bg1"/>
                </a:solidFill>
              </a:rPr>
              <a:t>05</a:t>
            </a:r>
            <a:endParaRPr lang="zh-CN" altLang="en-US" dirty="0">
              <a:solidFill>
                <a:schemeClr val="bg1"/>
              </a:solidFill>
            </a:endParaRPr>
          </a:p>
        </p:txBody>
      </p:sp>
      <p:grpSp>
        <p:nvGrpSpPr>
          <p:cNvPr id="34" name="组合 33"/>
          <p:cNvGrpSpPr/>
          <p:nvPr/>
        </p:nvGrpSpPr>
        <p:grpSpPr>
          <a:xfrm>
            <a:off x="2214546" y="3422520"/>
            <a:ext cx="4680520" cy="611642"/>
            <a:chOff x="3635896" y="1265890"/>
            <a:chExt cx="4680520" cy="611642"/>
          </a:xfrm>
        </p:grpSpPr>
        <p:sp>
          <p:nvSpPr>
            <p:cNvPr id="39" name="圆角矩形 38"/>
            <p:cNvSpPr/>
            <p:nvPr/>
          </p:nvSpPr>
          <p:spPr>
            <a:xfrm>
              <a:off x="3635896" y="1265890"/>
              <a:ext cx="4680520" cy="611642"/>
            </a:xfrm>
            <a:prstGeom prst="roundRect">
              <a:avLst/>
            </a:prstGeom>
            <a:solidFill>
              <a:srgbClr val="0E65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 </a:t>
              </a:r>
              <a:endParaRPr lang="zh-CN" altLang="en-US" dirty="0"/>
            </a:p>
          </p:txBody>
        </p:sp>
        <p:cxnSp>
          <p:nvCxnSpPr>
            <p:cNvPr id="40" name="直接连接符 39"/>
            <p:cNvCxnSpPr/>
            <p:nvPr/>
          </p:nvCxnSpPr>
          <p:spPr>
            <a:xfrm>
              <a:off x="4283968" y="1265890"/>
              <a:ext cx="0" cy="61164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41" name="TextBox 40"/>
          <p:cNvSpPr txBox="1"/>
          <p:nvPr/>
        </p:nvSpPr>
        <p:spPr>
          <a:xfrm>
            <a:off x="2327928" y="3543675"/>
            <a:ext cx="441146" cy="369332"/>
          </a:xfrm>
          <a:prstGeom prst="rect">
            <a:avLst/>
          </a:prstGeom>
          <a:noFill/>
        </p:spPr>
        <p:txBody>
          <a:bodyPr wrap="none" rtlCol="0">
            <a:spAutoFit/>
          </a:bodyPr>
          <a:lstStyle/>
          <a:p>
            <a:r>
              <a:rPr lang="en-US" altLang="zh-CN" dirty="0" smtClean="0">
                <a:solidFill>
                  <a:schemeClr val="bg1"/>
                </a:solidFill>
              </a:rPr>
              <a:t>04</a:t>
            </a:r>
            <a:endParaRPr lang="zh-CN" altLang="en-US" dirty="0">
              <a:solidFill>
                <a:schemeClr val="bg1"/>
              </a:solidFill>
            </a:endParaRPr>
          </a:p>
        </p:txBody>
      </p:sp>
      <p:sp>
        <p:nvSpPr>
          <p:cNvPr id="42" name="TextBox 41"/>
          <p:cNvSpPr txBox="1"/>
          <p:nvPr/>
        </p:nvSpPr>
        <p:spPr>
          <a:xfrm>
            <a:off x="3222658" y="3543675"/>
            <a:ext cx="1800493" cy="369332"/>
          </a:xfrm>
          <a:prstGeom prst="rect">
            <a:avLst/>
          </a:prstGeom>
          <a:noFill/>
        </p:spPr>
        <p:txBody>
          <a:bodyPr wrap="none" rtlCol="0">
            <a:spAutoFit/>
          </a:bodyPr>
          <a:lstStyle/>
          <a:p>
            <a:r>
              <a:rPr lang="zh-CN" altLang="en-US" dirty="0" smtClean="0">
                <a:solidFill>
                  <a:schemeClr val="bg1"/>
                </a:solidFill>
                <a:latin typeface="+mj-ea"/>
                <a:ea typeface="+mj-ea"/>
              </a:rPr>
              <a:t>设计与实现阶段</a:t>
            </a:r>
            <a:endParaRPr lang="zh-CN" altLang="en-US" dirty="0">
              <a:solidFill>
                <a:schemeClr val="bg1"/>
              </a:solidFill>
              <a:latin typeface="+mj-ea"/>
              <a:ea typeface="+mj-ea"/>
            </a:endParaRPr>
          </a:p>
        </p:txBody>
      </p:sp>
      <p:sp>
        <p:nvSpPr>
          <p:cNvPr id="48" name="TextBox 47"/>
          <p:cNvSpPr txBox="1"/>
          <p:nvPr/>
        </p:nvSpPr>
        <p:spPr>
          <a:xfrm>
            <a:off x="3214678" y="4500574"/>
            <a:ext cx="1569660" cy="369332"/>
          </a:xfrm>
          <a:prstGeom prst="rect">
            <a:avLst/>
          </a:prstGeom>
          <a:noFill/>
        </p:spPr>
        <p:txBody>
          <a:bodyPr wrap="none" rtlCol="0">
            <a:spAutoFit/>
          </a:bodyPr>
          <a:lstStyle/>
          <a:p>
            <a:r>
              <a:rPr lang="zh-CN" altLang="en-US" dirty="0" smtClean="0">
                <a:solidFill>
                  <a:schemeClr val="bg1"/>
                </a:solidFill>
                <a:latin typeface="+mj-ea"/>
                <a:ea typeface="+mj-ea"/>
              </a:rPr>
              <a:t>项目收尾阶段</a:t>
            </a:r>
            <a:endParaRPr lang="zh-CN" altLang="en-US" dirty="0">
              <a:solidFill>
                <a:schemeClr val="bg1"/>
              </a:solidFill>
              <a:latin typeface="+mj-ea"/>
              <a:ea typeface="+mj-ea"/>
            </a:endParaRPr>
          </a:p>
        </p:txBody>
      </p:sp>
    </p:spTree>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additive="base">
                                        <p:cTn id="7" dur="500" fill="hold"/>
                                        <p:tgtEl>
                                          <p:spTgt spid="30"/>
                                        </p:tgtEl>
                                        <p:attrNameLst>
                                          <p:attrName>ppt_x</p:attrName>
                                        </p:attrNameLst>
                                      </p:cBhvr>
                                      <p:tavLst>
                                        <p:tav tm="0">
                                          <p:val>
                                            <p:strVal val="1+#ppt_w/2"/>
                                          </p:val>
                                        </p:tav>
                                        <p:tav tm="100000">
                                          <p:val>
                                            <p:strVal val="#ppt_x"/>
                                          </p:val>
                                        </p:tav>
                                      </p:tavLst>
                                    </p:anim>
                                    <p:anim calcmode="lin" valueType="num">
                                      <p:cBhvr additive="base">
                                        <p:cTn id="8" dur="500" fill="hold"/>
                                        <p:tgtEl>
                                          <p:spTgt spid="30"/>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35"/>
                                        </p:tgtEl>
                                        <p:attrNameLst>
                                          <p:attrName>style.visibility</p:attrName>
                                        </p:attrNameLst>
                                      </p:cBhvr>
                                      <p:to>
                                        <p:strVal val="visible"/>
                                      </p:to>
                                    </p:set>
                                    <p:anim calcmode="lin" valueType="num">
                                      <p:cBhvr additive="base">
                                        <p:cTn id="11" dur="500" fill="hold"/>
                                        <p:tgtEl>
                                          <p:spTgt spid="35"/>
                                        </p:tgtEl>
                                        <p:attrNameLst>
                                          <p:attrName>ppt_x</p:attrName>
                                        </p:attrNameLst>
                                      </p:cBhvr>
                                      <p:tavLst>
                                        <p:tav tm="0">
                                          <p:val>
                                            <p:strVal val="1+#ppt_w/2"/>
                                          </p:val>
                                        </p:tav>
                                        <p:tav tm="100000">
                                          <p:val>
                                            <p:strVal val="#ppt_x"/>
                                          </p:val>
                                        </p:tav>
                                      </p:tavLst>
                                    </p:anim>
                                    <p:anim calcmode="lin" valueType="num">
                                      <p:cBhvr additive="base">
                                        <p:cTn id="12" dur="500" fill="hold"/>
                                        <p:tgtEl>
                                          <p:spTgt spid="35"/>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36"/>
                                        </p:tgtEl>
                                        <p:attrNameLst>
                                          <p:attrName>style.visibility</p:attrName>
                                        </p:attrNameLst>
                                      </p:cBhvr>
                                      <p:to>
                                        <p:strVal val="visible"/>
                                      </p:to>
                                    </p:set>
                                    <p:anim calcmode="lin" valueType="num">
                                      <p:cBhvr additive="base">
                                        <p:cTn id="15" dur="500" fill="hold"/>
                                        <p:tgtEl>
                                          <p:spTgt spid="36"/>
                                        </p:tgtEl>
                                        <p:attrNameLst>
                                          <p:attrName>ppt_x</p:attrName>
                                        </p:attrNameLst>
                                      </p:cBhvr>
                                      <p:tavLst>
                                        <p:tav tm="0">
                                          <p:val>
                                            <p:strVal val="1+#ppt_w/2"/>
                                          </p:val>
                                        </p:tav>
                                        <p:tav tm="100000">
                                          <p:val>
                                            <p:strVal val="#ppt_x"/>
                                          </p:val>
                                        </p:tav>
                                      </p:tavLst>
                                    </p:anim>
                                    <p:anim calcmode="lin" valueType="num">
                                      <p:cBhvr additive="base">
                                        <p:cTn id="16" dur="500" fill="hold"/>
                                        <p:tgtEl>
                                          <p:spTgt spid="36"/>
                                        </p:tgtEl>
                                        <p:attrNameLst>
                                          <p:attrName>ppt_y</p:attrName>
                                        </p:attrNameLst>
                                      </p:cBhvr>
                                      <p:tavLst>
                                        <p:tav tm="0">
                                          <p:val>
                                            <p:strVal val="#ppt_y"/>
                                          </p:val>
                                        </p:tav>
                                        <p:tav tm="100000">
                                          <p:val>
                                            <p:strVal val="#ppt_y"/>
                                          </p:val>
                                        </p:tav>
                                      </p:tavLst>
                                    </p:anim>
                                  </p:childTnLst>
                                </p:cTn>
                              </p:par>
                            </p:childTnLst>
                          </p:cTn>
                        </p:par>
                        <p:par>
                          <p:cTn id="17" fill="hold">
                            <p:stCondLst>
                              <p:cond delay="500"/>
                            </p:stCondLst>
                            <p:childTnLst>
                              <p:par>
                                <p:cTn id="18" presetID="2" presetClass="entr" presetSubtype="2" fill="hold" nodeType="afterEffect">
                                  <p:stCondLst>
                                    <p:cond delay="0"/>
                                  </p:stCondLst>
                                  <p:childTnLst>
                                    <p:set>
                                      <p:cBhvr>
                                        <p:cTn id="19" dur="1" fill="hold">
                                          <p:stCondLst>
                                            <p:cond delay="0"/>
                                          </p:stCondLst>
                                        </p:cTn>
                                        <p:tgtEl>
                                          <p:spTgt spid="37"/>
                                        </p:tgtEl>
                                        <p:attrNameLst>
                                          <p:attrName>style.visibility</p:attrName>
                                        </p:attrNameLst>
                                      </p:cBhvr>
                                      <p:to>
                                        <p:strVal val="visible"/>
                                      </p:to>
                                    </p:set>
                                    <p:anim calcmode="lin" valueType="num">
                                      <p:cBhvr additive="base">
                                        <p:cTn id="20" dur="500" fill="hold"/>
                                        <p:tgtEl>
                                          <p:spTgt spid="37"/>
                                        </p:tgtEl>
                                        <p:attrNameLst>
                                          <p:attrName>ppt_x</p:attrName>
                                        </p:attrNameLst>
                                      </p:cBhvr>
                                      <p:tavLst>
                                        <p:tav tm="0">
                                          <p:val>
                                            <p:strVal val="1+#ppt_w/2"/>
                                          </p:val>
                                        </p:tav>
                                        <p:tav tm="100000">
                                          <p:val>
                                            <p:strVal val="#ppt_x"/>
                                          </p:val>
                                        </p:tav>
                                      </p:tavLst>
                                    </p:anim>
                                    <p:anim calcmode="lin" valueType="num">
                                      <p:cBhvr additive="base">
                                        <p:cTn id="21" dur="500" fill="hold"/>
                                        <p:tgtEl>
                                          <p:spTgt spid="37"/>
                                        </p:tgtEl>
                                        <p:attrNameLst>
                                          <p:attrName>ppt_y</p:attrName>
                                        </p:attrNameLst>
                                      </p:cBhvr>
                                      <p:tavLst>
                                        <p:tav tm="0">
                                          <p:val>
                                            <p:strVal val="#ppt_y"/>
                                          </p:val>
                                        </p:tav>
                                        <p:tav tm="100000">
                                          <p:val>
                                            <p:strVal val="#ppt_y"/>
                                          </p:val>
                                        </p:tav>
                                      </p:tavLst>
                                    </p:anim>
                                  </p:childTnLst>
                                </p:cTn>
                              </p:par>
                              <p:par>
                                <p:cTn id="22" presetID="2" presetClass="entr" presetSubtype="2" fill="hold" grpId="0" nodeType="withEffect">
                                  <p:stCondLst>
                                    <p:cond delay="0"/>
                                  </p:stCondLst>
                                  <p:childTnLst>
                                    <p:set>
                                      <p:cBhvr>
                                        <p:cTn id="23" dur="1" fill="hold">
                                          <p:stCondLst>
                                            <p:cond delay="0"/>
                                          </p:stCondLst>
                                        </p:cTn>
                                        <p:tgtEl>
                                          <p:spTgt spid="54"/>
                                        </p:tgtEl>
                                        <p:attrNameLst>
                                          <p:attrName>style.visibility</p:attrName>
                                        </p:attrNameLst>
                                      </p:cBhvr>
                                      <p:to>
                                        <p:strVal val="visible"/>
                                      </p:to>
                                    </p:set>
                                    <p:anim calcmode="lin" valueType="num">
                                      <p:cBhvr additive="base">
                                        <p:cTn id="24" dur="500" fill="hold"/>
                                        <p:tgtEl>
                                          <p:spTgt spid="54"/>
                                        </p:tgtEl>
                                        <p:attrNameLst>
                                          <p:attrName>ppt_x</p:attrName>
                                        </p:attrNameLst>
                                      </p:cBhvr>
                                      <p:tavLst>
                                        <p:tav tm="0">
                                          <p:val>
                                            <p:strVal val="1+#ppt_w/2"/>
                                          </p:val>
                                        </p:tav>
                                        <p:tav tm="100000">
                                          <p:val>
                                            <p:strVal val="#ppt_x"/>
                                          </p:val>
                                        </p:tav>
                                      </p:tavLst>
                                    </p:anim>
                                    <p:anim calcmode="lin" valueType="num">
                                      <p:cBhvr additive="base">
                                        <p:cTn id="25" dur="500" fill="hold"/>
                                        <p:tgtEl>
                                          <p:spTgt spid="54"/>
                                        </p:tgtEl>
                                        <p:attrNameLst>
                                          <p:attrName>ppt_y</p:attrName>
                                        </p:attrNameLst>
                                      </p:cBhvr>
                                      <p:tavLst>
                                        <p:tav tm="0">
                                          <p:val>
                                            <p:strVal val="#ppt_y"/>
                                          </p:val>
                                        </p:tav>
                                        <p:tav tm="100000">
                                          <p:val>
                                            <p:strVal val="#ppt_y"/>
                                          </p:val>
                                        </p:tav>
                                      </p:tavLst>
                                    </p:anim>
                                  </p:childTnLst>
                                </p:cTn>
                              </p:par>
                              <p:par>
                                <p:cTn id="26" presetID="2" presetClass="entr" presetSubtype="2" fill="hold" grpId="0" nodeType="withEffect">
                                  <p:stCondLst>
                                    <p:cond delay="0"/>
                                  </p:stCondLst>
                                  <p:childTnLst>
                                    <p:set>
                                      <p:cBhvr>
                                        <p:cTn id="27" dur="1" fill="hold">
                                          <p:stCondLst>
                                            <p:cond delay="0"/>
                                          </p:stCondLst>
                                        </p:cTn>
                                        <p:tgtEl>
                                          <p:spTgt spid="56"/>
                                        </p:tgtEl>
                                        <p:attrNameLst>
                                          <p:attrName>style.visibility</p:attrName>
                                        </p:attrNameLst>
                                      </p:cBhvr>
                                      <p:to>
                                        <p:strVal val="visible"/>
                                      </p:to>
                                    </p:set>
                                    <p:anim calcmode="lin" valueType="num">
                                      <p:cBhvr additive="base">
                                        <p:cTn id="28" dur="500" fill="hold"/>
                                        <p:tgtEl>
                                          <p:spTgt spid="56"/>
                                        </p:tgtEl>
                                        <p:attrNameLst>
                                          <p:attrName>ppt_x</p:attrName>
                                        </p:attrNameLst>
                                      </p:cBhvr>
                                      <p:tavLst>
                                        <p:tav tm="0">
                                          <p:val>
                                            <p:strVal val="1+#ppt_w/2"/>
                                          </p:val>
                                        </p:tav>
                                        <p:tav tm="100000">
                                          <p:val>
                                            <p:strVal val="#ppt_x"/>
                                          </p:val>
                                        </p:tav>
                                      </p:tavLst>
                                    </p:anim>
                                    <p:anim calcmode="lin" valueType="num">
                                      <p:cBhvr additive="base">
                                        <p:cTn id="29" dur="500" fill="hold"/>
                                        <p:tgtEl>
                                          <p:spTgt spid="56"/>
                                        </p:tgtEl>
                                        <p:attrNameLst>
                                          <p:attrName>ppt_y</p:attrName>
                                        </p:attrNameLst>
                                      </p:cBhvr>
                                      <p:tavLst>
                                        <p:tav tm="0">
                                          <p:val>
                                            <p:strVal val="#ppt_y"/>
                                          </p:val>
                                        </p:tav>
                                        <p:tav tm="100000">
                                          <p:val>
                                            <p:strVal val="#ppt_y"/>
                                          </p:val>
                                        </p:tav>
                                      </p:tavLst>
                                    </p:anim>
                                  </p:childTnLst>
                                </p:cTn>
                              </p:par>
                            </p:childTnLst>
                          </p:cTn>
                        </p:par>
                        <p:par>
                          <p:cTn id="30" fill="hold">
                            <p:stCondLst>
                              <p:cond delay="1000"/>
                            </p:stCondLst>
                            <p:childTnLst>
                              <p:par>
                                <p:cTn id="31" presetID="2" presetClass="entr" presetSubtype="2" fill="hold" nodeType="afterEffect">
                                  <p:stCondLst>
                                    <p:cond delay="0"/>
                                  </p:stCondLst>
                                  <p:childTnLst>
                                    <p:set>
                                      <p:cBhvr>
                                        <p:cTn id="32" dur="1" fill="hold">
                                          <p:stCondLst>
                                            <p:cond delay="0"/>
                                          </p:stCondLst>
                                        </p:cTn>
                                        <p:tgtEl>
                                          <p:spTgt spid="58"/>
                                        </p:tgtEl>
                                        <p:attrNameLst>
                                          <p:attrName>style.visibility</p:attrName>
                                        </p:attrNameLst>
                                      </p:cBhvr>
                                      <p:to>
                                        <p:strVal val="visible"/>
                                      </p:to>
                                    </p:set>
                                    <p:anim calcmode="lin" valueType="num">
                                      <p:cBhvr additive="base">
                                        <p:cTn id="33" dur="500" fill="hold"/>
                                        <p:tgtEl>
                                          <p:spTgt spid="58"/>
                                        </p:tgtEl>
                                        <p:attrNameLst>
                                          <p:attrName>ppt_x</p:attrName>
                                        </p:attrNameLst>
                                      </p:cBhvr>
                                      <p:tavLst>
                                        <p:tav tm="0">
                                          <p:val>
                                            <p:strVal val="1+#ppt_w/2"/>
                                          </p:val>
                                        </p:tav>
                                        <p:tav tm="100000">
                                          <p:val>
                                            <p:strVal val="#ppt_x"/>
                                          </p:val>
                                        </p:tav>
                                      </p:tavLst>
                                    </p:anim>
                                    <p:anim calcmode="lin" valueType="num">
                                      <p:cBhvr additive="base">
                                        <p:cTn id="34" dur="500" fill="hold"/>
                                        <p:tgtEl>
                                          <p:spTgt spid="58"/>
                                        </p:tgtEl>
                                        <p:attrNameLst>
                                          <p:attrName>ppt_y</p:attrName>
                                        </p:attrNameLst>
                                      </p:cBhvr>
                                      <p:tavLst>
                                        <p:tav tm="0">
                                          <p:val>
                                            <p:strVal val="#ppt_y"/>
                                          </p:val>
                                        </p:tav>
                                        <p:tav tm="100000">
                                          <p:val>
                                            <p:strVal val="#ppt_y"/>
                                          </p:val>
                                        </p:tav>
                                      </p:tavLst>
                                    </p:anim>
                                  </p:childTnLst>
                                </p:cTn>
                              </p:par>
                              <p:par>
                                <p:cTn id="35" presetID="2" presetClass="entr" presetSubtype="2" fill="hold" grpId="0" nodeType="withEffect">
                                  <p:stCondLst>
                                    <p:cond delay="0"/>
                                  </p:stCondLst>
                                  <p:childTnLst>
                                    <p:set>
                                      <p:cBhvr>
                                        <p:cTn id="36" dur="1" fill="hold">
                                          <p:stCondLst>
                                            <p:cond delay="0"/>
                                          </p:stCondLst>
                                        </p:cTn>
                                        <p:tgtEl>
                                          <p:spTgt spid="61"/>
                                        </p:tgtEl>
                                        <p:attrNameLst>
                                          <p:attrName>style.visibility</p:attrName>
                                        </p:attrNameLst>
                                      </p:cBhvr>
                                      <p:to>
                                        <p:strVal val="visible"/>
                                      </p:to>
                                    </p:set>
                                    <p:anim calcmode="lin" valueType="num">
                                      <p:cBhvr additive="base">
                                        <p:cTn id="37" dur="500" fill="hold"/>
                                        <p:tgtEl>
                                          <p:spTgt spid="61"/>
                                        </p:tgtEl>
                                        <p:attrNameLst>
                                          <p:attrName>ppt_x</p:attrName>
                                        </p:attrNameLst>
                                      </p:cBhvr>
                                      <p:tavLst>
                                        <p:tav tm="0">
                                          <p:val>
                                            <p:strVal val="1+#ppt_w/2"/>
                                          </p:val>
                                        </p:tav>
                                        <p:tav tm="100000">
                                          <p:val>
                                            <p:strVal val="#ppt_x"/>
                                          </p:val>
                                        </p:tav>
                                      </p:tavLst>
                                    </p:anim>
                                    <p:anim calcmode="lin" valueType="num">
                                      <p:cBhvr additive="base">
                                        <p:cTn id="38" dur="500" fill="hold"/>
                                        <p:tgtEl>
                                          <p:spTgt spid="61"/>
                                        </p:tgtEl>
                                        <p:attrNameLst>
                                          <p:attrName>ppt_y</p:attrName>
                                        </p:attrNameLst>
                                      </p:cBhvr>
                                      <p:tavLst>
                                        <p:tav tm="0">
                                          <p:val>
                                            <p:strVal val="#ppt_y"/>
                                          </p:val>
                                        </p:tav>
                                        <p:tav tm="100000">
                                          <p:val>
                                            <p:strVal val="#ppt_y"/>
                                          </p:val>
                                        </p:tav>
                                      </p:tavLst>
                                    </p:anim>
                                  </p:childTnLst>
                                </p:cTn>
                              </p:par>
                              <p:par>
                                <p:cTn id="39" presetID="2" presetClass="entr" presetSubtype="2" fill="hold" grpId="0" nodeType="withEffect">
                                  <p:stCondLst>
                                    <p:cond delay="0"/>
                                  </p:stCondLst>
                                  <p:childTnLst>
                                    <p:set>
                                      <p:cBhvr>
                                        <p:cTn id="40" dur="1" fill="hold">
                                          <p:stCondLst>
                                            <p:cond delay="0"/>
                                          </p:stCondLst>
                                        </p:cTn>
                                        <p:tgtEl>
                                          <p:spTgt spid="62"/>
                                        </p:tgtEl>
                                        <p:attrNameLst>
                                          <p:attrName>style.visibility</p:attrName>
                                        </p:attrNameLst>
                                      </p:cBhvr>
                                      <p:to>
                                        <p:strVal val="visible"/>
                                      </p:to>
                                    </p:set>
                                    <p:anim calcmode="lin" valueType="num">
                                      <p:cBhvr additive="base">
                                        <p:cTn id="41" dur="500" fill="hold"/>
                                        <p:tgtEl>
                                          <p:spTgt spid="62"/>
                                        </p:tgtEl>
                                        <p:attrNameLst>
                                          <p:attrName>ppt_x</p:attrName>
                                        </p:attrNameLst>
                                      </p:cBhvr>
                                      <p:tavLst>
                                        <p:tav tm="0">
                                          <p:val>
                                            <p:strVal val="1+#ppt_w/2"/>
                                          </p:val>
                                        </p:tav>
                                        <p:tav tm="100000">
                                          <p:val>
                                            <p:strVal val="#ppt_x"/>
                                          </p:val>
                                        </p:tav>
                                      </p:tavLst>
                                    </p:anim>
                                    <p:anim calcmode="lin" valueType="num">
                                      <p:cBhvr additive="base">
                                        <p:cTn id="42" dur="500" fill="hold"/>
                                        <p:tgtEl>
                                          <p:spTgt spid="62"/>
                                        </p:tgtEl>
                                        <p:attrNameLst>
                                          <p:attrName>ppt_y</p:attrName>
                                        </p:attrNameLst>
                                      </p:cBhvr>
                                      <p:tavLst>
                                        <p:tav tm="0">
                                          <p:val>
                                            <p:strVal val="#ppt_y"/>
                                          </p:val>
                                        </p:tav>
                                        <p:tav tm="100000">
                                          <p:val>
                                            <p:strVal val="#ppt_y"/>
                                          </p:val>
                                        </p:tav>
                                      </p:tavLst>
                                    </p:anim>
                                  </p:childTnLst>
                                </p:cTn>
                              </p:par>
                            </p:childTnLst>
                          </p:cTn>
                        </p:par>
                        <p:par>
                          <p:cTn id="43" fill="hold">
                            <p:stCondLst>
                              <p:cond delay="1500"/>
                            </p:stCondLst>
                            <p:childTnLst>
                              <p:par>
                                <p:cTn id="44" presetID="2" presetClass="entr" presetSubtype="2" fill="hold" nodeType="afterEffect">
                                  <p:stCondLst>
                                    <p:cond delay="0"/>
                                  </p:stCondLst>
                                  <p:childTnLst>
                                    <p:set>
                                      <p:cBhvr>
                                        <p:cTn id="45" dur="1" fill="hold">
                                          <p:stCondLst>
                                            <p:cond delay="0"/>
                                          </p:stCondLst>
                                        </p:cTn>
                                        <p:tgtEl>
                                          <p:spTgt spid="70"/>
                                        </p:tgtEl>
                                        <p:attrNameLst>
                                          <p:attrName>style.visibility</p:attrName>
                                        </p:attrNameLst>
                                      </p:cBhvr>
                                      <p:to>
                                        <p:strVal val="visible"/>
                                      </p:to>
                                    </p:set>
                                    <p:anim calcmode="lin" valueType="num">
                                      <p:cBhvr additive="base">
                                        <p:cTn id="46" dur="500" fill="hold"/>
                                        <p:tgtEl>
                                          <p:spTgt spid="70"/>
                                        </p:tgtEl>
                                        <p:attrNameLst>
                                          <p:attrName>ppt_x</p:attrName>
                                        </p:attrNameLst>
                                      </p:cBhvr>
                                      <p:tavLst>
                                        <p:tav tm="0">
                                          <p:val>
                                            <p:strVal val="1+#ppt_w/2"/>
                                          </p:val>
                                        </p:tav>
                                        <p:tav tm="100000">
                                          <p:val>
                                            <p:strVal val="#ppt_x"/>
                                          </p:val>
                                        </p:tav>
                                      </p:tavLst>
                                    </p:anim>
                                    <p:anim calcmode="lin" valueType="num">
                                      <p:cBhvr additive="base">
                                        <p:cTn id="47" dur="500" fill="hold"/>
                                        <p:tgtEl>
                                          <p:spTgt spid="70"/>
                                        </p:tgtEl>
                                        <p:attrNameLst>
                                          <p:attrName>ppt_y</p:attrName>
                                        </p:attrNameLst>
                                      </p:cBhvr>
                                      <p:tavLst>
                                        <p:tav tm="0">
                                          <p:val>
                                            <p:strVal val="#ppt_y"/>
                                          </p:val>
                                        </p:tav>
                                        <p:tav tm="100000">
                                          <p:val>
                                            <p:strVal val="#ppt_y"/>
                                          </p:val>
                                        </p:tav>
                                      </p:tavLst>
                                    </p:anim>
                                  </p:childTnLst>
                                </p:cTn>
                              </p:par>
                              <p:par>
                                <p:cTn id="48" presetID="2" presetClass="entr" presetSubtype="2" fill="hold" grpId="0" nodeType="withEffect">
                                  <p:stCondLst>
                                    <p:cond delay="0"/>
                                  </p:stCondLst>
                                  <p:childTnLst>
                                    <p:set>
                                      <p:cBhvr>
                                        <p:cTn id="49" dur="1" fill="hold">
                                          <p:stCondLst>
                                            <p:cond delay="0"/>
                                          </p:stCondLst>
                                        </p:cTn>
                                        <p:tgtEl>
                                          <p:spTgt spid="73"/>
                                        </p:tgtEl>
                                        <p:attrNameLst>
                                          <p:attrName>style.visibility</p:attrName>
                                        </p:attrNameLst>
                                      </p:cBhvr>
                                      <p:to>
                                        <p:strVal val="visible"/>
                                      </p:to>
                                    </p:set>
                                    <p:anim calcmode="lin" valueType="num">
                                      <p:cBhvr additive="base">
                                        <p:cTn id="50" dur="500" fill="hold"/>
                                        <p:tgtEl>
                                          <p:spTgt spid="73"/>
                                        </p:tgtEl>
                                        <p:attrNameLst>
                                          <p:attrName>ppt_x</p:attrName>
                                        </p:attrNameLst>
                                      </p:cBhvr>
                                      <p:tavLst>
                                        <p:tav tm="0">
                                          <p:val>
                                            <p:strVal val="1+#ppt_w/2"/>
                                          </p:val>
                                        </p:tav>
                                        <p:tav tm="100000">
                                          <p:val>
                                            <p:strVal val="#ppt_x"/>
                                          </p:val>
                                        </p:tav>
                                      </p:tavLst>
                                    </p:anim>
                                    <p:anim calcmode="lin" valueType="num">
                                      <p:cBhvr additive="base">
                                        <p:cTn id="51" dur="500" fill="hold"/>
                                        <p:tgtEl>
                                          <p:spTgt spid="73"/>
                                        </p:tgtEl>
                                        <p:attrNameLst>
                                          <p:attrName>ppt_y</p:attrName>
                                        </p:attrNameLst>
                                      </p:cBhvr>
                                      <p:tavLst>
                                        <p:tav tm="0">
                                          <p:val>
                                            <p:strVal val="#ppt_y"/>
                                          </p:val>
                                        </p:tav>
                                        <p:tav tm="100000">
                                          <p:val>
                                            <p:strVal val="#ppt_y"/>
                                          </p:val>
                                        </p:tav>
                                      </p:tavLst>
                                    </p:anim>
                                  </p:childTnLst>
                                </p:cTn>
                              </p:par>
                              <p:par>
                                <p:cTn id="52" presetID="2" presetClass="entr" presetSubtype="2" fill="hold" grpId="0" nodeType="withEffect">
                                  <p:stCondLst>
                                    <p:cond delay="0"/>
                                  </p:stCondLst>
                                  <p:childTnLst>
                                    <p:set>
                                      <p:cBhvr>
                                        <p:cTn id="53" dur="1" fill="hold">
                                          <p:stCondLst>
                                            <p:cond delay="0"/>
                                          </p:stCondLst>
                                        </p:cTn>
                                        <p:tgtEl>
                                          <p:spTgt spid="74"/>
                                        </p:tgtEl>
                                        <p:attrNameLst>
                                          <p:attrName>style.visibility</p:attrName>
                                        </p:attrNameLst>
                                      </p:cBhvr>
                                      <p:to>
                                        <p:strVal val="visible"/>
                                      </p:to>
                                    </p:set>
                                    <p:anim calcmode="lin" valueType="num">
                                      <p:cBhvr additive="base">
                                        <p:cTn id="54" dur="500" fill="hold"/>
                                        <p:tgtEl>
                                          <p:spTgt spid="74"/>
                                        </p:tgtEl>
                                        <p:attrNameLst>
                                          <p:attrName>ppt_x</p:attrName>
                                        </p:attrNameLst>
                                      </p:cBhvr>
                                      <p:tavLst>
                                        <p:tav tm="0">
                                          <p:val>
                                            <p:strVal val="1+#ppt_w/2"/>
                                          </p:val>
                                        </p:tav>
                                        <p:tav tm="100000">
                                          <p:val>
                                            <p:strVal val="#ppt_x"/>
                                          </p:val>
                                        </p:tav>
                                      </p:tavLst>
                                    </p:anim>
                                    <p:anim calcmode="lin" valueType="num">
                                      <p:cBhvr additive="base">
                                        <p:cTn id="55" dur="500" fill="hold"/>
                                        <p:tgtEl>
                                          <p:spTgt spid="74"/>
                                        </p:tgtEl>
                                        <p:attrNameLst>
                                          <p:attrName>ppt_y</p:attrName>
                                        </p:attrNameLst>
                                      </p:cBhvr>
                                      <p:tavLst>
                                        <p:tav tm="0">
                                          <p:val>
                                            <p:strVal val="#ppt_y"/>
                                          </p:val>
                                        </p:tav>
                                        <p:tav tm="100000">
                                          <p:val>
                                            <p:strVal val="#ppt_y"/>
                                          </p:val>
                                        </p:tav>
                                      </p:tavLst>
                                    </p:anim>
                                  </p:childTnLst>
                                </p:cTn>
                              </p:par>
                            </p:childTnLst>
                          </p:cTn>
                        </p:par>
                        <p:par>
                          <p:cTn id="56" fill="hold">
                            <p:stCondLst>
                              <p:cond delay="2000"/>
                            </p:stCondLst>
                            <p:childTnLst>
                              <p:par>
                                <p:cTn id="57" presetID="2" presetClass="entr" presetSubtype="2" fill="hold" nodeType="afterEffect">
                                  <p:stCondLst>
                                    <p:cond delay="0"/>
                                  </p:stCondLst>
                                  <p:childTnLst>
                                    <p:set>
                                      <p:cBhvr>
                                        <p:cTn id="58" dur="1" fill="hold">
                                          <p:stCondLst>
                                            <p:cond delay="0"/>
                                          </p:stCondLst>
                                        </p:cTn>
                                        <p:tgtEl>
                                          <p:spTgt spid="26"/>
                                        </p:tgtEl>
                                        <p:attrNameLst>
                                          <p:attrName>style.visibility</p:attrName>
                                        </p:attrNameLst>
                                      </p:cBhvr>
                                      <p:to>
                                        <p:strVal val="visible"/>
                                      </p:to>
                                    </p:set>
                                    <p:anim calcmode="lin" valueType="num">
                                      <p:cBhvr additive="base">
                                        <p:cTn id="59" dur="500" fill="hold"/>
                                        <p:tgtEl>
                                          <p:spTgt spid="26"/>
                                        </p:tgtEl>
                                        <p:attrNameLst>
                                          <p:attrName>ppt_x</p:attrName>
                                        </p:attrNameLst>
                                      </p:cBhvr>
                                      <p:tavLst>
                                        <p:tav tm="0">
                                          <p:val>
                                            <p:strVal val="1+#ppt_w/2"/>
                                          </p:val>
                                        </p:tav>
                                        <p:tav tm="100000">
                                          <p:val>
                                            <p:strVal val="#ppt_x"/>
                                          </p:val>
                                        </p:tav>
                                      </p:tavLst>
                                    </p:anim>
                                    <p:anim calcmode="lin" valueType="num">
                                      <p:cBhvr additive="base">
                                        <p:cTn id="60" dur="500" fill="hold"/>
                                        <p:tgtEl>
                                          <p:spTgt spid="26"/>
                                        </p:tgtEl>
                                        <p:attrNameLst>
                                          <p:attrName>ppt_y</p:attrName>
                                        </p:attrNameLst>
                                      </p:cBhvr>
                                      <p:tavLst>
                                        <p:tav tm="0">
                                          <p:val>
                                            <p:strVal val="#ppt_y"/>
                                          </p:val>
                                        </p:tav>
                                        <p:tav tm="100000">
                                          <p:val>
                                            <p:strVal val="#ppt_y"/>
                                          </p:val>
                                        </p:tav>
                                      </p:tavLst>
                                    </p:anim>
                                  </p:childTnLst>
                                </p:cTn>
                              </p:par>
                              <p:par>
                                <p:cTn id="61" presetID="2" presetClass="entr" presetSubtype="2" fill="hold" grpId="0" nodeType="withEffect">
                                  <p:stCondLst>
                                    <p:cond delay="0"/>
                                  </p:stCondLst>
                                  <p:childTnLst>
                                    <p:set>
                                      <p:cBhvr>
                                        <p:cTn id="62" dur="1" fill="hold">
                                          <p:stCondLst>
                                            <p:cond delay="0"/>
                                          </p:stCondLst>
                                        </p:cTn>
                                        <p:tgtEl>
                                          <p:spTgt spid="29"/>
                                        </p:tgtEl>
                                        <p:attrNameLst>
                                          <p:attrName>style.visibility</p:attrName>
                                        </p:attrNameLst>
                                      </p:cBhvr>
                                      <p:to>
                                        <p:strVal val="visible"/>
                                      </p:to>
                                    </p:set>
                                    <p:anim calcmode="lin" valueType="num">
                                      <p:cBhvr additive="base">
                                        <p:cTn id="63" dur="500" fill="hold"/>
                                        <p:tgtEl>
                                          <p:spTgt spid="29"/>
                                        </p:tgtEl>
                                        <p:attrNameLst>
                                          <p:attrName>ppt_x</p:attrName>
                                        </p:attrNameLst>
                                      </p:cBhvr>
                                      <p:tavLst>
                                        <p:tav tm="0">
                                          <p:val>
                                            <p:strVal val="1+#ppt_w/2"/>
                                          </p:val>
                                        </p:tav>
                                        <p:tav tm="100000">
                                          <p:val>
                                            <p:strVal val="#ppt_x"/>
                                          </p:val>
                                        </p:tav>
                                      </p:tavLst>
                                    </p:anim>
                                    <p:anim calcmode="lin" valueType="num">
                                      <p:cBhvr additive="base">
                                        <p:cTn id="64" dur="500" fill="hold"/>
                                        <p:tgtEl>
                                          <p:spTgt spid="29"/>
                                        </p:tgtEl>
                                        <p:attrNameLst>
                                          <p:attrName>ppt_y</p:attrName>
                                        </p:attrNameLst>
                                      </p:cBhvr>
                                      <p:tavLst>
                                        <p:tav tm="0">
                                          <p:val>
                                            <p:strVal val="#ppt_y"/>
                                          </p:val>
                                        </p:tav>
                                        <p:tav tm="100000">
                                          <p:val>
                                            <p:strVal val="#ppt_y"/>
                                          </p:val>
                                        </p:tav>
                                      </p:tavLst>
                                    </p:anim>
                                  </p:childTnLst>
                                </p:cTn>
                              </p:par>
                            </p:childTnLst>
                          </p:cTn>
                        </p:par>
                        <p:par>
                          <p:cTn id="65" fill="hold">
                            <p:stCondLst>
                              <p:cond delay="2500"/>
                            </p:stCondLst>
                            <p:childTnLst>
                              <p:par>
                                <p:cTn id="66" presetID="2" presetClass="entr" presetSubtype="2" fill="hold" nodeType="afterEffect">
                                  <p:stCondLst>
                                    <p:cond delay="0"/>
                                  </p:stCondLst>
                                  <p:childTnLst>
                                    <p:set>
                                      <p:cBhvr>
                                        <p:cTn id="67" dur="1" fill="hold">
                                          <p:stCondLst>
                                            <p:cond delay="0"/>
                                          </p:stCondLst>
                                        </p:cTn>
                                        <p:tgtEl>
                                          <p:spTgt spid="34"/>
                                        </p:tgtEl>
                                        <p:attrNameLst>
                                          <p:attrName>style.visibility</p:attrName>
                                        </p:attrNameLst>
                                      </p:cBhvr>
                                      <p:to>
                                        <p:strVal val="visible"/>
                                      </p:to>
                                    </p:set>
                                    <p:anim calcmode="lin" valueType="num">
                                      <p:cBhvr additive="base">
                                        <p:cTn id="68" dur="500" fill="hold"/>
                                        <p:tgtEl>
                                          <p:spTgt spid="34"/>
                                        </p:tgtEl>
                                        <p:attrNameLst>
                                          <p:attrName>ppt_x</p:attrName>
                                        </p:attrNameLst>
                                      </p:cBhvr>
                                      <p:tavLst>
                                        <p:tav tm="0">
                                          <p:val>
                                            <p:strVal val="1+#ppt_w/2"/>
                                          </p:val>
                                        </p:tav>
                                        <p:tav tm="100000">
                                          <p:val>
                                            <p:strVal val="#ppt_x"/>
                                          </p:val>
                                        </p:tav>
                                      </p:tavLst>
                                    </p:anim>
                                    <p:anim calcmode="lin" valueType="num">
                                      <p:cBhvr additive="base">
                                        <p:cTn id="69" dur="500" fill="hold"/>
                                        <p:tgtEl>
                                          <p:spTgt spid="34"/>
                                        </p:tgtEl>
                                        <p:attrNameLst>
                                          <p:attrName>ppt_y</p:attrName>
                                        </p:attrNameLst>
                                      </p:cBhvr>
                                      <p:tavLst>
                                        <p:tav tm="0">
                                          <p:val>
                                            <p:strVal val="#ppt_y"/>
                                          </p:val>
                                        </p:tav>
                                        <p:tav tm="100000">
                                          <p:val>
                                            <p:strVal val="#ppt_y"/>
                                          </p:val>
                                        </p:tav>
                                      </p:tavLst>
                                    </p:anim>
                                  </p:childTnLst>
                                </p:cTn>
                              </p:par>
                              <p:par>
                                <p:cTn id="70" presetID="2" presetClass="entr" presetSubtype="2" fill="hold" grpId="0" nodeType="withEffect">
                                  <p:stCondLst>
                                    <p:cond delay="0"/>
                                  </p:stCondLst>
                                  <p:childTnLst>
                                    <p:set>
                                      <p:cBhvr>
                                        <p:cTn id="71" dur="1" fill="hold">
                                          <p:stCondLst>
                                            <p:cond delay="0"/>
                                          </p:stCondLst>
                                        </p:cTn>
                                        <p:tgtEl>
                                          <p:spTgt spid="41"/>
                                        </p:tgtEl>
                                        <p:attrNameLst>
                                          <p:attrName>style.visibility</p:attrName>
                                        </p:attrNameLst>
                                      </p:cBhvr>
                                      <p:to>
                                        <p:strVal val="visible"/>
                                      </p:to>
                                    </p:set>
                                    <p:anim calcmode="lin" valueType="num">
                                      <p:cBhvr additive="base">
                                        <p:cTn id="72" dur="500" fill="hold"/>
                                        <p:tgtEl>
                                          <p:spTgt spid="41"/>
                                        </p:tgtEl>
                                        <p:attrNameLst>
                                          <p:attrName>ppt_x</p:attrName>
                                        </p:attrNameLst>
                                      </p:cBhvr>
                                      <p:tavLst>
                                        <p:tav tm="0">
                                          <p:val>
                                            <p:strVal val="1+#ppt_w/2"/>
                                          </p:val>
                                        </p:tav>
                                        <p:tav tm="100000">
                                          <p:val>
                                            <p:strVal val="#ppt_x"/>
                                          </p:val>
                                        </p:tav>
                                      </p:tavLst>
                                    </p:anim>
                                    <p:anim calcmode="lin" valueType="num">
                                      <p:cBhvr additive="base">
                                        <p:cTn id="73" dur="500" fill="hold"/>
                                        <p:tgtEl>
                                          <p:spTgt spid="41"/>
                                        </p:tgtEl>
                                        <p:attrNameLst>
                                          <p:attrName>ppt_y</p:attrName>
                                        </p:attrNameLst>
                                      </p:cBhvr>
                                      <p:tavLst>
                                        <p:tav tm="0">
                                          <p:val>
                                            <p:strVal val="#ppt_y"/>
                                          </p:val>
                                        </p:tav>
                                        <p:tav tm="100000">
                                          <p:val>
                                            <p:strVal val="#ppt_y"/>
                                          </p:val>
                                        </p:tav>
                                      </p:tavLst>
                                    </p:anim>
                                  </p:childTnLst>
                                </p:cTn>
                              </p:par>
                              <p:par>
                                <p:cTn id="74" presetID="2" presetClass="entr" presetSubtype="2" fill="hold" grpId="0" nodeType="withEffect">
                                  <p:stCondLst>
                                    <p:cond delay="0"/>
                                  </p:stCondLst>
                                  <p:childTnLst>
                                    <p:set>
                                      <p:cBhvr>
                                        <p:cTn id="75" dur="1" fill="hold">
                                          <p:stCondLst>
                                            <p:cond delay="0"/>
                                          </p:stCondLst>
                                        </p:cTn>
                                        <p:tgtEl>
                                          <p:spTgt spid="42"/>
                                        </p:tgtEl>
                                        <p:attrNameLst>
                                          <p:attrName>style.visibility</p:attrName>
                                        </p:attrNameLst>
                                      </p:cBhvr>
                                      <p:to>
                                        <p:strVal val="visible"/>
                                      </p:to>
                                    </p:set>
                                    <p:anim calcmode="lin" valueType="num">
                                      <p:cBhvr additive="base">
                                        <p:cTn id="76" dur="500" fill="hold"/>
                                        <p:tgtEl>
                                          <p:spTgt spid="42"/>
                                        </p:tgtEl>
                                        <p:attrNameLst>
                                          <p:attrName>ppt_x</p:attrName>
                                        </p:attrNameLst>
                                      </p:cBhvr>
                                      <p:tavLst>
                                        <p:tav tm="0">
                                          <p:val>
                                            <p:strVal val="1+#ppt_w/2"/>
                                          </p:val>
                                        </p:tav>
                                        <p:tav tm="100000">
                                          <p:val>
                                            <p:strVal val="#ppt_x"/>
                                          </p:val>
                                        </p:tav>
                                      </p:tavLst>
                                    </p:anim>
                                    <p:anim calcmode="lin" valueType="num">
                                      <p:cBhvr additive="base">
                                        <p:cTn id="77" dur="500" fill="hold"/>
                                        <p:tgtEl>
                                          <p:spTgt spid="42"/>
                                        </p:tgtEl>
                                        <p:attrNameLst>
                                          <p:attrName>ppt_y</p:attrName>
                                        </p:attrNameLst>
                                      </p:cBhvr>
                                      <p:tavLst>
                                        <p:tav tm="0">
                                          <p:val>
                                            <p:strVal val="#ppt_y"/>
                                          </p:val>
                                        </p:tav>
                                        <p:tav tm="100000">
                                          <p:val>
                                            <p:strVal val="#ppt_y"/>
                                          </p:val>
                                        </p:tav>
                                      </p:tavLst>
                                    </p:anim>
                                  </p:childTnLst>
                                </p:cTn>
                              </p:par>
                              <p:par>
                                <p:cTn id="78" presetID="2" presetClass="entr" presetSubtype="2" fill="hold" grpId="0" nodeType="withEffect">
                                  <p:stCondLst>
                                    <p:cond delay="0"/>
                                  </p:stCondLst>
                                  <p:childTnLst>
                                    <p:set>
                                      <p:cBhvr>
                                        <p:cTn id="79" dur="1" fill="hold">
                                          <p:stCondLst>
                                            <p:cond delay="0"/>
                                          </p:stCondLst>
                                        </p:cTn>
                                        <p:tgtEl>
                                          <p:spTgt spid="48"/>
                                        </p:tgtEl>
                                        <p:attrNameLst>
                                          <p:attrName>style.visibility</p:attrName>
                                        </p:attrNameLst>
                                      </p:cBhvr>
                                      <p:to>
                                        <p:strVal val="visible"/>
                                      </p:to>
                                    </p:set>
                                    <p:anim calcmode="lin" valueType="num">
                                      <p:cBhvr additive="base">
                                        <p:cTn id="80" dur="500" fill="hold"/>
                                        <p:tgtEl>
                                          <p:spTgt spid="48"/>
                                        </p:tgtEl>
                                        <p:attrNameLst>
                                          <p:attrName>ppt_x</p:attrName>
                                        </p:attrNameLst>
                                      </p:cBhvr>
                                      <p:tavLst>
                                        <p:tav tm="0">
                                          <p:val>
                                            <p:strVal val="1+#ppt_w/2"/>
                                          </p:val>
                                        </p:tav>
                                        <p:tav tm="100000">
                                          <p:val>
                                            <p:strVal val="#ppt_x"/>
                                          </p:val>
                                        </p:tav>
                                      </p:tavLst>
                                    </p:anim>
                                    <p:anim calcmode="lin" valueType="num">
                                      <p:cBhvr additive="base">
                                        <p:cTn id="81" dur="500" fill="hold"/>
                                        <p:tgtEl>
                                          <p:spTgt spid="4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36" grpId="0"/>
      <p:bldP spid="54" grpId="0"/>
      <p:bldP spid="56" grpId="0"/>
      <p:bldP spid="61" grpId="0"/>
      <p:bldP spid="62" grpId="0"/>
      <p:bldP spid="73" grpId="0"/>
      <p:bldP spid="74" grpId="0"/>
      <p:bldP spid="29" grpId="0"/>
      <p:bldP spid="41" grpId="0"/>
      <p:bldP spid="42" grpId="0"/>
      <p:bldP spid="48"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07504" y="121196"/>
            <a:ext cx="8928992" cy="5472608"/>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矩形 1"/>
          <p:cNvSpPr/>
          <p:nvPr/>
        </p:nvSpPr>
        <p:spPr>
          <a:xfrm>
            <a:off x="251520" y="265212"/>
            <a:ext cx="396044" cy="396044"/>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420212" y="409228"/>
            <a:ext cx="360040" cy="360040"/>
          </a:xfrm>
          <a:prstGeom prst="rect">
            <a:avLst/>
          </a:prstGeom>
          <a:solidFill>
            <a:srgbClr val="0070C0"/>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9"/>
          <p:cNvSpPr txBox="1"/>
          <p:nvPr/>
        </p:nvSpPr>
        <p:spPr>
          <a:xfrm>
            <a:off x="840165" y="409228"/>
            <a:ext cx="1980029" cy="400110"/>
          </a:xfrm>
          <a:prstGeom prst="rect">
            <a:avLst/>
          </a:prstGeom>
          <a:noFill/>
        </p:spPr>
        <p:txBody>
          <a:bodyPr wrap="none" rtlCol="0">
            <a:spAutoFit/>
          </a:bodyPr>
          <a:lstStyle/>
          <a:p>
            <a:r>
              <a:rPr lang="zh-CN" altLang="en-US" sz="2000" b="1" dirty="0" smtClean="0">
                <a:solidFill>
                  <a:srgbClr val="0070C0"/>
                </a:solidFill>
                <a:latin typeface="微软雅黑" panose="020B0503020204020204" pitchFamily="34" charset="-122"/>
                <a:ea typeface="微软雅黑" panose="020B0503020204020204" pitchFamily="34" charset="-122"/>
              </a:rPr>
              <a:t>需求计划子计划</a:t>
            </a:r>
            <a:endParaRPr lang="zh-CN" altLang="en-US" sz="2000" b="1" dirty="0">
              <a:solidFill>
                <a:srgbClr val="0070C0"/>
              </a:solidFill>
              <a:latin typeface="微软雅黑" panose="020B0503020204020204" pitchFamily="34" charset="-122"/>
              <a:ea typeface="微软雅黑" panose="020B0503020204020204" pitchFamily="34" charset="-122"/>
            </a:endParaRPr>
          </a:p>
        </p:txBody>
      </p:sp>
      <p:sp>
        <p:nvSpPr>
          <p:cNvPr id="26" name="TextBox 25"/>
          <p:cNvSpPr txBox="1"/>
          <p:nvPr/>
        </p:nvSpPr>
        <p:spPr>
          <a:xfrm>
            <a:off x="1763688" y="4257771"/>
            <a:ext cx="1563248" cy="261610"/>
          </a:xfrm>
          <a:prstGeom prst="rect">
            <a:avLst/>
          </a:prstGeom>
          <a:noFill/>
        </p:spPr>
        <p:txBody>
          <a:bodyPr wrap="none" rtlCol="0">
            <a:spAutoFit/>
          </a:bodyPr>
          <a:lstStyle/>
          <a:p>
            <a:r>
              <a:rPr lang="zh-CN" altLang="en-US" sz="1100" dirty="0" smtClean="0">
                <a:solidFill>
                  <a:schemeClr val="bg1"/>
                </a:solidFill>
              </a:rPr>
              <a:t>实际完成数目：</a:t>
            </a:r>
            <a:r>
              <a:rPr lang="en-US" altLang="zh-CN" sz="1100" dirty="0" smtClean="0">
                <a:solidFill>
                  <a:schemeClr val="bg1"/>
                </a:solidFill>
              </a:rPr>
              <a:t>820</a:t>
            </a:r>
            <a:r>
              <a:rPr lang="zh-CN" altLang="en-US" sz="1100" dirty="0" smtClean="0">
                <a:solidFill>
                  <a:schemeClr val="bg1"/>
                </a:solidFill>
              </a:rPr>
              <a:t>万</a:t>
            </a:r>
            <a:endParaRPr lang="zh-CN" altLang="en-US" sz="1100" dirty="0">
              <a:solidFill>
                <a:schemeClr val="bg1"/>
              </a:solidFill>
            </a:endParaRPr>
          </a:p>
        </p:txBody>
      </p:sp>
      <p:sp>
        <p:nvSpPr>
          <p:cNvPr id="27" name="TextBox 26"/>
          <p:cNvSpPr txBox="1"/>
          <p:nvPr/>
        </p:nvSpPr>
        <p:spPr>
          <a:xfrm>
            <a:off x="2195736" y="4684122"/>
            <a:ext cx="1140056" cy="261610"/>
          </a:xfrm>
          <a:prstGeom prst="rect">
            <a:avLst/>
          </a:prstGeom>
          <a:noFill/>
        </p:spPr>
        <p:txBody>
          <a:bodyPr wrap="none" rtlCol="0">
            <a:spAutoFit/>
          </a:bodyPr>
          <a:lstStyle/>
          <a:p>
            <a:r>
              <a:rPr lang="zh-CN" altLang="en-US" sz="1100" dirty="0" smtClean="0">
                <a:solidFill>
                  <a:schemeClr val="bg1"/>
                </a:solidFill>
              </a:rPr>
              <a:t>回款数：</a:t>
            </a:r>
            <a:r>
              <a:rPr lang="en-US" altLang="zh-CN" sz="1100" dirty="0" smtClean="0">
                <a:solidFill>
                  <a:schemeClr val="bg1"/>
                </a:solidFill>
              </a:rPr>
              <a:t>640</a:t>
            </a:r>
            <a:r>
              <a:rPr lang="zh-CN" altLang="en-US" sz="1100" dirty="0" smtClean="0">
                <a:solidFill>
                  <a:schemeClr val="bg1"/>
                </a:solidFill>
              </a:rPr>
              <a:t>万</a:t>
            </a:r>
            <a:endParaRPr lang="zh-CN" altLang="en-US" sz="1100" dirty="0">
              <a:solidFill>
                <a:schemeClr val="bg1"/>
              </a:solidFill>
            </a:endParaRPr>
          </a:p>
        </p:txBody>
      </p:sp>
      <p:sp>
        <p:nvSpPr>
          <p:cNvPr id="32" name="TextBox 31"/>
          <p:cNvSpPr txBox="1"/>
          <p:nvPr/>
        </p:nvSpPr>
        <p:spPr>
          <a:xfrm>
            <a:off x="5724128" y="4257771"/>
            <a:ext cx="1563248" cy="261610"/>
          </a:xfrm>
          <a:prstGeom prst="rect">
            <a:avLst/>
          </a:prstGeom>
          <a:noFill/>
        </p:spPr>
        <p:txBody>
          <a:bodyPr wrap="none" rtlCol="0">
            <a:spAutoFit/>
          </a:bodyPr>
          <a:lstStyle/>
          <a:p>
            <a:r>
              <a:rPr lang="zh-CN" altLang="en-US" sz="1100" dirty="0" smtClean="0">
                <a:solidFill>
                  <a:schemeClr val="bg1"/>
                </a:solidFill>
              </a:rPr>
              <a:t>实际完成数目：</a:t>
            </a:r>
            <a:r>
              <a:rPr lang="en-US" altLang="zh-CN" sz="1100" dirty="0" smtClean="0">
                <a:solidFill>
                  <a:schemeClr val="bg1"/>
                </a:solidFill>
              </a:rPr>
              <a:t>820</a:t>
            </a:r>
            <a:r>
              <a:rPr lang="zh-CN" altLang="en-US" sz="1100" dirty="0" smtClean="0">
                <a:solidFill>
                  <a:schemeClr val="bg1"/>
                </a:solidFill>
              </a:rPr>
              <a:t>万</a:t>
            </a:r>
            <a:endParaRPr lang="zh-CN" altLang="en-US" sz="1100" dirty="0">
              <a:solidFill>
                <a:schemeClr val="bg1"/>
              </a:solidFill>
            </a:endParaRPr>
          </a:p>
        </p:txBody>
      </p:sp>
      <p:sp>
        <p:nvSpPr>
          <p:cNvPr id="33" name="TextBox 32"/>
          <p:cNvSpPr txBox="1"/>
          <p:nvPr/>
        </p:nvSpPr>
        <p:spPr>
          <a:xfrm>
            <a:off x="5736200" y="4684122"/>
            <a:ext cx="1140056" cy="261610"/>
          </a:xfrm>
          <a:prstGeom prst="rect">
            <a:avLst/>
          </a:prstGeom>
          <a:noFill/>
        </p:spPr>
        <p:txBody>
          <a:bodyPr wrap="none" rtlCol="0">
            <a:spAutoFit/>
          </a:bodyPr>
          <a:lstStyle/>
          <a:p>
            <a:r>
              <a:rPr lang="zh-CN" altLang="en-US" sz="1100" dirty="0" smtClean="0">
                <a:solidFill>
                  <a:schemeClr val="bg1"/>
                </a:solidFill>
              </a:rPr>
              <a:t>回款数：</a:t>
            </a:r>
            <a:r>
              <a:rPr lang="en-US" altLang="zh-CN" sz="1100" dirty="0" smtClean="0">
                <a:solidFill>
                  <a:schemeClr val="bg1"/>
                </a:solidFill>
              </a:rPr>
              <a:t>640</a:t>
            </a:r>
            <a:r>
              <a:rPr lang="zh-CN" altLang="en-US" sz="1100" dirty="0" smtClean="0">
                <a:solidFill>
                  <a:schemeClr val="bg1"/>
                </a:solidFill>
              </a:rPr>
              <a:t>万</a:t>
            </a:r>
            <a:endParaRPr lang="zh-CN" altLang="en-US" sz="1100" dirty="0">
              <a:solidFill>
                <a:schemeClr val="bg1"/>
              </a:solidFill>
            </a:endParaRPr>
          </a:p>
        </p:txBody>
      </p:sp>
      <p:sp>
        <p:nvSpPr>
          <p:cNvPr id="34" name="TextBox 33"/>
          <p:cNvSpPr txBox="1"/>
          <p:nvPr/>
        </p:nvSpPr>
        <p:spPr>
          <a:xfrm>
            <a:off x="4312827" y="2804076"/>
            <a:ext cx="662361" cy="523220"/>
          </a:xfrm>
          <a:prstGeom prst="rect">
            <a:avLst/>
          </a:prstGeom>
          <a:noFill/>
        </p:spPr>
        <p:txBody>
          <a:bodyPr wrap="none" rtlCol="0">
            <a:spAutoFit/>
          </a:bodyPr>
          <a:lstStyle/>
          <a:p>
            <a:r>
              <a:rPr lang="en-US" altLang="zh-CN" sz="2800" b="1" dirty="0" smtClean="0">
                <a:solidFill>
                  <a:schemeClr val="bg1"/>
                </a:solidFill>
              </a:rPr>
              <a:t>VS</a:t>
            </a:r>
            <a:endParaRPr lang="zh-CN" altLang="en-US" sz="2800" b="1" dirty="0">
              <a:solidFill>
                <a:schemeClr val="bg1"/>
              </a:solidFill>
            </a:endParaRPr>
          </a:p>
        </p:txBody>
      </p:sp>
      <p:sp>
        <p:nvSpPr>
          <p:cNvPr id="11" name="TextBox 10"/>
          <p:cNvSpPr txBox="1"/>
          <p:nvPr/>
        </p:nvSpPr>
        <p:spPr>
          <a:xfrm>
            <a:off x="785786" y="857236"/>
            <a:ext cx="1785950" cy="400110"/>
          </a:xfrm>
          <a:prstGeom prst="rect">
            <a:avLst/>
          </a:prstGeom>
          <a:noFill/>
        </p:spPr>
        <p:txBody>
          <a:bodyPr wrap="square" rtlCol="0">
            <a:spAutoFit/>
          </a:bodyPr>
          <a:lstStyle/>
          <a:p>
            <a:r>
              <a:rPr lang="zh-CN" altLang="en-US" sz="2000" b="1" dirty="0" smtClean="0">
                <a:solidFill>
                  <a:srgbClr val="0070C0"/>
                </a:solidFill>
                <a:latin typeface="微软雅黑" panose="020B0503020204020204" pitchFamily="34" charset="-122"/>
                <a:ea typeface="微软雅黑" panose="020B0503020204020204" pitchFamily="34" charset="-122"/>
              </a:rPr>
              <a:t>人力资源</a:t>
            </a:r>
            <a:endParaRPr lang="zh-CN" altLang="en-US" sz="2000" b="1" dirty="0">
              <a:latin typeface="微软雅黑" panose="020B0503020204020204" pitchFamily="34" charset="-122"/>
              <a:ea typeface="微软雅黑" panose="020B0503020204020204" pitchFamily="34" charset="-122"/>
            </a:endParaRPr>
          </a:p>
        </p:txBody>
      </p:sp>
      <p:sp>
        <p:nvSpPr>
          <p:cNvPr id="90114" name="Rectangle 2"/>
          <p:cNvSpPr>
            <a:spLocks noChangeArrowheads="1"/>
          </p:cNvSpPr>
          <p:nvPr/>
        </p:nvSpPr>
        <p:spPr bwMode="auto">
          <a:xfrm>
            <a:off x="0" y="0"/>
            <a:ext cx="9144000" cy="45720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pic>
        <p:nvPicPr>
          <p:cNvPr id="90113" name="图片 9" descr="QQ图片20171103211628"/>
          <p:cNvPicPr>
            <a:picLocks noChangeAspect="1" noChangeArrowheads="1"/>
          </p:cNvPicPr>
          <p:nvPr/>
        </p:nvPicPr>
        <p:blipFill>
          <a:blip r:embed="rId1" cstate="print"/>
          <a:srcRect/>
          <a:stretch>
            <a:fillRect/>
          </a:stretch>
        </p:blipFill>
        <p:spPr bwMode="auto">
          <a:xfrm>
            <a:off x="1979712" y="1273324"/>
            <a:ext cx="6372225" cy="3429000"/>
          </a:xfrm>
          <a:prstGeom prst="rect">
            <a:avLst/>
          </a:prstGeom>
          <a:noFill/>
        </p:spPr>
      </p:pic>
      <p:sp>
        <p:nvSpPr>
          <p:cNvPr id="90115" name="Rectangle 3"/>
          <p:cNvSpPr>
            <a:spLocks noChangeArrowheads="1"/>
          </p:cNvSpPr>
          <p:nvPr/>
        </p:nvSpPr>
        <p:spPr bwMode="auto">
          <a:xfrm>
            <a:off x="0" y="3886200"/>
            <a:ext cx="9144000" cy="0"/>
          </a:xfrm>
          <a:prstGeom prst="rect">
            <a:avLst/>
          </a:prstGeom>
          <a:noFill/>
          <a:ln w="9525">
            <a:noFill/>
            <a:miter lim="800000"/>
          </a:ln>
          <a:effectLst/>
        </p:spPr>
        <p:txBody>
          <a:bodyPr vert="horz" wrap="none" lIns="91440" tIns="45720" rIns="91440" bIns="45720" numCol="1" anchor="ctr" anchorCtr="0" compatLnSpc="1">
            <a:spAutoFit/>
          </a:bodyPr>
          <a:lstStyle/>
          <a:p>
            <a:pPr marL="0" marR="0" lvl="0" indent="316230" algn="l" defTabSz="914400" rtl="0" eaLnBrk="1" fontAlgn="base" latinLnBrk="0" hangingPunct="1">
              <a:lnSpc>
                <a:spcPct val="100000"/>
              </a:lnSpc>
              <a:spcBef>
                <a:spcPct val="0"/>
              </a:spcBef>
              <a:spcAft>
                <a:spcPct val="0"/>
              </a:spcAft>
              <a:buClrTx/>
              <a:buSzTx/>
              <a:buFontTx/>
              <a:buNone/>
            </a:pPr>
            <a:r>
              <a:rPr kumimoji="0" lang="zh-CN" altLang="en-US" sz="1200" b="0" i="0" u="none" strike="noStrike" cap="none" normalizeH="0" baseline="0" smtClean="0">
                <a:ln>
                  <a:noFill/>
                </a:ln>
                <a:solidFill>
                  <a:schemeClr val="tx1"/>
                </a:solidFill>
                <a:effectLst/>
                <a:latin typeface="Calibri" panose="020F0502020204030204" charset="0"/>
                <a:ea typeface="宋体" panose="02010600030101010101" pitchFamily="2" charset="-122"/>
                <a:cs typeface="宋体" panose="02010600030101010101" pitchFamily="2" charset="-122"/>
              </a:rPr>
              <a:t>开发者人数：</a:t>
            </a:r>
            <a:r>
              <a:rPr kumimoji="0" lang="en-US" altLang="zh-CN" sz="1200" b="0" i="0" u="none" strike="noStrike" cap="none" normalizeH="0" baseline="0" smtClean="0">
                <a:ln>
                  <a:noFill/>
                </a:ln>
                <a:solidFill>
                  <a:schemeClr val="tx1"/>
                </a:solidFill>
                <a:effectLst/>
                <a:latin typeface="Calibri" panose="020F0502020204030204" charset="0"/>
                <a:ea typeface="宋体" panose="02010600030101010101" pitchFamily="2" charset="-122"/>
                <a:cs typeface="宋体" panose="02010600030101010101" pitchFamily="2" charset="-122"/>
              </a:rPr>
              <a:t>5</a:t>
            </a:r>
            <a:r>
              <a:rPr kumimoji="0" lang="zh-CN" altLang="en-US" sz="1200" b="0" i="0" u="none" strike="noStrike" cap="none" normalizeH="0" baseline="0" smtClean="0">
                <a:ln>
                  <a:noFill/>
                </a:ln>
                <a:solidFill>
                  <a:schemeClr val="tx1"/>
                </a:solidFill>
                <a:effectLst/>
                <a:latin typeface="Calibri" panose="020F0502020204030204" charset="0"/>
                <a:ea typeface="宋体" panose="02010600030101010101" pitchFamily="2" charset="-122"/>
                <a:cs typeface="宋体" panose="02010600030101010101" pitchFamily="2" charset="-122"/>
              </a:rPr>
              <a:t>人</a:t>
            </a:r>
            <a:endParaRPr kumimoji="0" lang="zh-CN" altLang="en-US" sz="6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a:p>
            <a:pPr marL="0" marR="0" lvl="0" indent="316230" algn="l" defTabSz="914400" rtl="0" eaLnBrk="0" fontAlgn="base" latinLnBrk="0" hangingPunct="0">
              <a:lnSpc>
                <a:spcPct val="100000"/>
              </a:lnSpc>
              <a:spcBef>
                <a:spcPct val="0"/>
              </a:spcBef>
              <a:spcAft>
                <a:spcPct val="0"/>
              </a:spcAft>
              <a:buClrTx/>
              <a:buSzTx/>
              <a:buFontTx/>
              <a:buNone/>
            </a:pPr>
            <a:r>
              <a:rPr kumimoji="0" lang="zh-CN" altLang="en-US" sz="1200" b="0" i="0" u="none" strike="noStrike" cap="none" normalizeH="0" baseline="0" smtClean="0">
                <a:ln>
                  <a:noFill/>
                </a:ln>
                <a:solidFill>
                  <a:schemeClr val="tx1"/>
                </a:solidFill>
                <a:effectLst/>
                <a:latin typeface="Calibri" panose="020F0502020204030204" charset="0"/>
                <a:ea typeface="宋体" panose="02010600030101010101" pitchFamily="2" charset="-122"/>
                <a:cs typeface="宋体" panose="02010600030101010101" pitchFamily="2" charset="-122"/>
              </a:rPr>
              <a:t>开发时间：</a:t>
            </a:r>
            <a:r>
              <a:rPr kumimoji="0" lang="en-US" altLang="zh-CN" sz="1200" b="0" i="0" u="none" strike="noStrike" cap="none" normalizeH="0" baseline="0" smtClean="0">
                <a:ln>
                  <a:noFill/>
                </a:ln>
                <a:solidFill>
                  <a:schemeClr val="tx1"/>
                </a:solidFill>
                <a:effectLst/>
                <a:latin typeface="Calibri" panose="020F0502020204030204" charset="0"/>
                <a:ea typeface="宋体" panose="02010600030101010101" pitchFamily="2" charset="-122"/>
                <a:cs typeface="宋体" panose="02010600030101010101" pitchFamily="2" charset="-122"/>
              </a:rPr>
              <a:t>4</a:t>
            </a:r>
            <a:r>
              <a:rPr kumimoji="0" lang="zh-CN" altLang="en-US" sz="1200" b="0" i="0" u="none" strike="noStrike" cap="none" normalizeH="0" baseline="0" smtClean="0">
                <a:ln>
                  <a:noFill/>
                </a:ln>
                <a:solidFill>
                  <a:schemeClr val="tx1"/>
                </a:solidFill>
                <a:effectLst/>
                <a:latin typeface="Calibri" panose="020F0502020204030204" charset="0"/>
                <a:ea typeface="宋体" panose="02010600030101010101" pitchFamily="2" charset="-122"/>
                <a:cs typeface="宋体" panose="02010600030101010101" pitchFamily="2" charset="-122"/>
              </a:rPr>
              <a:t>个月</a:t>
            </a: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1600">
        <p14:prism dir="d" isContent="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right)">
                                      <p:cBhvr>
                                        <p:cTn id="7" dur="500"/>
                                        <p:tgtEl>
                                          <p:spTgt spid="26"/>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wipe(left)">
                                      <p:cBhvr>
                                        <p:cTn id="10" dur="500"/>
                                        <p:tgtEl>
                                          <p:spTgt spid="32"/>
                                        </p:tgtEl>
                                      </p:cBhvr>
                                    </p:animEffect>
                                  </p:childTnLst>
                                </p:cTn>
                              </p:par>
                            </p:childTnLst>
                          </p:cTn>
                        </p:par>
                        <p:par>
                          <p:cTn id="11" fill="hold">
                            <p:stCondLst>
                              <p:cond delay="500"/>
                            </p:stCondLst>
                            <p:childTnLst>
                              <p:par>
                                <p:cTn id="12" presetID="22" presetClass="entr" presetSubtype="2" fill="hold" grpId="0" nodeType="afterEffect">
                                  <p:stCondLst>
                                    <p:cond delay="0"/>
                                  </p:stCondLst>
                                  <p:childTnLst>
                                    <p:set>
                                      <p:cBhvr>
                                        <p:cTn id="13" dur="1" fill="hold">
                                          <p:stCondLst>
                                            <p:cond delay="0"/>
                                          </p:stCondLst>
                                        </p:cTn>
                                        <p:tgtEl>
                                          <p:spTgt spid="27"/>
                                        </p:tgtEl>
                                        <p:attrNameLst>
                                          <p:attrName>style.visibility</p:attrName>
                                        </p:attrNameLst>
                                      </p:cBhvr>
                                      <p:to>
                                        <p:strVal val="visible"/>
                                      </p:to>
                                    </p:set>
                                    <p:animEffect transition="in" filter="wipe(right)">
                                      <p:cBhvr>
                                        <p:cTn id="14" dur="500"/>
                                        <p:tgtEl>
                                          <p:spTgt spid="27"/>
                                        </p:tgtEl>
                                      </p:cBhvr>
                                    </p:animEffect>
                                  </p:childTnLst>
                                </p:cTn>
                              </p:par>
                              <p:par>
                                <p:cTn id="15" presetID="22" presetClass="entr" presetSubtype="8" fill="hold" grpId="0" nodeType="withEffect">
                                  <p:stCondLst>
                                    <p:cond delay="0"/>
                                  </p:stCondLst>
                                  <p:childTnLst>
                                    <p:set>
                                      <p:cBhvr>
                                        <p:cTn id="16" dur="1" fill="hold">
                                          <p:stCondLst>
                                            <p:cond delay="0"/>
                                          </p:stCondLst>
                                        </p:cTn>
                                        <p:tgtEl>
                                          <p:spTgt spid="33"/>
                                        </p:tgtEl>
                                        <p:attrNameLst>
                                          <p:attrName>style.visibility</p:attrName>
                                        </p:attrNameLst>
                                      </p:cBhvr>
                                      <p:to>
                                        <p:strVal val="visible"/>
                                      </p:to>
                                    </p:set>
                                    <p:animEffect transition="in" filter="wipe(left)">
                                      <p:cBhvr>
                                        <p:cTn id="17" dur="500"/>
                                        <p:tgtEl>
                                          <p:spTgt spid="33"/>
                                        </p:tgtEl>
                                      </p:cBhvr>
                                    </p:animEffect>
                                  </p:childTnLst>
                                </p:cTn>
                              </p:par>
                            </p:childTnLst>
                          </p:cTn>
                        </p:par>
                        <p:par>
                          <p:cTn id="18" fill="hold">
                            <p:stCondLst>
                              <p:cond delay="1000"/>
                            </p:stCondLst>
                            <p:childTnLst>
                              <p:par>
                                <p:cTn id="19" presetID="2" presetClass="entr" presetSubtype="4" fill="hold" grpId="0" nodeType="afterEffect">
                                  <p:stCondLst>
                                    <p:cond delay="0"/>
                                  </p:stCondLst>
                                  <p:childTnLst>
                                    <p:set>
                                      <p:cBhvr>
                                        <p:cTn id="20" dur="1" fill="hold">
                                          <p:stCondLst>
                                            <p:cond delay="0"/>
                                          </p:stCondLst>
                                        </p:cTn>
                                        <p:tgtEl>
                                          <p:spTgt spid="34"/>
                                        </p:tgtEl>
                                        <p:attrNameLst>
                                          <p:attrName>style.visibility</p:attrName>
                                        </p:attrNameLst>
                                      </p:cBhvr>
                                      <p:to>
                                        <p:strVal val="visible"/>
                                      </p:to>
                                    </p:set>
                                    <p:anim calcmode="lin" valueType="num">
                                      <p:cBhvr additive="base">
                                        <p:cTn id="21" dur="500" fill="hold"/>
                                        <p:tgtEl>
                                          <p:spTgt spid="34"/>
                                        </p:tgtEl>
                                        <p:attrNameLst>
                                          <p:attrName>ppt_x</p:attrName>
                                        </p:attrNameLst>
                                      </p:cBhvr>
                                      <p:tavLst>
                                        <p:tav tm="0">
                                          <p:val>
                                            <p:strVal val="#ppt_x"/>
                                          </p:val>
                                        </p:tav>
                                        <p:tav tm="100000">
                                          <p:val>
                                            <p:strVal val="#ppt_x"/>
                                          </p:val>
                                        </p:tav>
                                      </p:tavLst>
                                    </p:anim>
                                    <p:anim calcmode="lin" valueType="num">
                                      <p:cBhvr additive="base">
                                        <p:cTn id="22"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P spid="32" grpId="0"/>
      <p:bldP spid="33" grpId="0"/>
      <p:bldP spid="3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07504" y="121196"/>
            <a:ext cx="8928992" cy="5472608"/>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矩形 1"/>
          <p:cNvSpPr/>
          <p:nvPr/>
        </p:nvSpPr>
        <p:spPr>
          <a:xfrm>
            <a:off x="251520" y="265212"/>
            <a:ext cx="396044" cy="396044"/>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420212" y="409228"/>
            <a:ext cx="360040" cy="360040"/>
          </a:xfrm>
          <a:prstGeom prst="rect">
            <a:avLst/>
          </a:prstGeom>
          <a:solidFill>
            <a:srgbClr val="0070C0"/>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9"/>
          <p:cNvSpPr txBox="1"/>
          <p:nvPr/>
        </p:nvSpPr>
        <p:spPr>
          <a:xfrm>
            <a:off x="840165" y="409228"/>
            <a:ext cx="1980029" cy="400110"/>
          </a:xfrm>
          <a:prstGeom prst="rect">
            <a:avLst/>
          </a:prstGeom>
          <a:noFill/>
        </p:spPr>
        <p:txBody>
          <a:bodyPr wrap="none" rtlCol="0">
            <a:spAutoFit/>
          </a:bodyPr>
          <a:lstStyle/>
          <a:p>
            <a:r>
              <a:rPr lang="zh-CN" altLang="en-US" sz="2000" b="1" dirty="0" smtClean="0">
                <a:solidFill>
                  <a:srgbClr val="0070C0"/>
                </a:solidFill>
                <a:latin typeface="微软雅黑" panose="020B0503020204020204" pitchFamily="34" charset="-122"/>
                <a:ea typeface="微软雅黑" panose="020B0503020204020204" pitchFamily="34" charset="-122"/>
              </a:rPr>
              <a:t>需求计划子计划</a:t>
            </a:r>
            <a:endParaRPr lang="zh-CN" altLang="en-US" sz="2000" b="1" dirty="0">
              <a:solidFill>
                <a:srgbClr val="0070C0"/>
              </a:solidFill>
              <a:latin typeface="微软雅黑" panose="020B0503020204020204" pitchFamily="34" charset="-122"/>
              <a:ea typeface="微软雅黑" panose="020B0503020204020204" pitchFamily="34" charset="-122"/>
            </a:endParaRPr>
          </a:p>
        </p:txBody>
      </p:sp>
      <p:sp>
        <p:nvSpPr>
          <p:cNvPr id="26" name="TextBox 25"/>
          <p:cNvSpPr txBox="1"/>
          <p:nvPr/>
        </p:nvSpPr>
        <p:spPr>
          <a:xfrm>
            <a:off x="1763688" y="4257771"/>
            <a:ext cx="1563248" cy="261610"/>
          </a:xfrm>
          <a:prstGeom prst="rect">
            <a:avLst/>
          </a:prstGeom>
          <a:noFill/>
        </p:spPr>
        <p:txBody>
          <a:bodyPr wrap="none" rtlCol="0">
            <a:spAutoFit/>
          </a:bodyPr>
          <a:lstStyle/>
          <a:p>
            <a:r>
              <a:rPr lang="zh-CN" altLang="en-US" sz="1100" dirty="0" smtClean="0">
                <a:solidFill>
                  <a:schemeClr val="bg1"/>
                </a:solidFill>
              </a:rPr>
              <a:t>实际完成数目：</a:t>
            </a:r>
            <a:r>
              <a:rPr lang="en-US" altLang="zh-CN" sz="1100" dirty="0" smtClean="0">
                <a:solidFill>
                  <a:schemeClr val="bg1"/>
                </a:solidFill>
              </a:rPr>
              <a:t>820</a:t>
            </a:r>
            <a:r>
              <a:rPr lang="zh-CN" altLang="en-US" sz="1100" dirty="0" smtClean="0">
                <a:solidFill>
                  <a:schemeClr val="bg1"/>
                </a:solidFill>
              </a:rPr>
              <a:t>万</a:t>
            </a:r>
            <a:endParaRPr lang="zh-CN" altLang="en-US" sz="1100" dirty="0">
              <a:solidFill>
                <a:schemeClr val="bg1"/>
              </a:solidFill>
            </a:endParaRPr>
          </a:p>
        </p:txBody>
      </p:sp>
      <p:sp>
        <p:nvSpPr>
          <p:cNvPr id="27" name="TextBox 26"/>
          <p:cNvSpPr txBox="1"/>
          <p:nvPr/>
        </p:nvSpPr>
        <p:spPr>
          <a:xfrm>
            <a:off x="2195736" y="4684122"/>
            <a:ext cx="1140056" cy="261610"/>
          </a:xfrm>
          <a:prstGeom prst="rect">
            <a:avLst/>
          </a:prstGeom>
          <a:noFill/>
        </p:spPr>
        <p:txBody>
          <a:bodyPr wrap="none" rtlCol="0">
            <a:spAutoFit/>
          </a:bodyPr>
          <a:lstStyle/>
          <a:p>
            <a:r>
              <a:rPr lang="zh-CN" altLang="en-US" sz="1100" dirty="0" smtClean="0">
                <a:solidFill>
                  <a:schemeClr val="bg1"/>
                </a:solidFill>
              </a:rPr>
              <a:t>回款数：</a:t>
            </a:r>
            <a:r>
              <a:rPr lang="en-US" altLang="zh-CN" sz="1100" dirty="0" smtClean="0">
                <a:solidFill>
                  <a:schemeClr val="bg1"/>
                </a:solidFill>
              </a:rPr>
              <a:t>640</a:t>
            </a:r>
            <a:r>
              <a:rPr lang="zh-CN" altLang="en-US" sz="1100" dirty="0" smtClean="0">
                <a:solidFill>
                  <a:schemeClr val="bg1"/>
                </a:solidFill>
              </a:rPr>
              <a:t>万</a:t>
            </a:r>
            <a:endParaRPr lang="zh-CN" altLang="en-US" sz="1100" dirty="0">
              <a:solidFill>
                <a:schemeClr val="bg1"/>
              </a:solidFill>
            </a:endParaRPr>
          </a:p>
        </p:txBody>
      </p:sp>
      <p:sp>
        <p:nvSpPr>
          <p:cNvPr id="32" name="TextBox 31"/>
          <p:cNvSpPr txBox="1"/>
          <p:nvPr/>
        </p:nvSpPr>
        <p:spPr>
          <a:xfrm>
            <a:off x="5724128" y="4257771"/>
            <a:ext cx="1563248" cy="261610"/>
          </a:xfrm>
          <a:prstGeom prst="rect">
            <a:avLst/>
          </a:prstGeom>
          <a:noFill/>
        </p:spPr>
        <p:txBody>
          <a:bodyPr wrap="none" rtlCol="0">
            <a:spAutoFit/>
          </a:bodyPr>
          <a:lstStyle/>
          <a:p>
            <a:r>
              <a:rPr lang="zh-CN" altLang="en-US" sz="1100" dirty="0" smtClean="0">
                <a:solidFill>
                  <a:schemeClr val="bg1"/>
                </a:solidFill>
              </a:rPr>
              <a:t>实际完成数目：</a:t>
            </a:r>
            <a:r>
              <a:rPr lang="en-US" altLang="zh-CN" sz="1100" dirty="0" smtClean="0">
                <a:solidFill>
                  <a:schemeClr val="bg1"/>
                </a:solidFill>
              </a:rPr>
              <a:t>820</a:t>
            </a:r>
            <a:r>
              <a:rPr lang="zh-CN" altLang="en-US" sz="1100" dirty="0" smtClean="0">
                <a:solidFill>
                  <a:schemeClr val="bg1"/>
                </a:solidFill>
              </a:rPr>
              <a:t>万</a:t>
            </a:r>
            <a:endParaRPr lang="zh-CN" altLang="en-US" sz="1100" dirty="0">
              <a:solidFill>
                <a:schemeClr val="bg1"/>
              </a:solidFill>
            </a:endParaRPr>
          </a:p>
        </p:txBody>
      </p:sp>
      <p:sp>
        <p:nvSpPr>
          <p:cNvPr id="33" name="TextBox 32"/>
          <p:cNvSpPr txBox="1"/>
          <p:nvPr/>
        </p:nvSpPr>
        <p:spPr>
          <a:xfrm>
            <a:off x="5736200" y="4684122"/>
            <a:ext cx="1140056" cy="261610"/>
          </a:xfrm>
          <a:prstGeom prst="rect">
            <a:avLst/>
          </a:prstGeom>
          <a:noFill/>
        </p:spPr>
        <p:txBody>
          <a:bodyPr wrap="none" rtlCol="0">
            <a:spAutoFit/>
          </a:bodyPr>
          <a:lstStyle/>
          <a:p>
            <a:r>
              <a:rPr lang="zh-CN" altLang="en-US" sz="1100" dirty="0" smtClean="0">
                <a:solidFill>
                  <a:schemeClr val="bg1"/>
                </a:solidFill>
              </a:rPr>
              <a:t>回款数：</a:t>
            </a:r>
            <a:r>
              <a:rPr lang="en-US" altLang="zh-CN" sz="1100" dirty="0" smtClean="0">
                <a:solidFill>
                  <a:schemeClr val="bg1"/>
                </a:solidFill>
              </a:rPr>
              <a:t>640</a:t>
            </a:r>
            <a:r>
              <a:rPr lang="zh-CN" altLang="en-US" sz="1100" dirty="0" smtClean="0">
                <a:solidFill>
                  <a:schemeClr val="bg1"/>
                </a:solidFill>
              </a:rPr>
              <a:t>万</a:t>
            </a:r>
            <a:endParaRPr lang="zh-CN" altLang="en-US" sz="1100" dirty="0">
              <a:solidFill>
                <a:schemeClr val="bg1"/>
              </a:solidFill>
            </a:endParaRPr>
          </a:p>
        </p:txBody>
      </p:sp>
      <p:sp>
        <p:nvSpPr>
          <p:cNvPr id="34" name="TextBox 33"/>
          <p:cNvSpPr txBox="1"/>
          <p:nvPr/>
        </p:nvSpPr>
        <p:spPr>
          <a:xfrm>
            <a:off x="4312827" y="2804076"/>
            <a:ext cx="662361" cy="523220"/>
          </a:xfrm>
          <a:prstGeom prst="rect">
            <a:avLst/>
          </a:prstGeom>
          <a:noFill/>
        </p:spPr>
        <p:txBody>
          <a:bodyPr wrap="none" rtlCol="0">
            <a:spAutoFit/>
          </a:bodyPr>
          <a:lstStyle/>
          <a:p>
            <a:r>
              <a:rPr lang="en-US" altLang="zh-CN" sz="2800" b="1" dirty="0" smtClean="0">
                <a:solidFill>
                  <a:schemeClr val="bg1"/>
                </a:solidFill>
              </a:rPr>
              <a:t>VS</a:t>
            </a:r>
            <a:endParaRPr lang="zh-CN" altLang="en-US" sz="2800" b="1" dirty="0">
              <a:solidFill>
                <a:schemeClr val="bg1"/>
              </a:solidFill>
            </a:endParaRPr>
          </a:p>
        </p:txBody>
      </p:sp>
      <p:sp>
        <p:nvSpPr>
          <p:cNvPr id="11" name="TextBox 10"/>
          <p:cNvSpPr txBox="1"/>
          <p:nvPr/>
        </p:nvSpPr>
        <p:spPr>
          <a:xfrm>
            <a:off x="785786" y="857236"/>
            <a:ext cx="1785950" cy="400110"/>
          </a:xfrm>
          <a:prstGeom prst="rect">
            <a:avLst/>
          </a:prstGeom>
          <a:noFill/>
        </p:spPr>
        <p:txBody>
          <a:bodyPr wrap="square" rtlCol="0">
            <a:spAutoFit/>
          </a:bodyPr>
          <a:lstStyle/>
          <a:p>
            <a:r>
              <a:rPr lang="zh-CN" altLang="en-US" sz="2000" b="1" dirty="0" smtClean="0">
                <a:solidFill>
                  <a:srgbClr val="0070C0"/>
                </a:solidFill>
                <a:latin typeface="微软雅黑" panose="020B0503020204020204" pitchFamily="34" charset="-122"/>
                <a:ea typeface="微软雅黑" panose="020B0503020204020204" pitchFamily="34" charset="-122"/>
              </a:rPr>
              <a:t>预算</a:t>
            </a:r>
            <a:endParaRPr lang="zh-CN" altLang="en-US" sz="2000" b="1" dirty="0">
              <a:latin typeface="微软雅黑" panose="020B0503020204020204" pitchFamily="34" charset="-122"/>
              <a:ea typeface="微软雅黑" panose="020B0503020204020204" pitchFamily="34" charset="-122"/>
            </a:endParaRPr>
          </a:p>
        </p:txBody>
      </p:sp>
      <p:graphicFrame>
        <p:nvGraphicFramePr>
          <p:cNvPr id="12" name="表格 11"/>
          <p:cNvGraphicFramePr>
            <a:graphicFrameLocks noGrp="1"/>
          </p:cNvGraphicFramePr>
          <p:nvPr/>
        </p:nvGraphicFramePr>
        <p:xfrm>
          <a:off x="2285984" y="785798"/>
          <a:ext cx="5500725" cy="4711299"/>
        </p:xfrm>
        <a:graphic>
          <a:graphicData uri="http://schemas.openxmlformats.org/drawingml/2006/table">
            <a:tbl>
              <a:tblPr firstRow="1" bandRow="1">
                <a:tableStyleId>{5C22544A-7EE6-4342-B048-85BDC9FD1C3A}</a:tableStyleId>
              </a:tblPr>
              <a:tblGrid>
                <a:gridCol w="1833575"/>
                <a:gridCol w="1833575"/>
                <a:gridCol w="1833575"/>
              </a:tblGrid>
              <a:tr h="283055">
                <a:tc>
                  <a:txBody>
                    <a:bodyPr/>
                    <a:lstStyle/>
                    <a:p>
                      <a:pPr indent="0" algn="ctr">
                        <a:buNone/>
                      </a:pPr>
                      <a:r>
                        <a:rPr lang="zh-CN" altLang="en-US" sz="1200" b="0" dirty="0">
                          <a:latin typeface="微软雅黑" panose="020B0503020204020204" pitchFamily="34" charset="-122"/>
                          <a:ea typeface="微软雅黑" panose="020B0503020204020204" pitchFamily="34" charset="-122"/>
                          <a:cs typeface="宋体" panose="02010600030101010101" pitchFamily="2" charset="-122"/>
                        </a:rPr>
                        <a:t>费用名称</a:t>
                      </a:r>
                      <a:endParaRPr lang="zh-CN" altLang="en-US" sz="1200" b="0" dirty="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c>
                  <a:txBody>
                    <a:bodyPr/>
                    <a:lstStyle/>
                    <a:p>
                      <a:pPr indent="0" algn="ctr">
                        <a:buNone/>
                      </a:pPr>
                      <a:r>
                        <a:rPr lang="zh-CN" altLang="en-US" sz="1200" b="0">
                          <a:latin typeface="微软雅黑" panose="020B0503020204020204" pitchFamily="34" charset="-122"/>
                          <a:ea typeface="微软雅黑" panose="020B0503020204020204" pitchFamily="34" charset="-122"/>
                          <a:cs typeface="宋体" panose="02010600030101010101" pitchFamily="2" charset="-122"/>
                        </a:rPr>
                        <a:t>预计经费（元）</a:t>
                      </a:r>
                      <a:endParaRPr lang="zh-CN" altLang="en-US" sz="12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c>
                  <a:txBody>
                    <a:bodyPr/>
                    <a:lstStyle/>
                    <a:p>
                      <a:pPr indent="0" algn="ctr">
                        <a:buNone/>
                      </a:pPr>
                      <a:r>
                        <a:rPr lang="zh-CN" altLang="en-US" sz="1200" b="0" dirty="0">
                          <a:latin typeface="微软雅黑" panose="020B0503020204020204" pitchFamily="34" charset="-122"/>
                          <a:ea typeface="微软雅黑" panose="020B0503020204020204" pitchFamily="34" charset="-122"/>
                          <a:cs typeface="宋体" panose="02010600030101010101" pitchFamily="2" charset="-122"/>
                        </a:rPr>
                        <a:t>备注</a:t>
                      </a:r>
                      <a:endParaRPr lang="zh-CN" altLang="en-US" sz="1200" b="0" dirty="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r>
              <a:tr h="735743">
                <a:tc>
                  <a:txBody>
                    <a:bodyPr/>
                    <a:lstStyle/>
                    <a:p>
                      <a:pPr indent="0" algn="ctr">
                        <a:buNone/>
                      </a:pPr>
                      <a:r>
                        <a:rPr lang="zh-CN" altLang="en-US" sz="1200" b="0" dirty="0">
                          <a:latin typeface="微软雅黑" panose="020B0503020204020204" pitchFamily="34" charset="-122"/>
                          <a:ea typeface="微软雅黑" panose="020B0503020204020204" pitchFamily="34" charset="-122"/>
                          <a:cs typeface="宋体" panose="02010600030101010101" pitchFamily="2" charset="-122"/>
                        </a:rPr>
                        <a:t>硬件费用</a:t>
                      </a:r>
                      <a:endParaRPr lang="zh-CN" altLang="en-US" sz="1200" b="0" dirty="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c>
                  <a:txBody>
                    <a:bodyPr/>
                    <a:lstStyle/>
                    <a:p>
                      <a:pPr indent="0" algn="ctr">
                        <a:buNone/>
                      </a:pPr>
                      <a:r>
                        <a:rPr lang="en-US" altLang="zh-CN" sz="1200" b="0" dirty="0">
                          <a:latin typeface="微软雅黑" panose="020B0503020204020204" pitchFamily="34" charset="-122"/>
                          <a:ea typeface="微软雅黑" panose="020B0503020204020204" pitchFamily="34" charset="-122"/>
                          <a:cs typeface="宋体" panose="02010600030101010101" pitchFamily="2" charset="-122"/>
                        </a:rPr>
                        <a:t>4000</a:t>
                      </a:r>
                      <a:endParaRPr lang="en-US" altLang="zh-CN" sz="1200" b="0" dirty="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c>
                  <a:txBody>
                    <a:bodyPr/>
                    <a:lstStyle/>
                    <a:p>
                      <a:pPr indent="0" algn="ctr">
                        <a:buNone/>
                      </a:pPr>
                      <a:r>
                        <a:rPr lang="en-US" altLang="zh-CN" sz="1200" b="0" dirty="0">
                          <a:latin typeface="微软雅黑" panose="020B0503020204020204" pitchFamily="34" charset="-122"/>
                          <a:ea typeface="微软雅黑" panose="020B0503020204020204" pitchFamily="34" charset="-122"/>
                          <a:cs typeface="宋体" panose="02010600030101010101" pitchFamily="2" charset="-122"/>
                        </a:rPr>
                        <a:t>5</a:t>
                      </a:r>
                      <a:r>
                        <a:rPr lang="zh-CN" altLang="en-US" sz="1200" b="0" dirty="0">
                          <a:latin typeface="微软雅黑" panose="020B0503020204020204" pitchFamily="34" charset="-122"/>
                          <a:ea typeface="微软雅黑" panose="020B0503020204020204" pitchFamily="34" charset="-122"/>
                          <a:cs typeface="宋体" panose="02010600030101010101" pitchFamily="2" charset="-122"/>
                        </a:rPr>
                        <a:t>台笔记本及其相关硬件的配置</a:t>
                      </a:r>
                      <a:r>
                        <a:rPr lang="zh-CN" altLang="en-US" sz="1200" b="0" dirty="0" smtClean="0">
                          <a:latin typeface="微软雅黑" panose="020B0503020204020204" pitchFamily="34" charset="-122"/>
                          <a:ea typeface="微软雅黑" panose="020B0503020204020204" pitchFamily="34" charset="-122"/>
                          <a:cs typeface="宋体" panose="02010600030101010101" pitchFamily="2" charset="-122"/>
                        </a:rPr>
                        <a:t>，购买</a:t>
                      </a:r>
                      <a:r>
                        <a:rPr lang="zh-CN" altLang="en-US" sz="1200" b="0" dirty="0">
                          <a:latin typeface="微软雅黑" panose="020B0503020204020204" pitchFamily="34" charset="-122"/>
                          <a:ea typeface="微软雅黑" panose="020B0503020204020204" pitchFamily="34" charset="-122"/>
                          <a:cs typeface="宋体" panose="02010600030101010101" pitchFamily="2" charset="-122"/>
                        </a:rPr>
                        <a:t>笔记本等支出</a:t>
                      </a:r>
                      <a:r>
                        <a:rPr lang="en-US" altLang="zh-CN" sz="1200" b="0" dirty="0">
                          <a:latin typeface="微软雅黑" panose="020B0503020204020204" pitchFamily="34" charset="-122"/>
                          <a:ea typeface="微软雅黑" panose="020B0503020204020204" pitchFamily="34" charset="-122"/>
                          <a:cs typeface="宋体" panose="02010600030101010101" pitchFamily="2" charset="-122"/>
                        </a:rPr>
                        <a:t>4000</a:t>
                      </a:r>
                      <a:r>
                        <a:rPr lang="zh-CN" altLang="en-US" sz="1200" b="0" dirty="0">
                          <a:latin typeface="微软雅黑" panose="020B0503020204020204" pitchFamily="34" charset="-122"/>
                          <a:ea typeface="微软雅黑" panose="020B0503020204020204" pitchFamily="34" charset="-122"/>
                          <a:cs typeface="宋体" panose="02010600030101010101" pitchFamily="2" charset="-122"/>
                        </a:rPr>
                        <a:t>元。</a:t>
                      </a:r>
                      <a:endParaRPr lang="zh-CN" altLang="en-US" sz="1200" b="0" dirty="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r>
              <a:tr h="572998">
                <a:tc>
                  <a:txBody>
                    <a:bodyPr/>
                    <a:lstStyle/>
                    <a:p>
                      <a:pPr indent="0" algn="ctr">
                        <a:buNone/>
                      </a:pPr>
                      <a:r>
                        <a:rPr lang="zh-CN" altLang="en-US" sz="1200" b="0" dirty="0">
                          <a:latin typeface="微软雅黑" panose="020B0503020204020204" pitchFamily="34" charset="-122"/>
                          <a:ea typeface="微软雅黑" panose="020B0503020204020204" pitchFamily="34" charset="-122"/>
                          <a:cs typeface="宋体" panose="02010600030101010101" pitchFamily="2" charset="-122"/>
                        </a:rPr>
                        <a:t>软件费用</a:t>
                      </a:r>
                      <a:endParaRPr lang="zh-CN" altLang="en-US" sz="1200" b="0" dirty="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c>
                  <a:txBody>
                    <a:bodyPr/>
                    <a:lstStyle/>
                    <a:p>
                      <a:pPr indent="0" algn="ctr">
                        <a:buNone/>
                      </a:pPr>
                      <a:r>
                        <a:rPr lang="en-US" altLang="zh-CN" sz="1200" b="0" dirty="0">
                          <a:latin typeface="微软雅黑" panose="020B0503020204020204" pitchFamily="34" charset="-122"/>
                          <a:ea typeface="微软雅黑" panose="020B0503020204020204" pitchFamily="34" charset="-122"/>
                          <a:cs typeface="宋体" panose="02010600030101010101" pitchFamily="2" charset="-122"/>
                        </a:rPr>
                        <a:t>40</a:t>
                      </a:r>
                      <a:endParaRPr lang="en-US" altLang="zh-CN" sz="1200" b="0" dirty="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c>
                  <a:txBody>
                    <a:bodyPr/>
                    <a:lstStyle/>
                    <a:p>
                      <a:pPr indent="0" algn="ctr">
                        <a:buNone/>
                      </a:pPr>
                      <a:r>
                        <a:rPr lang="en-US" altLang="zh-CN" sz="1200" b="0" dirty="0">
                          <a:latin typeface="微软雅黑" panose="020B0503020204020204" pitchFamily="34" charset="-122"/>
                          <a:ea typeface="微软雅黑" panose="020B0503020204020204" pitchFamily="34" charset="-122"/>
                          <a:cs typeface="宋体" panose="02010600030101010101" pitchFamily="2" charset="-122"/>
                        </a:rPr>
                        <a:t>Microsoft Office</a:t>
                      </a:r>
                      <a:r>
                        <a:rPr lang="zh-CN" altLang="en-US" sz="1200" b="0" dirty="0">
                          <a:latin typeface="微软雅黑" panose="020B0503020204020204" pitchFamily="34" charset="-122"/>
                          <a:ea typeface="微软雅黑" panose="020B0503020204020204" pitchFamily="34" charset="-122"/>
                          <a:cs typeface="宋体" panose="02010600030101010101" pitchFamily="2" charset="-122"/>
                        </a:rPr>
                        <a:t>，</a:t>
                      </a:r>
                      <a:r>
                        <a:rPr lang="en-US" altLang="zh-CN" sz="1200" b="0" dirty="0">
                          <a:latin typeface="微软雅黑" panose="020B0503020204020204" pitchFamily="34" charset="-122"/>
                          <a:ea typeface="微软雅黑" panose="020B0503020204020204" pitchFamily="34" charset="-122"/>
                          <a:cs typeface="宋体" panose="02010600030101010101" pitchFamily="2" charset="-122"/>
                        </a:rPr>
                        <a:t>WBS</a:t>
                      </a:r>
                      <a:r>
                        <a:rPr lang="zh-CN" altLang="en-US" sz="1200" b="0" dirty="0">
                          <a:latin typeface="微软雅黑" panose="020B0503020204020204" pitchFamily="34" charset="-122"/>
                          <a:ea typeface="微软雅黑" panose="020B0503020204020204" pitchFamily="34" charset="-122"/>
                          <a:cs typeface="宋体" panose="02010600030101010101" pitchFamily="2" charset="-122"/>
                        </a:rPr>
                        <a:t>等工具的购买及授权。</a:t>
                      </a:r>
                      <a:endParaRPr lang="zh-CN" altLang="en-US" sz="1200" b="0" dirty="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r>
              <a:tr h="1223977">
                <a:tc>
                  <a:txBody>
                    <a:bodyPr/>
                    <a:lstStyle/>
                    <a:p>
                      <a:pPr indent="0" algn="ctr">
                        <a:buNone/>
                      </a:pPr>
                      <a:r>
                        <a:rPr lang="zh-CN" altLang="en-US" sz="1200" b="0" dirty="0">
                          <a:latin typeface="微软雅黑" panose="020B0503020204020204" pitchFamily="34" charset="-122"/>
                          <a:ea typeface="微软雅黑" panose="020B0503020204020204" pitchFamily="34" charset="-122"/>
                          <a:cs typeface="宋体" panose="02010600030101010101" pitchFamily="2" charset="-122"/>
                        </a:rPr>
                        <a:t>人工费用</a:t>
                      </a:r>
                      <a:endParaRPr lang="zh-CN" altLang="en-US" sz="1200" b="0" dirty="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c>
                  <a:txBody>
                    <a:bodyPr/>
                    <a:lstStyle/>
                    <a:p>
                      <a:pPr indent="0" algn="ctr">
                        <a:buNone/>
                      </a:pPr>
                      <a:r>
                        <a:rPr lang="en-US" altLang="zh-CN" sz="1200" b="0" dirty="0">
                          <a:latin typeface="微软雅黑" panose="020B0503020204020204" pitchFamily="34" charset="-122"/>
                          <a:ea typeface="微软雅黑" panose="020B0503020204020204" pitchFamily="34" charset="-122"/>
                          <a:cs typeface="宋体" panose="02010600030101010101" pitchFamily="2" charset="-122"/>
                        </a:rPr>
                        <a:t>17460</a:t>
                      </a:r>
                      <a:endParaRPr lang="en-US" altLang="zh-CN" sz="1200" b="0" dirty="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c>
                  <a:txBody>
                    <a:bodyPr/>
                    <a:lstStyle/>
                    <a:p>
                      <a:pPr indent="0" algn="ctr">
                        <a:buNone/>
                      </a:pPr>
                      <a:r>
                        <a:rPr lang="zh-CN" altLang="en-US" sz="1200" b="0">
                          <a:latin typeface="微软雅黑" panose="020B0503020204020204" pitchFamily="34" charset="-122"/>
                          <a:ea typeface="微软雅黑" panose="020B0503020204020204" pitchFamily="34" charset="-122"/>
                          <a:cs typeface="宋体" panose="02010600030101010101" pitchFamily="2" charset="-122"/>
                        </a:rPr>
                        <a:t>工资</a:t>
                      </a:r>
                      <a:r>
                        <a:rPr lang="en-US" altLang="zh-CN" sz="1200" b="0">
                          <a:latin typeface="微软雅黑" panose="020B0503020204020204" pitchFamily="34" charset="-122"/>
                          <a:ea typeface="微软雅黑" panose="020B0503020204020204" pitchFamily="34" charset="-122"/>
                          <a:cs typeface="宋体" panose="02010600030101010101" pitchFamily="2" charset="-122"/>
                        </a:rPr>
                        <a:t>30</a:t>
                      </a:r>
                      <a:r>
                        <a:rPr lang="zh-CN" altLang="en-US" sz="1200" b="0">
                          <a:latin typeface="微软雅黑" panose="020B0503020204020204" pitchFamily="34" charset="-122"/>
                          <a:ea typeface="微软雅黑" panose="020B0503020204020204" pitchFamily="34" charset="-122"/>
                          <a:cs typeface="宋体" panose="02010600030101010101" pitchFamily="2" charset="-122"/>
                        </a:rPr>
                        <a:t>元每工时。金志超</a:t>
                      </a:r>
                      <a:r>
                        <a:rPr lang="en-US" altLang="zh-CN" sz="1200" b="0">
                          <a:latin typeface="微软雅黑" panose="020B0503020204020204" pitchFamily="34" charset="-122"/>
                          <a:ea typeface="微软雅黑" panose="020B0503020204020204" pitchFamily="34" charset="-122"/>
                          <a:cs typeface="宋体" panose="02010600030101010101" pitchFamily="2" charset="-122"/>
                        </a:rPr>
                        <a:t>120</a:t>
                      </a:r>
                      <a:r>
                        <a:rPr lang="zh-CN" altLang="en-US" sz="1200" b="0">
                          <a:latin typeface="微软雅黑" panose="020B0503020204020204" pitchFamily="34" charset="-122"/>
                          <a:ea typeface="微软雅黑" panose="020B0503020204020204" pitchFamily="34" charset="-122"/>
                          <a:cs typeface="宋体" panose="02010600030101010101" pitchFamily="2" charset="-122"/>
                        </a:rPr>
                        <a:t>工时，韩佳鑫</a:t>
                      </a:r>
                      <a:r>
                        <a:rPr lang="en-US" altLang="zh-CN" sz="1200" b="0">
                          <a:latin typeface="微软雅黑" panose="020B0503020204020204" pitchFamily="34" charset="-122"/>
                          <a:ea typeface="微软雅黑" panose="020B0503020204020204" pitchFamily="34" charset="-122"/>
                          <a:cs typeface="宋体" panose="02010600030101010101" pitchFamily="2" charset="-122"/>
                        </a:rPr>
                        <a:t>114</a:t>
                      </a:r>
                      <a:r>
                        <a:rPr lang="zh-CN" altLang="en-US" sz="1200" b="0">
                          <a:latin typeface="微软雅黑" panose="020B0503020204020204" pitchFamily="34" charset="-122"/>
                          <a:ea typeface="微软雅黑" panose="020B0503020204020204" pitchFamily="34" charset="-122"/>
                          <a:cs typeface="宋体" panose="02010600030101010101" pitchFamily="2" charset="-122"/>
                        </a:rPr>
                        <a:t>工时，林康</a:t>
                      </a:r>
                      <a:r>
                        <a:rPr lang="en-US" altLang="zh-CN" sz="1200" b="0">
                          <a:latin typeface="微软雅黑" panose="020B0503020204020204" pitchFamily="34" charset="-122"/>
                          <a:ea typeface="微软雅黑" panose="020B0503020204020204" pitchFamily="34" charset="-122"/>
                          <a:cs typeface="宋体" panose="02010600030101010101" pitchFamily="2" charset="-122"/>
                        </a:rPr>
                        <a:t>116.5</a:t>
                      </a:r>
                      <a:r>
                        <a:rPr lang="zh-CN" altLang="en-US" sz="1200" b="0">
                          <a:latin typeface="微软雅黑" panose="020B0503020204020204" pitchFamily="34" charset="-122"/>
                          <a:ea typeface="微软雅黑" panose="020B0503020204020204" pitchFamily="34" charset="-122"/>
                          <a:cs typeface="宋体" panose="02010600030101010101" pitchFamily="2" charset="-122"/>
                        </a:rPr>
                        <a:t>工时，葛鑫志</a:t>
                      </a:r>
                      <a:r>
                        <a:rPr lang="en-US" altLang="zh-CN" sz="1200" b="0">
                          <a:latin typeface="微软雅黑" panose="020B0503020204020204" pitchFamily="34" charset="-122"/>
                          <a:ea typeface="微软雅黑" panose="020B0503020204020204" pitchFamily="34" charset="-122"/>
                          <a:cs typeface="宋体" panose="02010600030101010101" pitchFamily="2" charset="-122"/>
                        </a:rPr>
                        <a:t>116</a:t>
                      </a:r>
                      <a:r>
                        <a:rPr lang="zh-CN" altLang="en-US" sz="1200" b="0">
                          <a:latin typeface="微软雅黑" panose="020B0503020204020204" pitchFamily="34" charset="-122"/>
                          <a:ea typeface="微软雅黑" panose="020B0503020204020204" pitchFamily="34" charset="-122"/>
                          <a:cs typeface="宋体" panose="02010600030101010101" pitchFamily="2" charset="-122"/>
                        </a:rPr>
                        <a:t>工时，胡泽宇</a:t>
                      </a:r>
                      <a:r>
                        <a:rPr lang="en-US" altLang="zh-CN" sz="1200" b="0">
                          <a:latin typeface="微软雅黑" panose="020B0503020204020204" pitchFamily="34" charset="-122"/>
                          <a:ea typeface="微软雅黑" panose="020B0503020204020204" pitchFamily="34" charset="-122"/>
                          <a:cs typeface="宋体" panose="02010600030101010101" pitchFamily="2" charset="-122"/>
                        </a:rPr>
                        <a:t>115.5</a:t>
                      </a:r>
                      <a:r>
                        <a:rPr lang="zh-CN" altLang="en-US" sz="1200" b="0">
                          <a:latin typeface="微软雅黑" panose="020B0503020204020204" pitchFamily="34" charset="-122"/>
                          <a:ea typeface="微软雅黑" panose="020B0503020204020204" pitchFamily="34" charset="-122"/>
                          <a:cs typeface="宋体" panose="02010600030101010101" pitchFamily="2" charset="-122"/>
                        </a:rPr>
                        <a:t>工时，共计</a:t>
                      </a:r>
                      <a:r>
                        <a:rPr lang="en-US" altLang="zh-CN" sz="1200" b="0">
                          <a:latin typeface="微软雅黑" panose="020B0503020204020204" pitchFamily="34" charset="-122"/>
                          <a:ea typeface="微软雅黑" panose="020B0503020204020204" pitchFamily="34" charset="-122"/>
                          <a:cs typeface="宋体" panose="02010600030101010101" pitchFamily="2" charset="-122"/>
                        </a:rPr>
                        <a:t>582</a:t>
                      </a:r>
                      <a:r>
                        <a:rPr lang="zh-CN" altLang="en-US" sz="1200" b="0">
                          <a:latin typeface="微软雅黑" panose="020B0503020204020204" pitchFamily="34" charset="-122"/>
                          <a:ea typeface="微软雅黑" panose="020B0503020204020204" pitchFamily="34" charset="-122"/>
                          <a:cs typeface="宋体" panose="02010600030101010101" pitchFamily="2" charset="-122"/>
                        </a:rPr>
                        <a:t>工时</a:t>
                      </a:r>
                      <a:endParaRPr lang="zh-CN" altLang="en-US" sz="12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r>
              <a:tr h="572998">
                <a:tc>
                  <a:txBody>
                    <a:bodyPr/>
                    <a:lstStyle/>
                    <a:p>
                      <a:pPr indent="0" algn="ctr">
                        <a:buNone/>
                      </a:pPr>
                      <a:r>
                        <a:rPr lang="zh-CN" altLang="en-US" sz="1200" b="0">
                          <a:latin typeface="微软雅黑" panose="020B0503020204020204" pitchFamily="34" charset="-122"/>
                          <a:ea typeface="微软雅黑" panose="020B0503020204020204" pitchFamily="34" charset="-122"/>
                          <a:cs typeface="宋体" panose="02010600030101010101" pitchFamily="2" charset="-122"/>
                        </a:rPr>
                        <a:t>场地费用</a:t>
                      </a:r>
                      <a:endParaRPr lang="zh-CN" altLang="en-US" sz="12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c>
                  <a:txBody>
                    <a:bodyPr/>
                    <a:lstStyle/>
                    <a:p>
                      <a:pPr indent="0" algn="ctr">
                        <a:buNone/>
                      </a:pPr>
                      <a:r>
                        <a:rPr lang="en-US" altLang="zh-CN" sz="1200" b="0" dirty="0">
                          <a:latin typeface="微软雅黑" panose="020B0503020204020204" pitchFamily="34" charset="-122"/>
                          <a:ea typeface="微软雅黑" panose="020B0503020204020204" pitchFamily="34" charset="-122"/>
                          <a:cs typeface="宋体" panose="02010600030101010101" pitchFamily="2" charset="-122"/>
                        </a:rPr>
                        <a:t>0</a:t>
                      </a:r>
                      <a:endParaRPr lang="en-US" altLang="zh-CN" sz="1200" b="0" dirty="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c>
                  <a:txBody>
                    <a:bodyPr/>
                    <a:lstStyle/>
                    <a:p>
                      <a:pPr indent="0" algn="ctr">
                        <a:buNone/>
                      </a:pPr>
                      <a:r>
                        <a:rPr lang="zh-CN" altLang="en-US" sz="1200" b="0" dirty="0">
                          <a:latin typeface="微软雅黑" panose="020B0503020204020204" pitchFamily="34" charset="-122"/>
                          <a:ea typeface="微软雅黑" panose="020B0503020204020204" pitchFamily="34" charset="-122"/>
                          <a:cs typeface="宋体" panose="02010600030101010101" pitchFamily="2" charset="-122"/>
                        </a:rPr>
                        <a:t>工作场地：寝室、机房、图书馆，预计费用是</a:t>
                      </a:r>
                      <a:r>
                        <a:rPr lang="en-US" altLang="zh-CN" sz="1200" b="0" dirty="0">
                          <a:latin typeface="微软雅黑" panose="020B0503020204020204" pitchFamily="34" charset="-122"/>
                          <a:ea typeface="微软雅黑" panose="020B0503020204020204" pitchFamily="34" charset="-122"/>
                          <a:cs typeface="宋体" panose="02010600030101010101" pitchFamily="2" charset="-122"/>
                        </a:rPr>
                        <a:t>0</a:t>
                      </a:r>
                      <a:r>
                        <a:rPr lang="zh-CN" altLang="en-US" sz="1200" b="0" dirty="0">
                          <a:latin typeface="微软雅黑" panose="020B0503020204020204" pitchFamily="34" charset="-122"/>
                          <a:ea typeface="微软雅黑" panose="020B0503020204020204" pitchFamily="34" charset="-122"/>
                          <a:cs typeface="宋体" panose="02010600030101010101" pitchFamily="2" charset="-122"/>
                        </a:rPr>
                        <a:t>元。</a:t>
                      </a:r>
                      <a:endParaRPr lang="zh-CN" altLang="en-US" sz="1200" b="0" dirty="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r>
              <a:tr h="450103">
                <a:tc>
                  <a:txBody>
                    <a:bodyPr/>
                    <a:lstStyle/>
                    <a:p>
                      <a:pPr indent="0" algn="ctr">
                        <a:buNone/>
                      </a:pPr>
                      <a:r>
                        <a:rPr lang="zh-CN" altLang="en-US" sz="1200" b="0">
                          <a:latin typeface="微软雅黑" panose="020B0503020204020204" pitchFamily="34" charset="-122"/>
                          <a:ea typeface="微软雅黑" panose="020B0503020204020204" pitchFamily="34" charset="-122"/>
                          <a:cs typeface="宋体" panose="02010600030101010101" pitchFamily="2" charset="-122"/>
                        </a:rPr>
                        <a:t>水电费用</a:t>
                      </a:r>
                      <a:endParaRPr lang="zh-CN" altLang="en-US" sz="12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c>
                  <a:txBody>
                    <a:bodyPr/>
                    <a:lstStyle/>
                    <a:p>
                      <a:pPr indent="0" algn="ctr">
                        <a:buNone/>
                      </a:pPr>
                      <a:r>
                        <a:rPr lang="en-US" altLang="zh-CN" sz="1200" b="0" dirty="0">
                          <a:latin typeface="微软雅黑" panose="020B0503020204020204" pitchFamily="34" charset="-122"/>
                          <a:ea typeface="微软雅黑" panose="020B0503020204020204" pitchFamily="34" charset="-122"/>
                          <a:cs typeface="宋体" panose="02010600030101010101" pitchFamily="2" charset="-122"/>
                        </a:rPr>
                        <a:t>600</a:t>
                      </a:r>
                      <a:endParaRPr lang="en-US" altLang="zh-CN" sz="1200" b="0" dirty="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c>
                  <a:txBody>
                    <a:bodyPr/>
                    <a:lstStyle/>
                    <a:p>
                      <a:pPr indent="0" algn="ctr">
                        <a:buNone/>
                      </a:pPr>
                      <a:r>
                        <a:rPr lang="zh-CN" altLang="en-US" sz="1200" b="0" dirty="0">
                          <a:latin typeface="微软雅黑" panose="020B0503020204020204" pitchFamily="34" charset="-122"/>
                          <a:ea typeface="微软雅黑" panose="020B0503020204020204" pitchFamily="34" charset="-122"/>
                          <a:cs typeface="宋体" panose="02010600030101010101" pitchFamily="2" charset="-122"/>
                        </a:rPr>
                        <a:t>预计每月</a:t>
                      </a:r>
                      <a:r>
                        <a:rPr lang="en-US" altLang="zh-CN" sz="1200" b="0" dirty="0">
                          <a:latin typeface="微软雅黑" panose="020B0503020204020204" pitchFamily="34" charset="-122"/>
                          <a:ea typeface="微软雅黑" panose="020B0503020204020204" pitchFamily="34" charset="-122"/>
                          <a:cs typeface="宋体" panose="02010600030101010101" pitchFamily="2" charset="-122"/>
                        </a:rPr>
                        <a:t>150</a:t>
                      </a:r>
                      <a:r>
                        <a:rPr lang="zh-CN" altLang="en-US" sz="1200" b="0" dirty="0">
                          <a:latin typeface="微软雅黑" panose="020B0503020204020204" pitchFamily="34" charset="-122"/>
                          <a:ea typeface="微软雅黑" panose="020B0503020204020204" pitchFamily="34" charset="-122"/>
                          <a:cs typeface="宋体" panose="02010600030101010101" pitchFamily="2" charset="-122"/>
                        </a:rPr>
                        <a:t>元，共计</a:t>
                      </a:r>
                      <a:r>
                        <a:rPr lang="en-US" altLang="zh-CN" sz="1200" b="0" dirty="0">
                          <a:latin typeface="微软雅黑" panose="020B0503020204020204" pitchFamily="34" charset="-122"/>
                          <a:ea typeface="微软雅黑" panose="020B0503020204020204" pitchFamily="34" charset="-122"/>
                          <a:cs typeface="宋体" panose="02010600030101010101" pitchFamily="2" charset="-122"/>
                        </a:rPr>
                        <a:t>600</a:t>
                      </a:r>
                      <a:r>
                        <a:rPr lang="zh-CN" altLang="en-US" sz="1200" b="0" dirty="0">
                          <a:latin typeface="微软雅黑" panose="020B0503020204020204" pitchFamily="34" charset="-122"/>
                          <a:ea typeface="微软雅黑" panose="020B0503020204020204" pitchFamily="34" charset="-122"/>
                          <a:cs typeface="宋体" panose="02010600030101010101" pitchFamily="2" charset="-122"/>
                        </a:rPr>
                        <a:t>元。</a:t>
                      </a:r>
                      <a:endParaRPr lang="zh-CN" altLang="en-US" sz="1200" b="0" dirty="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r>
              <a:tr h="450103">
                <a:tc>
                  <a:txBody>
                    <a:bodyPr/>
                    <a:lstStyle/>
                    <a:p>
                      <a:pPr indent="0" algn="ctr">
                        <a:buNone/>
                      </a:pPr>
                      <a:r>
                        <a:rPr lang="zh-CN" altLang="en-US" sz="1200" b="0">
                          <a:latin typeface="微软雅黑" panose="020B0503020204020204" pitchFamily="34" charset="-122"/>
                          <a:ea typeface="微软雅黑" panose="020B0503020204020204" pitchFamily="34" charset="-122"/>
                          <a:cs typeface="宋体" panose="02010600030101010101" pitchFamily="2" charset="-122"/>
                        </a:rPr>
                        <a:t>其它</a:t>
                      </a:r>
                      <a:endParaRPr lang="zh-CN" altLang="en-US" sz="12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c>
                  <a:txBody>
                    <a:bodyPr/>
                    <a:lstStyle/>
                    <a:p>
                      <a:pPr indent="0" algn="ctr">
                        <a:buNone/>
                      </a:pPr>
                      <a:r>
                        <a:rPr lang="en-US" altLang="zh-CN" sz="1200" b="0">
                          <a:latin typeface="微软雅黑" panose="020B0503020204020204" pitchFamily="34" charset="-122"/>
                          <a:ea typeface="微软雅黑" panose="020B0503020204020204" pitchFamily="34" charset="-122"/>
                          <a:cs typeface="宋体" panose="02010600030101010101" pitchFamily="2" charset="-122"/>
                        </a:rPr>
                        <a:t>0</a:t>
                      </a:r>
                      <a:endParaRPr lang="en-US" altLang="zh-CN" sz="12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c>
                  <a:txBody>
                    <a:bodyPr/>
                    <a:lstStyle/>
                    <a:p>
                      <a:pPr indent="0" algn="ctr">
                        <a:buNone/>
                      </a:pPr>
                      <a:r>
                        <a:rPr lang="zh-CN" altLang="en-US" sz="1200" b="0" dirty="0">
                          <a:latin typeface="微软雅黑" panose="020B0503020204020204" pitchFamily="34" charset="-122"/>
                          <a:ea typeface="微软雅黑" panose="020B0503020204020204" pitchFamily="34" charset="-122"/>
                          <a:cs typeface="宋体" panose="02010600030101010101" pitchFamily="2" charset="-122"/>
                        </a:rPr>
                        <a:t>与本项目开发相关的其他费用支出。</a:t>
                      </a:r>
                      <a:endParaRPr lang="zh-CN" altLang="en-US" sz="1200" b="0" dirty="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r>
              <a:tr h="283055">
                <a:tc gridSpan="3">
                  <a:txBody>
                    <a:bodyPr/>
                    <a:lstStyle/>
                    <a:p>
                      <a:pPr indent="0" algn="ctr">
                        <a:buNone/>
                      </a:pPr>
                      <a:r>
                        <a:rPr lang="zh-CN" altLang="en-US" sz="1200" b="0" dirty="0">
                          <a:latin typeface="微软雅黑" panose="020B0503020204020204" pitchFamily="34" charset="-122"/>
                          <a:ea typeface="微软雅黑" panose="020B0503020204020204" pitchFamily="34" charset="-122"/>
                          <a:cs typeface="宋体" panose="02010600030101010101" pitchFamily="2" charset="-122"/>
                        </a:rPr>
                        <a:t>总计：</a:t>
                      </a:r>
                      <a:r>
                        <a:rPr lang="en-US" altLang="zh-CN" sz="1200" b="0" dirty="0">
                          <a:latin typeface="微软雅黑" panose="020B0503020204020204" pitchFamily="34" charset="-122"/>
                          <a:ea typeface="微软雅黑" panose="020B0503020204020204" pitchFamily="34" charset="-122"/>
                          <a:cs typeface="宋体" panose="02010600030101010101" pitchFamily="2" charset="-122"/>
                        </a:rPr>
                        <a:t>22100</a:t>
                      </a:r>
                      <a:r>
                        <a:rPr lang="zh-CN" altLang="en-US" sz="1200" b="0" dirty="0">
                          <a:latin typeface="微软雅黑" panose="020B0503020204020204" pitchFamily="34" charset="-122"/>
                          <a:ea typeface="微软雅黑" panose="020B0503020204020204" pitchFamily="34" charset="-122"/>
                          <a:cs typeface="宋体" panose="02010600030101010101" pitchFamily="2" charset="-122"/>
                        </a:rPr>
                        <a:t>（元）</a:t>
                      </a:r>
                      <a:endParaRPr lang="zh-CN" altLang="en-US" sz="1200" b="0" dirty="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c hMerge="1">
                  <a:tcPr/>
                </a:tc>
                <a:tc hMerge="1">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1600">
        <p14:prism dir="d" isContent="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right)">
                                      <p:cBhvr>
                                        <p:cTn id="7" dur="500"/>
                                        <p:tgtEl>
                                          <p:spTgt spid="26"/>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wipe(left)">
                                      <p:cBhvr>
                                        <p:cTn id="10" dur="500"/>
                                        <p:tgtEl>
                                          <p:spTgt spid="32"/>
                                        </p:tgtEl>
                                      </p:cBhvr>
                                    </p:animEffect>
                                  </p:childTnLst>
                                </p:cTn>
                              </p:par>
                            </p:childTnLst>
                          </p:cTn>
                        </p:par>
                        <p:par>
                          <p:cTn id="11" fill="hold">
                            <p:stCondLst>
                              <p:cond delay="500"/>
                            </p:stCondLst>
                            <p:childTnLst>
                              <p:par>
                                <p:cTn id="12" presetID="22" presetClass="entr" presetSubtype="2" fill="hold" grpId="0" nodeType="afterEffect">
                                  <p:stCondLst>
                                    <p:cond delay="0"/>
                                  </p:stCondLst>
                                  <p:childTnLst>
                                    <p:set>
                                      <p:cBhvr>
                                        <p:cTn id="13" dur="1" fill="hold">
                                          <p:stCondLst>
                                            <p:cond delay="0"/>
                                          </p:stCondLst>
                                        </p:cTn>
                                        <p:tgtEl>
                                          <p:spTgt spid="27"/>
                                        </p:tgtEl>
                                        <p:attrNameLst>
                                          <p:attrName>style.visibility</p:attrName>
                                        </p:attrNameLst>
                                      </p:cBhvr>
                                      <p:to>
                                        <p:strVal val="visible"/>
                                      </p:to>
                                    </p:set>
                                    <p:animEffect transition="in" filter="wipe(right)">
                                      <p:cBhvr>
                                        <p:cTn id="14" dur="500"/>
                                        <p:tgtEl>
                                          <p:spTgt spid="27"/>
                                        </p:tgtEl>
                                      </p:cBhvr>
                                    </p:animEffect>
                                  </p:childTnLst>
                                </p:cTn>
                              </p:par>
                              <p:par>
                                <p:cTn id="15" presetID="22" presetClass="entr" presetSubtype="8" fill="hold" grpId="0" nodeType="withEffect">
                                  <p:stCondLst>
                                    <p:cond delay="0"/>
                                  </p:stCondLst>
                                  <p:childTnLst>
                                    <p:set>
                                      <p:cBhvr>
                                        <p:cTn id="16" dur="1" fill="hold">
                                          <p:stCondLst>
                                            <p:cond delay="0"/>
                                          </p:stCondLst>
                                        </p:cTn>
                                        <p:tgtEl>
                                          <p:spTgt spid="33"/>
                                        </p:tgtEl>
                                        <p:attrNameLst>
                                          <p:attrName>style.visibility</p:attrName>
                                        </p:attrNameLst>
                                      </p:cBhvr>
                                      <p:to>
                                        <p:strVal val="visible"/>
                                      </p:to>
                                    </p:set>
                                    <p:animEffect transition="in" filter="wipe(left)">
                                      <p:cBhvr>
                                        <p:cTn id="17" dur="500"/>
                                        <p:tgtEl>
                                          <p:spTgt spid="33"/>
                                        </p:tgtEl>
                                      </p:cBhvr>
                                    </p:animEffect>
                                  </p:childTnLst>
                                </p:cTn>
                              </p:par>
                            </p:childTnLst>
                          </p:cTn>
                        </p:par>
                        <p:par>
                          <p:cTn id="18" fill="hold">
                            <p:stCondLst>
                              <p:cond delay="1000"/>
                            </p:stCondLst>
                            <p:childTnLst>
                              <p:par>
                                <p:cTn id="19" presetID="2" presetClass="entr" presetSubtype="4" fill="hold" grpId="0" nodeType="afterEffect">
                                  <p:stCondLst>
                                    <p:cond delay="0"/>
                                  </p:stCondLst>
                                  <p:childTnLst>
                                    <p:set>
                                      <p:cBhvr>
                                        <p:cTn id="20" dur="1" fill="hold">
                                          <p:stCondLst>
                                            <p:cond delay="0"/>
                                          </p:stCondLst>
                                        </p:cTn>
                                        <p:tgtEl>
                                          <p:spTgt spid="34"/>
                                        </p:tgtEl>
                                        <p:attrNameLst>
                                          <p:attrName>style.visibility</p:attrName>
                                        </p:attrNameLst>
                                      </p:cBhvr>
                                      <p:to>
                                        <p:strVal val="visible"/>
                                      </p:to>
                                    </p:set>
                                    <p:anim calcmode="lin" valueType="num">
                                      <p:cBhvr additive="base">
                                        <p:cTn id="21" dur="500" fill="hold"/>
                                        <p:tgtEl>
                                          <p:spTgt spid="34"/>
                                        </p:tgtEl>
                                        <p:attrNameLst>
                                          <p:attrName>ppt_x</p:attrName>
                                        </p:attrNameLst>
                                      </p:cBhvr>
                                      <p:tavLst>
                                        <p:tav tm="0">
                                          <p:val>
                                            <p:strVal val="#ppt_x"/>
                                          </p:val>
                                        </p:tav>
                                        <p:tav tm="100000">
                                          <p:val>
                                            <p:strVal val="#ppt_x"/>
                                          </p:val>
                                        </p:tav>
                                      </p:tavLst>
                                    </p:anim>
                                    <p:anim calcmode="lin" valueType="num">
                                      <p:cBhvr additive="base">
                                        <p:cTn id="22"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P spid="32" grpId="0"/>
      <p:bldP spid="33" grpId="0"/>
      <p:bldP spid="3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07504" y="121196"/>
            <a:ext cx="8928992" cy="5472608"/>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矩形 1"/>
          <p:cNvSpPr/>
          <p:nvPr/>
        </p:nvSpPr>
        <p:spPr>
          <a:xfrm>
            <a:off x="251520" y="265212"/>
            <a:ext cx="396044" cy="396044"/>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420212" y="409228"/>
            <a:ext cx="360040" cy="360040"/>
          </a:xfrm>
          <a:prstGeom prst="rect">
            <a:avLst/>
          </a:prstGeom>
          <a:solidFill>
            <a:srgbClr val="0070C0"/>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9"/>
          <p:cNvSpPr txBox="1"/>
          <p:nvPr/>
        </p:nvSpPr>
        <p:spPr>
          <a:xfrm>
            <a:off x="840165" y="409228"/>
            <a:ext cx="1184940" cy="400110"/>
          </a:xfrm>
          <a:prstGeom prst="rect">
            <a:avLst/>
          </a:prstGeom>
          <a:noFill/>
        </p:spPr>
        <p:txBody>
          <a:bodyPr wrap="none" rtlCol="0">
            <a:spAutoFit/>
          </a:bodyPr>
          <a:lstStyle/>
          <a:p>
            <a:r>
              <a:rPr lang="zh-CN" altLang="en-US" sz="2000" b="1" spc="600" dirty="0" smtClean="0">
                <a:solidFill>
                  <a:srgbClr val="0070C0"/>
                </a:solidFill>
                <a:latin typeface="微软雅黑" panose="020B0503020204020204" pitchFamily="34" charset="-122"/>
                <a:ea typeface="微软雅黑" panose="020B0503020204020204" pitchFamily="34" charset="-122"/>
              </a:rPr>
              <a:t>过渡页</a:t>
            </a:r>
            <a:endParaRPr lang="zh-CN" altLang="en-US" sz="2000" b="1" spc="600" dirty="0">
              <a:solidFill>
                <a:srgbClr val="0070C0"/>
              </a:solidFill>
              <a:latin typeface="微软雅黑" panose="020B0503020204020204" pitchFamily="34" charset="-122"/>
              <a:ea typeface="微软雅黑" panose="020B0503020204020204" pitchFamily="34" charset="-122"/>
            </a:endParaRPr>
          </a:p>
        </p:txBody>
      </p:sp>
      <p:sp>
        <p:nvSpPr>
          <p:cNvPr id="6" name="TextBox 5"/>
          <p:cNvSpPr txBox="1"/>
          <p:nvPr/>
        </p:nvSpPr>
        <p:spPr>
          <a:xfrm>
            <a:off x="4110965" y="2085522"/>
            <a:ext cx="1683153" cy="1200329"/>
          </a:xfrm>
          <a:prstGeom prst="rect">
            <a:avLst/>
          </a:prstGeom>
          <a:noFill/>
          <a:ln>
            <a:noFill/>
          </a:ln>
        </p:spPr>
        <p:txBody>
          <a:bodyPr wrap="none" rtlCol="0">
            <a:spAutoFit/>
          </a:bodyPr>
          <a:lstStyle/>
          <a:p>
            <a:r>
              <a:rPr lang="en-US" altLang="zh-CN" sz="7200" b="1" dirty="0" smtClean="0">
                <a:solidFill>
                  <a:srgbClr val="0070C0"/>
                </a:solidFill>
                <a:latin typeface="微软雅黑" panose="020B0503020204020204" pitchFamily="34" charset="-122"/>
                <a:ea typeface="微软雅黑" panose="020B0503020204020204" pitchFamily="34" charset="-122"/>
              </a:rPr>
              <a:t>P</a:t>
            </a:r>
            <a:r>
              <a:rPr lang="en-US" altLang="zh-CN" sz="4800" b="1" dirty="0" smtClean="0">
                <a:solidFill>
                  <a:srgbClr val="0070C0"/>
                </a:solidFill>
                <a:latin typeface="微软雅黑" panose="020B0503020204020204" pitchFamily="34" charset="-122"/>
                <a:ea typeface="微软雅黑" panose="020B0503020204020204" pitchFamily="34" charset="-122"/>
              </a:rPr>
              <a:t>art</a:t>
            </a:r>
            <a:endParaRPr lang="zh-CN" altLang="en-US" sz="4800" b="1" dirty="0">
              <a:solidFill>
                <a:srgbClr val="0070C0"/>
              </a:solidFill>
              <a:latin typeface="微软雅黑" panose="020B0503020204020204" pitchFamily="34" charset="-122"/>
              <a:ea typeface="微软雅黑" panose="020B0503020204020204" pitchFamily="34" charset="-122"/>
            </a:endParaRPr>
          </a:p>
        </p:txBody>
      </p:sp>
      <p:sp>
        <p:nvSpPr>
          <p:cNvPr id="9" name="TextBox 8"/>
          <p:cNvSpPr txBox="1"/>
          <p:nvPr/>
        </p:nvSpPr>
        <p:spPr>
          <a:xfrm>
            <a:off x="5806215" y="2089219"/>
            <a:ext cx="1322798" cy="1200329"/>
          </a:xfrm>
          <a:prstGeom prst="rect">
            <a:avLst/>
          </a:prstGeom>
          <a:noFill/>
          <a:ln>
            <a:noFill/>
          </a:ln>
        </p:spPr>
        <p:txBody>
          <a:bodyPr wrap="none" rtlCol="0">
            <a:spAutoFit/>
          </a:bodyPr>
          <a:lstStyle/>
          <a:p>
            <a:r>
              <a:rPr lang="en-US" altLang="zh-CN" sz="7200" b="1" dirty="0" smtClean="0">
                <a:solidFill>
                  <a:srgbClr val="0070C0"/>
                </a:solidFill>
                <a:latin typeface="微软雅黑" panose="020B0503020204020204" pitchFamily="34" charset="-122"/>
                <a:ea typeface="微软雅黑" panose="020B0503020204020204" pitchFamily="34" charset="-122"/>
              </a:rPr>
              <a:t>03</a:t>
            </a:r>
            <a:endParaRPr lang="zh-CN" altLang="en-US" sz="7200" b="1" dirty="0">
              <a:solidFill>
                <a:srgbClr val="0070C0"/>
              </a:solidFill>
              <a:latin typeface="微软雅黑" panose="020B0503020204020204" pitchFamily="34" charset="-122"/>
              <a:ea typeface="微软雅黑" panose="020B0503020204020204" pitchFamily="34" charset="-122"/>
            </a:endParaRPr>
          </a:p>
        </p:txBody>
      </p:sp>
      <p:cxnSp>
        <p:nvCxnSpPr>
          <p:cNvPr id="11" name="直接连接符 10"/>
          <p:cNvCxnSpPr/>
          <p:nvPr/>
        </p:nvCxnSpPr>
        <p:spPr>
          <a:xfrm>
            <a:off x="4290341" y="3145532"/>
            <a:ext cx="2772952" cy="0"/>
          </a:xfrm>
          <a:prstGeom prst="line">
            <a:avLst/>
          </a:prstGeom>
          <a:ln>
            <a:solidFill>
              <a:schemeClr val="accent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4290341" y="3721596"/>
            <a:ext cx="2772952" cy="0"/>
          </a:xfrm>
          <a:prstGeom prst="line">
            <a:avLst/>
          </a:prstGeom>
          <a:ln>
            <a:solidFill>
              <a:schemeClr val="accent1">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4305241" y="3230242"/>
            <a:ext cx="2823772" cy="389466"/>
          </a:xfrm>
          <a:prstGeom prst="rect">
            <a:avLst/>
          </a:prstGeom>
          <a:noFill/>
          <a:ln>
            <a:noFill/>
          </a:ln>
        </p:spPr>
        <p:txBody>
          <a:bodyPr wrap="square" rtlCol="0">
            <a:spAutoFit/>
          </a:bodyPr>
          <a:lstStyle/>
          <a:p>
            <a:pPr algn="just">
              <a:lnSpc>
                <a:spcPct val="125000"/>
              </a:lnSpc>
            </a:pPr>
            <a:r>
              <a:rPr lang="zh-CN" altLang="en-US" sz="1700" b="1" dirty="0" smtClean="0">
                <a:solidFill>
                  <a:srgbClr val="0070C0"/>
                </a:solidFill>
                <a:latin typeface="微软雅黑" panose="020B0503020204020204" pitchFamily="34" charset="-122"/>
                <a:ea typeface="微软雅黑" panose="020B0503020204020204" pitchFamily="34" charset="-122"/>
              </a:rPr>
              <a:t>需求阶段</a:t>
            </a:r>
            <a:endParaRPr lang="zh-CN" altLang="en-US" sz="1700" b="1" dirty="0">
              <a:solidFill>
                <a:srgbClr val="0070C0"/>
              </a:solidFill>
              <a:latin typeface="微软雅黑" panose="020B0503020204020204" pitchFamily="34" charset="-122"/>
              <a:ea typeface="微软雅黑" panose="020B0503020204020204" pitchFamily="34" charset="-122"/>
            </a:endParaRPr>
          </a:p>
        </p:txBody>
      </p:sp>
      <p:grpSp>
        <p:nvGrpSpPr>
          <p:cNvPr id="17" name="组合 16"/>
          <p:cNvGrpSpPr/>
          <p:nvPr/>
        </p:nvGrpSpPr>
        <p:grpSpPr>
          <a:xfrm>
            <a:off x="1979712" y="2065412"/>
            <a:ext cx="2059245" cy="1872208"/>
            <a:chOff x="1979712" y="2065412"/>
            <a:chExt cx="2059245" cy="1872208"/>
          </a:xfrm>
        </p:grpSpPr>
        <p:sp>
          <p:nvSpPr>
            <p:cNvPr id="8" name="圆角矩形 7"/>
            <p:cNvSpPr/>
            <p:nvPr/>
          </p:nvSpPr>
          <p:spPr>
            <a:xfrm>
              <a:off x="1979712" y="2065412"/>
              <a:ext cx="2059245" cy="1872208"/>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图片 14"/>
            <p:cNvPicPr>
              <a:picLocks noChangeAspect="1"/>
            </p:cNvPicPr>
            <p:nvPr/>
          </p:nvPicPr>
          <p:blipFill>
            <a:blip r:embed="rId1" cstate="print">
              <a:biLevel thresh="25000"/>
              <a:extLst>
                <a:ext uri="{28A0092B-C50C-407E-A947-70E740481C1C}">
                  <a14:useLocalDpi xmlns:a14="http://schemas.microsoft.com/office/drawing/2010/main" val="0"/>
                </a:ext>
              </a:extLst>
            </a:blip>
            <a:stretch>
              <a:fillRect/>
            </a:stretch>
          </p:blipFill>
          <p:spPr>
            <a:xfrm>
              <a:off x="2234590" y="2232906"/>
              <a:ext cx="1549488" cy="1538764"/>
            </a:xfrm>
            <a:prstGeom prst="rect">
              <a:avLst/>
            </a:prstGeom>
          </p:spPr>
        </p:pic>
      </p:grpSp>
    </p:spTree>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edge">
                                      <p:cBhvr>
                                        <p:cTn id="7" dur="2000"/>
                                        <p:tgtEl>
                                          <p:spTgt spid="17"/>
                                        </p:tgtEl>
                                      </p:cBhvr>
                                    </p:animEffect>
                                  </p:childTnLst>
                                </p:cTn>
                              </p:par>
                            </p:childTnLst>
                          </p:cTn>
                        </p:par>
                        <p:par>
                          <p:cTn id="8" fill="hold">
                            <p:stCondLst>
                              <p:cond delay="2000"/>
                            </p:stCondLst>
                            <p:childTnLst>
                              <p:par>
                                <p:cTn id="9" presetID="2" presetClass="entr" presetSubtype="8"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0-#ppt_w/2"/>
                                          </p:val>
                                        </p:tav>
                                        <p:tav tm="100000">
                                          <p:val>
                                            <p:strVal val="#ppt_x"/>
                                          </p:val>
                                        </p:tav>
                                      </p:tavLst>
                                    </p:anim>
                                    <p:anim calcmode="lin" valueType="num">
                                      <p:cBhvr additive="base">
                                        <p:cTn id="12" dur="500" fill="hold"/>
                                        <p:tgtEl>
                                          <p:spTgt spid="6"/>
                                        </p:tgtEl>
                                        <p:attrNameLst>
                                          <p:attrName>ppt_y</p:attrName>
                                        </p:attrNameLst>
                                      </p:cBhvr>
                                      <p:tavLst>
                                        <p:tav tm="0">
                                          <p:val>
                                            <p:strVal val="#ppt_y"/>
                                          </p:val>
                                        </p:tav>
                                        <p:tav tm="100000">
                                          <p:val>
                                            <p:strVal val="#ppt_y"/>
                                          </p:val>
                                        </p:tav>
                                      </p:tavLst>
                                    </p:anim>
                                  </p:childTnLst>
                                </p:cTn>
                              </p:par>
                            </p:childTnLst>
                          </p:cTn>
                        </p:par>
                        <p:par>
                          <p:cTn id="13" fill="hold">
                            <p:stCondLst>
                              <p:cond delay="2500"/>
                            </p:stCondLst>
                            <p:childTnLst>
                              <p:par>
                                <p:cTn id="14" presetID="26" presetClass="entr" presetSubtype="0" fill="hold" grpId="0" nodeType="after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wipe(down)">
                                      <p:cBhvr>
                                        <p:cTn id="16" dur="580">
                                          <p:stCondLst>
                                            <p:cond delay="0"/>
                                          </p:stCondLst>
                                        </p:cTn>
                                        <p:tgtEl>
                                          <p:spTgt spid="9"/>
                                        </p:tgtEl>
                                      </p:cBhvr>
                                    </p:animEffect>
                                    <p:anim calcmode="lin" valueType="num">
                                      <p:cBhvr>
                                        <p:cTn id="17" dur="1822" tmFilter="0,0; 0.14,0.36; 0.43,0.73; 0.71,0.91; 1.0,1.0">
                                          <p:stCondLst>
                                            <p:cond delay="0"/>
                                          </p:stCondLst>
                                        </p:cTn>
                                        <p:tgtEl>
                                          <p:spTgt spid="9"/>
                                        </p:tgtEl>
                                        <p:attrNameLst>
                                          <p:attrName>ppt_x</p:attrName>
                                        </p:attrNameLst>
                                      </p:cBhvr>
                                      <p:tavLst>
                                        <p:tav tm="0">
                                          <p:val>
                                            <p:strVal val="#ppt_x-0.25"/>
                                          </p:val>
                                        </p:tav>
                                        <p:tav tm="100000">
                                          <p:val>
                                            <p:strVal val="#ppt_x"/>
                                          </p:val>
                                        </p:tav>
                                      </p:tavLst>
                                    </p:anim>
                                    <p:anim calcmode="lin" valueType="num">
                                      <p:cBhvr>
                                        <p:cTn id="18" dur="664" tmFilter="0.0,0.0; 0.25,0.07; 0.50,0.2; 0.75,0.467; 1.0,1.0">
                                          <p:stCondLst>
                                            <p:cond delay="0"/>
                                          </p:stCondLst>
                                        </p:cTn>
                                        <p:tgtEl>
                                          <p:spTgt spid="9"/>
                                        </p:tgtEl>
                                        <p:attrNameLst>
                                          <p:attrName>ppt_y</p:attrName>
                                        </p:attrNameLst>
                                      </p:cBhvr>
                                      <p:tavLst>
                                        <p:tav tm="0" fmla="#ppt_y-sin(pi*$)/3">
                                          <p:val>
                                            <p:fltVal val="0.5"/>
                                          </p:val>
                                        </p:tav>
                                        <p:tav tm="100000">
                                          <p:val>
                                            <p:fltVal val="1"/>
                                          </p:val>
                                        </p:tav>
                                      </p:tavLst>
                                    </p:anim>
                                    <p:anim calcmode="lin" valueType="num">
                                      <p:cBhvr>
                                        <p:cTn id="19" dur="664" tmFilter="0, 0; 0.125,0.2665; 0.25,0.4; 0.375,0.465; 0.5,0.5;  0.625,0.535; 0.75,0.6; 0.875,0.7335; 1,1">
                                          <p:stCondLst>
                                            <p:cond delay="664"/>
                                          </p:stCondLst>
                                        </p:cTn>
                                        <p:tgtEl>
                                          <p:spTgt spid="9"/>
                                        </p:tgtEl>
                                        <p:attrNameLst>
                                          <p:attrName>ppt_y</p:attrName>
                                        </p:attrNameLst>
                                      </p:cBhvr>
                                      <p:tavLst>
                                        <p:tav tm="0" fmla="#ppt_y-sin(pi*$)/9">
                                          <p:val>
                                            <p:fltVal val="0"/>
                                          </p:val>
                                        </p:tav>
                                        <p:tav tm="100000">
                                          <p:val>
                                            <p:fltVal val="1"/>
                                          </p:val>
                                        </p:tav>
                                      </p:tavLst>
                                    </p:anim>
                                    <p:anim calcmode="lin" valueType="num">
                                      <p:cBhvr>
                                        <p:cTn id="20" dur="332" tmFilter="0, 0; 0.125,0.2665; 0.25,0.4; 0.375,0.465; 0.5,0.5;  0.625,0.535; 0.75,0.6; 0.875,0.7335; 1,1">
                                          <p:stCondLst>
                                            <p:cond delay="1324"/>
                                          </p:stCondLst>
                                        </p:cTn>
                                        <p:tgtEl>
                                          <p:spTgt spid="9"/>
                                        </p:tgtEl>
                                        <p:attrNameLst>
                                          <p:attrName>ppt_y</p:attrName>
                                        </p:attrNameLst>
                                      </p:cBhvr>
                                      <p:tavLst>
                                        <p:tav tm="0" fmla="#ppt_y-sin(pi*$)/27">
                                          <p:val>
                                            <p:fltVal val="0"/>
                                          </p:val>
                                        </p:tav>
                                        <p:tav tm="100000">
                                          <p:val>
                                            <p:fltVal val="1"/>
                                          </p:val>
                                        </p:tav>
                                      </p:tavLst>
                                    </p:anim>
                                    <p:anim calcmode="lin" valueType="num">
                                      <p:cBhvr>
                                        <p:cTn id="21" dur="164" tmFilter="0, 0; 0.125,0.2665; 0.25,0.4; 0.375,0.465; 0.5,0.5;  0.625,0.535; 0.75,0.6; 0.875,0.7335; 1,1">
                                          <p:stCondLst>
                                            <p:cond delay="1656"/>
                                          </p:stCondLst>
                                        </p:cTn>
                                        <p:tgtEl>
                                          <p:spTgt spid="9"/>
                                        </p:tgtEl>
                                        <p:attrNameLst>
                                          <p:attrName>ppt_y</p:attrName>
                                        </p:attrNameLst>
                                      </p:cBhvr>
                                      <p:tavLst>
                                        <p:tav tm="0" fmla="#ppt_y-sin(pi*$)/81">
                                          <p:val>
                                            <p:fltVal val="0"/>
                                          </p:val>
                                        </p:tav>
                                        <p:tav tm="100000">
                                          <p:val>
                                            <p:fltVal val="1"/>
                                          </p:val>
                                        </p:tav>
                                      </p:tavLst>
                                    </p:anim>
                                    <p:animScale>
                                      <p:cBhvr>
                                        <p:cTn id="22" dur="26">
                                          <p:stCondLst>
                                            <p:cond delay="650"/>
                                          </p:stCondLst>
                                        </p:cTn>
                                        <p:tgtEl>
                                          <p:spTgt spid="9"/>
                                        </p:tgtEl>
                                      </p:cBhvr>
                                      <p:to x="100000" y="60000"/>
                                    </p:animScale>
                                    <p:animScale>
                                      <p:cBhvr>
                                        <p:cTn id="23" dur="166" decel="50000">
                                          <p:stCondLst>
                                            <p:cond delay="676"/>
                                          </p:stCondLst>
                                        </p:cTn>
                                        <p:tgtEl>
                                          <p:spTgt spid="9"/>
                                        </p:tgtEl>
                                      </p:cBhvr>
                                      <p:to x="100000" y="100000"/>
                                    </p:animScale>
                                    <p:animScale>
                                      <p:cBhvr>
                                        <p:cTn id="24" dur="26">
                                          <p:stCondLst>
                                            <p:cond delay="1312"/>
                                          </p:stCondLst>
                                        </p:cTn>
                                        <p:tgtEl>
                                          <p:spTgt spid="9"/>
                                        </p:tgtEl>
                                      </p:cBhvr>
                                      <p:to x="100000" y="80000"/>
                                    </p:animScale>
                                    <p:animScale>
                                      <p:cBhvr>
                                        <p:cTn id="25" dur="166" decel="50000">
                                          <p:stCondLst>
                                            <p:cond delay="1338"/>
                                          </p:stCondLst>
                                        </p:cTn>
                                        <p:tgtEl>
                                          <p:spTgt spid="9"/>
                                        </p:tgtEl>
                                      </p:cBhvr>
                                      <p:to x="100000" y="100000"/>
                                    </p:animScale>
                                    <p:animScale>
                                      <p:cBhvr>
                                        <p:cTn id="26" dur="26">
                                          <p:stCondLst>
                                            <p:cond delay="1642"/>
                                          </p:stCondLst>
                                        </p:cTn>
                                        <p:tgtEl>
                                          <p:spTgt spid="9"/>
                                        </p:tgtEl>
                                      </p:cBhvr>
                                      <p:to x="100000" y="90000"/>
                                    </p:animScale>
                                    <p:animScale>
                                      <p:cBhvr>
                                        <p:cTn id="27" dur="166" decel="50000">
                                          <p:stCondLst>
                                            <p:cond delay="1668"/>
                                          </p:stCondLst>
                                        </p:cTn>
                                        <p:tgtEl>
                                          <p:spTgt spid="9"/>
                                        </p:tgtEl>
                                      </p:cBhvr>
                                      <p:to x="100000" y="100000"/>
                                    </p:animScale>
                                    <p:animScale>
                                      <p:cBhvr>
                                        <p:cTn id="28" dur="26">
                                          <p:stCondLst>
                                            <p:cond delay="1808"/>
                                          </p:stCondLst>
                                        </p:cTn>
                                        <p:tgtEl>
                                          <p:spTgt spid="9"/>
                                        </p:tgtEl>
                                      </p:cBhvr>
                                      <p:to x="100000" y="95000"/>
                                    </p:animScale>
                                    <p:animScale>
                                      <p:cBhvr>
                                        <p:cTn id="29" dur="166" decel="50000">
                                          <p:stCondLst>
                                            <p:cond delay="1834"/>
                                          </p:stCondLst>
                                        </p:cTn>
                                        <p:tgtEl>
                                          <p:spTgt spid="9"/>
                                        </p:tgtEl>
                                      </p:cBhvr>
                                      <p:to x="100000" y="100000"/>
                                    </p:animScale>
                                  </p:childTnLst>
                                </p:cTn>
                              </p:par>
                            </p:childTnLst>
                          </p:cTn>
                        </p:par>
                        <p:par>
                          <p:cTn id="30" fill="hold">
                            <p:stCondLst>
                              <p:cond delay="4500"/>
                            </p:stCondLst>
                            <p:childTnLst>
                              <p:par>
                                <p:cTn id="31" presetID="2" presetClass="entr" presetSubtype="2" fill="hold" nodeType="afterEffect">
                                  <p:stCondLst>
                                    <p:cond delay="0"/>
                                  </p:stCondLst>
                                  <p:childTnLst>
                                    <p:set>
                                      <p:cBhvr>
                                        <p:cTn id="32" dur="1" fill="hold">
                                          <p:stCondLst>
                                            <p:cond delay="0"/>
                                          </p:stCondLst>
                                        </p:cTn>
                                        <p:tgtEl>
                                          <p:spTgt spid="11"/>
                                        </p:tgtEl>
                                        <p:attrNameLst>
                                          <p:attrName>style.visibility</p:attrName>
                                        </p:attrNameLst>
                                      </p:cBhvr>
                                      <p:to>
                                        <p:strVal val="visible"/>
                                      </p:to>
                                    </p:set>
                                    <p:anim calcmode="lin" valueType="num">
                                      <p:cBhvr additive="base">
                                        <p:cTn id="33" dur="500" fill="hold"/>
                                        <p:tgtEl>
                                          <p:spTgt spid="11"/>
                                        </p:tgtEl>
                                        <p:attrNameLst>
                                          <p:attrName>ppt_x</p:attrName>
                                        </p:attrNameLst>
                                      </p:cBhvr>
                                      <p:tavLst>
                                        <p:tav tm="0">
                                          <p:val>
                                            <p:strVal val="1+#ppt_w/2"/>
                                          </p:val>
                                        </p:tav>
                                        <p:tav tm="100000">
                                          <p:val>
                                            <p:strVal val="#ppt_x"/>
                                          </p:val>
                                        </p:tav>
                                      </p:tavLst>
                                    </p:anim>
                                    <p:anim calcmode="lin" valueType="num">
                                      <p:cBhvr additive="base">
                                        <p:cTn id="34" dur="500" fill="hold"/>
                                        <p:tgtEl>
                                          <p:spTgt spid="11"/>
                                        </p:tgtEl>
                                        <p:attrNameLst>
                                          <p:attrName>ppt_y</p:attrName>
                                        </p:attrNameLst>
                                      </p:cBhvr>
                                      <p:tavLst>
                                        <p:tav tm="0">
                                          <p:val>
                                            <p:strVal val="#ppt_y"/>
                                          </p:val>
                                        </p:tav>
                                        <p:tav tm="100000">
                                          <p:val>
                                            <p:strVal val="#ppt_y"/>
                                          </p:val>
                                        </p:tav>
                                      </p:tavLst>
                                    </p:anim>
                                  </p:childTnLst>
                                </p:cTn>
                              </p:par>
                              <p:par>
                                <p:cTn id="35" presetID="2" presetClass="entr" presetSubtype="8" fill="hold" nodeType="withEffect">
                                  <p:stCondLst>
                                    <p:cond delay="0"/>
                                  </p:stCondLst>
                                  <p:childTnLst>
                                    <p:set>
                                      <p:cBhvr>
                                        <p:cTn id="36" dur="1" fill="hold">
                                          <p:stCondLst>
                                            <p:cond delay="0"/>
                                          </p:stCondLst>
                                        </p:cTn>
                                        <p:tgtEl>
                                          <p:spTgt spid="13"/>
                                        </p:tgtEl>
                                        <p:attrNameLst>
                                          <p:attrName>style.visibility</p:attrName>
                                        </p:attrNameLst>
                                      </p:cBhvr>
                                      <p:to>
                                        <p:strVal val="visible"/>
                                      </p:to>
                                    </p:set>
                                    <p:anim calcmode="lin" valueType="num">
                                      <p:cBhvr additive="base">
                                        <p:cTn id="37" dur="500" fill="hold"/>
                                        <p:tgtEl>
                                          <p:spTgt spid="13"/>
                                        </p:tgtEl>
                                        <p:attrNameLst>
                                          <p:attrName>ppt_x</p:attrName>
                                        </p:attrNameLst>
                                      </p:cBhvr>
                                      <p:tavLst>
                                        <p:tav tm="0">
                                          <p:val>
                                            <p:strVal val="0-#ppt_w/2"/>
                                          </p:val>
                                        </p:tav>
                                        <p:tav tm="100000">
                                          <p:val>
                                            <p:strVal val="#ppt_x"/>
                                          </p:val>
                                        </p:tav>
                                      </p:tavLst>
                                    </p:anim>
                                    <p:anim calcmode="lin" valueType="num">
                                      <p:cBhvr additive="base">
                                        <p:cTn id="38" dur="500" fill="hold"/>
                                        <p:tgtEl>
                                          <p:spTgt spid="13"/>
                                        </p:tgtEl>
                                        <p:attrNameLst>
                                          <p:attrName>ppt_y</p:attrName>
                                        </p:attrNameLst>
                                      </p:cBhvr>
                                      <p:tavLst>
                                        <p:tav tm="0">
                                          <p:val>
                                            <p:strVal val="#ppt_y"/>
                                          </p:val>
                                        </p:tav>
                                        <p:tav tm="100000">
                                          <p:val>
                                            <p:strVal val="#ppt_y"/>
                                          </p:val>
                                        </p:tav>
                                      </p:tavLst>
                                    </p:anim>
                                  </p:childTnLst>
                                </p:cTn>
                              </p:par>
                            </p:childTnLst>
                          </p:cTn>
                        </p:par>
                        <p:par>
                          <p:cTn id="39" fill="hold">
                            <p:stCondLst>
                              <p:cond delay="5000"/>
                            </p:stCondLst>
                            <p:childTnLst>
                              <p:par>
                                <p:cTn id="40" presetID="53" presetClass="entr" presetSubtype="16" fill="hold" grpId="0" nodeType="afterEffect">
                                  <p:stCondLst>
                                    <p:cond delay="0"/>
                                  </p:stCondLst>
                                  <p:childTnLst>
                                    <p:set>
                                      <p:cBhvr>
                                        <p:cTn id="41" dur="1" fill="hold">
                                          <p:stCondLst>
                                            <p:cond delay="0"/>
                                          </p:stCondLst>
                                        </p:cTn>
                                        <p:tgtEl>
                                          <p:spTgt spid="14"/>
                                        </p:tgtEl>
                                        <p:attrNameLst>
                                          <p:attrName>style.visibility</p:attrName>
                                        </p:attrNameLst>
                                      </p:cBhvr>
                                      <p:to>
                                        <p:strVal val="visible"/>
                                      </p:to>
                                    </p:set>
                                    <p:anim calcmode="lin" valueType="num">
                                      <p:cBhvr>
                                        <p:cTn id="42" dur="500" fill="hold"/>
                                        <p:tgtEl>
                                          <p:spTgt spid="14"/>
                                        </p:tgtEl>
                                        <p:attrNameLst>
                                          <p:attrName>ppt_w</p:attrName>
                                        </p:attrNameLst>
                                      </p:cBhvr>
                                      <p:tavLst>
                                        <p:tav tm="0">
                                          <p:val>
                                            <p:fltVal val="0"/>
                                          </p:val>
                                        </p:tav>
                                        <p:tav tm="100000">
                                          <p:val>
                                            <p:strVal val="#ppt_w"/>
                                          </p:val>
                                        </p:tav>
                                      </p:tavLst>
                                    </p:anim>
                                    <p:anim calcmode="lin" valueType="num">
                                      <p:cBhvr>
                                        <p:cTn id="43" dur="500" fill="hold"/>
                                        <p:tgtEl>
                                          <p:spTgt spid="14"/>
                                        </p:tgtEl>
                                        <p:attrNameLst>
                                          <p:attrName>ppt_h</p:attrName>
                                        </p:attrNameLst>
                                      </p:cBhvr>
                                      <p:tavLst>
                                        <p:tav tm="0">
                                          <p:val>
                                            <p:fltVal val="0"/>
                                          </p:val>
                                        </p:tav>
                                        <p:tav tm="100000">
                                          <p:val>
                                            <p:strVal val="#ppt_h"/>
                                          </p:val>
                                        </p:tav>
                                      </p:tavLst>
                                    </p:anim>
                                    <p:animEffect transition="in" filter="fade">
                                      <p:cBhvr>
                                        <p:cTn id="44"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07504" y="121196"/>
            <a:ext cx="8928992" cy="5472608"/>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矩形 1"/>
          <p:cNvSpPr/>
          <p:nvPr/>
        </p:nvSpPr>
        <p:spPr>
          <a:xfrm>
            <a:off x="251520" y="265212"/>
            <a:ext cx="396044" cy="396044"/>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420212" y="409228"/>
            <a:ext cx="360040" cy="360040"/>
          </a:xfrm>
          <a:prstGeom prst="rect">
            <a:avLst/>
          </a:prstGeom>
          <a:solidFill>
            <a:srgbClr val="0070C0"/>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9"/>
          <p:cNvSpPr txBox="1"/>
          <p:nvPr/>
        </p:nvSpPr>
        <p:spPr>
          <a:xfrm>
            <a:off x="840165" y="409228"/>
            <a:ext cx="2384435" cy="400110"/>
          </a:xfrm>
          <a:prstGeom prst="rect">
            <a:avLst/>
          </a:prstGeom>
          <a:noFill/>
        </p:spPr>
        <p:txBody>
          <a:bodyPr wrap="none" rtlCol="0">
            <a:spAutoFit/>
          </a:bodyPr>
          <a:lstStyle/>
          <a:p>
            <a:r>
              <a:rPr lang="en-US" altLang="zh-CN" sz="2000" b="1" dirty="0" smtClean="0">
                <a:solidFill>
                  <a:srgbClr val="0070C0"/>
                </a:solidFill>
                <a:latin typeface="微软雅黑" panose="020B0503020204020204" pitchFamily="34" charset="-122"/>
                <a:ea typeface="微软雅黑" panose="020B0503020204020204" pitchFamily="34" charset="-122"/>
              </a:rPr>
              <a:t>Context Diagram</a:t>
            </a:r>
            <a:endParaRPr lang="zh-CN" altLang="en-US" sz="2000" b="1" dirty="0">
              <a:solidFill>
                <a:srgbClr val="0070C0"/>
              </a:solidFill>
              <a:latin typeface="微软雅黑" panose="020B0503020204020204" pitchFamily="34" charset="-122"/>
              <a:ea typeface="微软雅黑" panose="020B0503020204020204" pitchFamily="34" charset="-122"/>
            </a:endParaRPr>
          </a:p>
        </p:txBody>
      </p:sp>
      <p:sp>
        <p:nvSpPr>
          <p:cNvPr id="26" name="TextBox 25"/>
          <p:cNvSpPr txBox="1"/>
          <p:nvPr/>
        </p:nvSpPr>
        <p:spPr>
          <a:xfrm>
            <a:off x="1763688" y="4257771"/>
            <a:ext cx="1563248" cy="261610"/>
          </a:xfrm>
          <a:prstGeom prst="rect">
            <a:avLst/>
          </a:prstGeom>
          <a:noFill/>
        </p:spPr>
        <p:txBody>
          <a:bodyPr wrap="none" rtlCol="0">
            <a:spAutoFit/>
          </a:bodyPr>
          <a:lstStyle/>
          <a:p>
            <a:r>
              <a:rPr lang="zh-CN" altLang="en-US" sz="1100" dirty="0" smtClean="0">
                <a:solidFill>
                  <a:schemeClr val="bg1"/>
                </a:solidFill>
              </a:rPr>
              <a:t>实际完成数目：</a:t>
            </a:r>
            <a:r>
              <a:rPr lang="en-US" altLang="zh-CN" sz="1100" dirty="0" smtClean="0">
                <a:solidFill>
                  <a:schemeClr val="bg1"/>
                </a:solidFill>
              </a:rPr>
              <a:t>820</a:t>
            </a:r>
            <a:r>
              <a:rPr lang="zh-CN" altLang="en-US" sz="1100" dirty="0" smtClean="0">
                <a:solidFill>
                  <a:schemeClr val="bg1"/>
                </a:solidFill>
              </a:rPr>
              <a:t>万</a:t>
            </a:r>
            <a:endParaRPr lang="zh-CN" altLang="en-US" sz="1100" dirty="0">
              <a:solidFill>
                <a:schemeClr val="bg1"/>
              </a:solidFill>
            </a:endParaRPr>
          </a:p>
        </p:txBody>
      </p:sp>
      <p:sp>
        <p:nvSpPr>
          <p:cNvPr id="27" name="TextBox 26"/>
          <p:cNvSpPr txBox="1"/>
          <p:nvPr/>
        </p:nvSpPr>
        <p:spPr>
          <a:xfrm>
            <a:off x="2195736" y="4684122"/>
            <a:ext cx="1140056" cy="261610"/>
          </a:xfrm>
          <a:prstGeom prst="rect">
            <a:avLst/>
          </a:prstGeom>
          <a:noFill/>
        </p:spPr>
        <p:txBody>
          <a:bodyPr wrap="none" rtlCol="0">
            <a:spAutoFit/>
          </a:bodyPr>
          <a:lstStyle/>
          <a:p>
            <a:r>
              <a:rPr lang="zh-CN" altLang="en-US" sz="1100" dirty="0" smtClean="0">
                <a:solidFill>
                  <a:schemeClr val="bg1"/>
                </a:solidFill>
              </a:rPr>
              <a:t>回款数：</a:t>
            </a:r>
            <a:r>
              <a:rPr lang="en-US" altLang="zh-CN" sz="1100" dirty="0" smtClean="0">
                <a:solidFill>
                  <a:schemeClr val="bg1"/>
                </a:solidFill>
              </a:rPr>
              <a:t>640</a:t>
            </a:r>
            <a:r>
              <a:rPr lang="zh-CN" altLang="en-US" sz="1100" dirty="0" smtClean="0">
                <a:solidFill>
                  <a:schemeClr val="bg1"/>
                </a:solidFill>
              </a:rPr>
              <a:t>万</a:t>
            </a:r>
            <a:endParaRPr lang="zh-CN" altLang="en-US" sz="1100" dirty="0">
              <a:solidFill>
                <a:schemeClr val="bg1"/>
              </a:solidFill>
            </a:endParaRPr>
          </a:p>
        </p:txBody>
      </p:sp>
      <p:sp>
        <p:nvSpPr>
          <p:cNvPr id="32" name="TextBox 31"/>
          <p:cNvSpPr txBox="1"/>
          <p:nvPr/>
        </p:nvSpPr>
        <p:spPr>
          <a:xfrm>
            <a:off x="5724128" y="4257771"/>
            <a:ext cx="1563248" cy="261610"/>
          </a:xfrm>
          <a:prstGeom prst="rect">
            <a:avLst/>
          </a:prstGeom>
          <a:noFill/>
        </p:spPr>
        <p:txBody>
          <a:bodyPr wrap="none" rtlCol="0">
            <a:spAutoFit/>
          </a:bodyPr>
          <a:lstStyle/>
          <a:p>
            <a:r>
              <a:rPr lang="zh-CN" altLang="en-US" sz="1100" dirty="0" smtClean="0">
                <a:solidFill>
                  <a:schemeClr val="bg1"/>
                </a:solidFill>
              </a:rPr>
              <a:t>实际完成数目：</a:t>
            </a:r>
            <a:r>
              <a:rPr lang="en-US" altLang="zh-CN" sz="1100" dirty="0" smtClean="0">
                <a:solidFill>
                  <a:schemeClr val="bg1"/>
                </a:solidFill>
              </a:rPr>
              <a:t>820</a:t>
            </a:r>
            <a:r>
              <a:rPr lang="zh-CN" altLang="en-US" sz="1100" dirty="0" smtClean="0">
                <a:solidFill>
                  <a:schemeClr val="bg1"/>
                </a:solidFill>
              </a:rPr>
              <a:t>万</a:t>
            </a:r>
            <a:endParaRPr lang="zh-CN" altLang="en-US" sz="1100" dirty="0">
              <a:solidFill>
                <a:schemeClr val="bg1"/>
              </a:solidFill>
            </a:endParaRPr>
          </a:p>
        </p:txBody>
      </p:sp>
      <p:sp>
        <p:nvSpPr>
          <p:cNvPr id="33" name="TextBox 32"/>
          <p:cNvSpPr txBox="1"/>
          <p:nvPr/>
        </p:nvSpPr>
        <p:spPr>
          <a:xfrm>
            <a:off x="5736200" y="4684122"/>
            <a:ext cx="1140056" cy="261610"/>
          </a:xfrm>
          <a:prstGeom prst="rect">
            <a:avLst/>
          </a:prstGeom>
          <a:noFill/>
        </p:spPr>
        <p:txBody>
          <a:bodyPr wrap="none" rtlCol="0">
            <a:spAutoFit/>
          </a:bodyPr>
          <a:lstStyle/>
          <a:p>
            <a:r>
              <a:rPr lang="zh-CN" altLang="en-US" sz="1100" dirty="0" smtClean="0">
                <a:solidFill>
                  <a:schemeClr val="bg1"/>
                </a:solidFill>
              </a:rPr>
              <a:t>回款数：</a:t>
            </a:r>
            <a:r>
              <a:rPr lang="en-US" altLang="zh-CN" sz="1100" dirty="0" smtClean="0">
                <a:solidFill>
                  <a:schemeClr val="bg1"/>
                </a:solidFill>
              </a:rPr>
              <a:t>640</a:t>
            </a:r>
            <a:r>
              <a:rPr lang="zh-CN" altLang="en-US" sz="1100" dirty="0" smtClean="0">
                <a:solidFill>
                  <a:schemeClr val="bg1"/>
                </a:solidFill>
              </a:rPr>
              <a:t>万</a:t>
            </a:r>
            <a:endParaRPr lang="zh-CN" altLang="en-US" sz="1100" dirty="0">
              <a:solidFill>
                <a:schemeClr val="bg1"/>
              </a:solidFill>
            </a:endParaRPr>
          </a:p>
        </p:txBody>
      </p:sp>
      <p:sp>
        <p:nvSpPr>
          <p:cNvPr id="34" name="TextBox 33"/>
          <p:cNvSpPr txBox="1"/>
          <p:nvPr/>
        </p:nvSpPr>
        <p:spPr>
          <a:xfrm>
            <a:off x="4312827" y="2804076"/>
            <a:ext cx="662361" cy="523220"/>
          </a:xfrm>
          <a:prstGeom prst="rect">
            <a:avLst/>
          </a:prstGeom>
          <a:noFill/>
        </p:spPr>
        <p:txBody>
          <a:bodyPr wrap="none" rtlCol="0">
            <a:spAutoFit/>
          </a:bodyPr>
          <a:lstStyle/>
          <a:p>
            <a:r>
              <a:rPr lang="en-US" altLang="zh-CN" sz="2800" b="1" dirty="0" smtClean="0">
                <a:solidFill>
                  <a:schemeClr val="bg1"/>
                </a:solidFill>
              </a:rPr>
              <a:t>VS</a:t>
            </a:r>
            <a:endParaRPr lang="zh-CN" altLang="en-US" sz="2800" b="1" dirty="0">
              <a:solidFill>
                <a:schemeClr val="bg1"/>
              </a:solidFill>
            </a:endParaRPr>
          </a:p>
        </p:txBody>
      </p:sp>
      <p:pic>
        <p:nvPicPr>
          <p:cNvPr id="4098" name="图片 91" descr="说明: 关联图"/>
          <p:cNvPicPr>
            <a:picLocks noChangeAspect="1" noChangeArrowheads="1"/>
          </p:cNvPicPr>
          <p:nvPr/>
        </p:nvPicPr>
        <p:blipFill>
          <a:blip r:embed="rId1" cstate="print"/>
          <a:srcRect/>
          <a:stretch>
            <a:fillRect/>
          </a:stretch>
        </p:blipFill>
        <p:spPr bwMode="auto">
          <a:xfrm>
            <a:off x="2123728" y="769268"/>
            <a:ext cx="5267325" cy="5314950"/>
          </a:xfrm>
          <a:prstGeom prst="rect">
            <a:avLst/>
          </a:prstGeom>
          <a:noFill/>
          <a:ln w="9525">
            <a:noFill/>
            <a:miter lim="800000"/>
            <a:headEnd/>
            <a:tailEnd/>
          </a:ln>
        </p:spPr>
      </p:pic>
      <p:pic>
        <p:nvPicPr>
          <p:cNvPr id="4099" name="Picture 3"/>
          <p:cNvPicPr>
            <a:picLocks noChangeAspect="1" noChangeArrowheads="1"/>
          </p:cNvPicPr>
          <p:nvPr/>
        </p:nvPicPr>
        <p:blipFill>
          <a:blip r:embed="rId2" cstate="print"/>
          <a:srcRect/>
          <a:stretch>
            <a:fillRect/>
          </a:stretch>
        </p:blipFill>
        <p:spPr bwMode="auto">
          <a:xfrm>
            <a:off x="1328738" y="1085850"/>
            <a:ext cx="6802432" cy="3715866"/>
          </a:xfrm>
          <a:prstGeom prst="rect">
            <a:avLst/>
          </a:prstGeom>
          <a:noFill/>
          <a:ln w="9525">
            <a:noFill/>
            <a:miter lim="800000"/>
            <a:headEnd/>
            <a:tailEnd/>
          </a:ln>
        </p:spPr>
      </p:pic>
    </p:spTree>
  </p:cSld>
  <p:clrMapOvr>
    <a:masterClrMapping/>
  </p:clrMapOvr>
  <mc:AlternateContent xmlns:mc="http://schemas.openxmlformats.org/markup-compatibility/2006">
    <mc:Choice xmlns:p14="http://schemas.microsoft.com/office/powerpoint/2010/main" Requires="p14">
      <p:transition spd="slow" p14:dur="1600">
        <p14:prism dir="d" isContent="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right)">
                                      <p:cBhvr>
                                        <p:cTn id="7" dur="500"/>
                                        <p:tgtEl>
                                          <p:spTgt spid="26"/>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wipe(left)">
                                      <p:cBhvr>
                                        <p:cTn id="10" dur="500"/>
                                        <p:tgtEl>
                                          <p:spTgt spid="32"/>
                                        </p:tgtEl>
                                      </p:cBhvr>
                                    </p:animEffect>
                                  </p:childTnLst>
                                </p:cTn>
                              </p:par>
                            </p:childTnLst>
                          </p:cTn>
                        </p:par>
                        <p:par>
                          <p:cTn id="11" fill="hold">
                            <p:stCondLst>
                              <p:cond delay="500"/>
                            </p:stCondLst>
                            <p:childTnLst>
                              <p:par>
                                <p:cTn id="12" presetID="22" presetClass="entr" presetSubtype="2" fill="hold" grpId="0" nodeType="afterEffect">
                                  <p:stCondLst>
                                    <p:cond delay="0"/>
                                  </p:stCondLst>
                                  <p:childTnLst>
                                    <p:set>
                                      <p:cBhvr>
                                        <p:cTn id="13" dur="1" fill="hold">
                                          <p:stCondLst>
                                            <p:cond delay="0"/>
                                          </p:stCondLst>
                                        </p:cTn>
                                        <p:tgtEl>
                                          <p:spTgt spid="27"/>
                                        </p:tgtEl>
                                        <p:attrNameLst>
                                          <p:attrName>style.visibility</p:attrName>
                                        </p:attrNameLst>
                                      </p:cBhvr>
                                      <p:to>
                                        <p:strVal val="visible"/>
                                      </p:to>
                                    </p:set>
                                    <p:animEffect transition="in" filter="wipe(right)">
                                      <p:cBhvr>
                                        <p:cTn id="14" dur="500"/>
                                        <p:tgtEl>
                                          <p:spTgt spid="27"/>
                                        </p:tgtEl>
                                      </p:cBhvr>
                                    </p:animEffect>
                                  </p:childTnLst>
                                </p:cTn>
                              </p:par>
                              <p:par>
                                <p:cTn id="15" presetID="22" presetClass="entr" presetSubtype="8" fill="hold" grpId="0" nodeType="withEffect">
                                  <p:stCondLst>
                                    <p:cond delay="0"/>
                                  </p:stCondLst>
                                  <p:childTnLst>
                                    <p:set>
                                      <p:cBhvr>
                                        <p:cTn id="16" dur="1" fill="hold">
                                          <p:stCondLst>
                                            <p:cond delay="0"/>
                                          </p:stCondLst>
                                        </p:cTn>
                                        <p:tgtEl>
                                          <p:spTgt spid="33"/>
                                        </p:tgtEl>
                                        <p:attrNameLst>
                                          <p:attrName>style.visibility</p:attrName>
                                        </p:attrNameLst>
                                      </p:cBhvr>
                                      <p:to>
                                        <p:strVal val="visible"/>
                                      </p:to>
                                    </p:set>
                                    <p:animEffect transition="in" filter="wipe(left)">
                                      <p:cBhvr>
                                        <p:cTn id="17" dur="500"/>
                                        <p:tgtEl>
                                          <p:spTgt spid="33"/>
                                        </p:tgtEl>
                                      </p:cBhvr>
                                    </p:animEffect>
                                  </p:childTnLst>
                                </p:cTn>
                              </p:par>
                            </p:childTnLst>
                          </p:cTn>
                        </p:par>
                        <p:par>
                          <p:cTn id="18" fill="hold">
                            <p:stCondLst>
                              <p:cond delay="1000"/>
                            </p:stCondLst>
                            <p:childTnLst>
                              <p:par>
                                <p:cTn id="19" presetID="2" presetClass="entr" presetSubtype="4" fill="hold" grpId="0" nodeType="afterEffect">
                                  <p:stCondLst>
                                    <p:cond delay="0"/>
                                  </p:stCondLst>
                                  <p:childTnLst>
                                    <p:set>
                                      <p:cBhvr>
                                        <p:cTn id="20" dur="1" fill="hold">
                                          <p:stCondLst>
                                            <p:cond delay="0"/>
                                          </p:stCondLst>
                                        </p:cTn>
                                        <p:tgtEl>
                                          <p:spTgt spid="34"/>
                                        </p:tgtEl>
                                        <p:attrNameLst>
                                          <p:attrName>style.visibility</p:attrName>
                                        </p:attrNameLst>
                                      </p:cBhvr>
                                      <p:to>
                                        <p:strVal val="visible"/>
                                      </p:to>
                                    </p:set>
                                    <p:anim calcmode="lin" valueType="num">
                                      <p:cBhvr additive="base">
                                        <p:cTn id="21" dur="500" fill="hold"/>
                                        <p:tgtEl>
                                          <p:spTgt spid="34"/>
                                        </p:tgtEl>
                                        <p:attrNameLst>
                                          <p:attrName>ppt_x</p:attrName>
                                        </p:attrNameLst>
                                      </p:cBhvr>
                                      <p:tavLst>
                                        <p:tav tm="0">
                                          <p:val>
                                            <p:strVal val="#ppt_x"/>
                                          </p:val>
                                        </p:tav>
                                        <p:tav tm="100000">
                                          <p:val>
                                            <p:strVal val="#ppt_x"/>
                                          </p:val>
                                        </p:tav>
                                      </p:tavLst>
                                    </p:anim>
                                    <p:anim calcmode="lin" valueType="num">
                                      <p:cBhvr additive="base">
                                        <p:cTn id="22"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3" presetClass="exit" presetSubtype="10" fill="hold" nodeType="clickEffect">
                                  <p:stCondLst>
                                    <p:cond delay="0"/>
                                  </p:stCondLst>
                                  <p:childTnLst>
                                    <p:animEffect transition="out" filter="blinds(horizontal)">
                                      <p:cBhvr>
                                        <p:cTn id="26" dur="500"/>
                                        <p:tgtEl>
                                          <p:spTgt spid="4099"/>
                                        </p:tgtEl>
                                      </p:cBhvr>
                                    </p:animEffect>
                                    <p:set>
                                      <p:cBhvr>
                                        <p:cTn id="27" dur="1" fill="hold">
                                          <p:stCondLst>
                                            <p:cond delay="499"/>
                                          </p:stCondLst>
                                        </p:cTn>
                                        <p:tgtEl>
                                          <p:spTgt spid="409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P spid="32" grpId="0"/>
      <p:bldP spid="33" grpId="0"/>
      <p:bldP spid="3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07504" y="121196"/>
            <a:ext cx="8928992" cy="5472608"/>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矩形 1"/>
          <p:cNvSpPr/>
          <p:nvPr/>
        </p:nvSpPr>
        <p:spPr>
          <a:xfrm>
            <a:off x="251520" y="265212"/>
            <a:ext cx="396044" cy="396044"/>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420212" y="409228"/>
            <a:ext cx="360040" cy="360040"/>
          </a:xfrm>
          <a:prstGeom prst="rect">
            <a:avLst/>
          </a:prstGeom>
          <a:solidFill>
            <a:srgbClr val="0070C0"/>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9"/>
          <p:cNvSpPr txBox="1"/>
          <p:nvPr/>
        </p:nvSpPr>
        <p:spPr>
          <a:xfrm>
            <a:off x="840165" y="409228"/>
            <a:ext cx="954107" cy="400110"/>
          </a:xfrm>
          <a:prstGeom prst="rect">
            <a:avLst/>
          </a:prstGeom>
          <a:noFill/>
        </p:spPr>
        <p:txBody>
          <a:bodyPr wrap="none" rtlCol="0">
            <a:spAutoFit/>
          </a:bodyPr>
          <a:lstStyle/>
          <a:p>
            <a:r>
              <a:rPr lang="zh-CN" altLang="en-US" sz="2000" b="1" dirty="0" smtClean="0">
                <a:solidFill>
                  <a:srgbClr val="0070C0"/>
                </a:solidFill>
                <a:latin typeface="微软雅黑" panose="020B0503020204020204" pitchFamily="34" charset="-122"/>
                <a:ea typeface="微软雅黑" panose="020B0503020204020204" pitchFamily="34" charset="-122"/>
              </a:rPr>
              <a:t>用户群</a:t>
            </a:r>
            <a:endParaRPr lang="zh-CN" altLang="en-US" sz="2000" b="1" dirty="0">
              <a:solidFill>
                <a:srgbClr val="0070C0"/>
              </a:solidFill>
              <a:latin typeface="微软雅黑" panose="020B0503020204020204" pitchFamily="34" charset="-122"/>
              <a:ea typeface="微软雅黑" panose="020B0503020204020204" pitchFamily="34" charset="-122"/>
            </a:endParaRPr>
          </a:p>
        </p:txBody>
      </p:sp>
      <p:sp>
        <p:nvSpPr>
          <p:cNvPr id="26" name="TextBox 25"/>
          <p:cNvSpPr txBox="1"/>
          <p:nvPr/>
        </p:nvSpPr>
        <p:spPr>
          <a:xfrm>
            <a:off x="1763688" y="4257771"/>
            <a:ext cx="1563248" cy="261610"/>
          </a:xfrm>
          <a:prstGeom prst="rect">
            <a:avLst/>
          </a:prstGeom>
          <a:noFill/>
        </p:spPr>
        <p:txBody>
          <a:bodyPr wrap="none" rtlCol="0">
            <a:spAutoFit/>
          </a:bodyPr>
          <a:lstStyle/>
          <a:p>
            <a:r>
              <a:rPr lang="zh-CN" altLang="en-US" sz="1100" dirty="0" smtClean="0">
                <a:solidFill>
                  <a:schemeClr val="bg1"/>
                </a:solidFill>
              </a:rPr>
              <a:t>实际完成数目：</a:t>
            </a:r>
            <a:r>
              <a:rPr lang="en-US" altLang="zh-CN" sz="1100" dirty="0" smtClean="0">
                <a:solidFill>
                  <a:schemeClr val="bg1"/>
                </a:solidFill>
              </a:rPr>
              <a:t>820</a:t>
            </a:r>
            <a:r>
              <a:rPr lang="zh-CN" altLang="en-US" sz="1100" dirty="0" smtClean="0">
                <a:solidFill>
                  <a:schemeClr val="bg1"/>
                </a:solidFill>
              </a:rPr>
              <a:t>万</a:t>
            </a:r>
            <a:endParaRPr lang="zh-CN" altLang="en-US" sz="1100" dirty="0">
              <a:solidFill>
                <a:schemeClr val="bg1"/>
              </a:solidFill>
            </a:endParaRPr>
          </a:p>
        </p:txBody>
      </p:sp>
      <p:sp>
        <p:nvSpPr>
          <p:cNvPr id="27" name="TextBox 26"/>
          <p:cNvSpPr txBox="1"/>
          <p:nvPr/>
        </p:nvSpPr>
        <p:spPr>
          <a:xfrm>
            <a:off x="2195736" y="4684122"/>
            <a:ext cx="1140056" cy="261610"/>
          </a:xfrm>
          <a:prstGeom prst="rect">
            <a:avLst/>
          </a:prstGeom>
          <a:noFill/>
        </p:spPr>
        <p:txBody>
          <a:bodyPr wrap="none" rtlCol="0">
            <a:spAutoFit/>
          </a:bodyPr>
          <a:lstStyle/>
          <a:p>
            <a:r>
              <a:rPr lang="zh-CN" altLang="en-US" sz="1100" dirty="0" smtClean="0">
                <a:solidFill>
                  <a:schemeClr val="bg1"/>
                </a:solidFill>
              </a:rPr>
              <a:t>回款数：</a:t>
            </a:r>
            <a:r>
              <a:rPr lang="en-US" altLang="zh-CN" sz="1100" dirty="0" smtClean="0">
                <a:solidFill>
                  <a:schemeClr val="bg1"/>
                </a:solidFill>
              </a:rPr>
              <a:t>640</a:t>
            </a:r>
            <a:r>
              <a:rPr lang="zh-CN" altLang="en-US" sz="1100" dirty="0" smtClean="0">
                <a:solidFill>
                  <a:schemeClr val="bg1"/>
                </a:solidFill>
              </a:rPr>
              <a:t>万</a:t>
            </a:r>
            <a:endParaRPr lang="zh-CN" altLang="en-US" sz="1100" dirty="0">
              <a:solidFill>
                <a:schemeClr val="bg1"/>
              </a:solidFill>
            </a:endParaRPr>
          </a:p>
        </p:txBody>
      </p:sp>
      <p:sp>
        <p:nvSpPr>
          <p:cNvPr id="32" name="TextBox 31"/>
          <p:cNvSpPr txBox="1"/>
          <p:nvPr/>
        </p:nvSpPr>
        <p:spPr>
          <a:xfrm>
            <a:off x="5724128" y="4257771"/>
            <a:ext cx="1563248" cy="261610"/>
          </a:xfrm>
          <a:prstGeom prst="rect">
            <a:avLst/>
          </a:prstGeom>
          <a:noFill/>
        </p:spPr>
        <p:txBody>
          <a:bodyPr wrap="none" rtlCol="0">
            <a:spAutoFit/>
          </a:bodyPr>
          <a:lstStyle/>
          <a:p>
            <a:r>
              <a:rPr lang="zh-CN" altLang="en-US" sz="1100" dirty="0" smtClean="0">
                <a:solidFill>
                  <a:schemeClr val="bg1"/>
                </a:solidFill>
              </a:rPr>
              <a:t>实际完成数目：</a:t>
            </a:r>
            <a:r>
              <a:rPr lang="en-US" altLang="zh-CN" sz="1100" dirty="0" smtClean="0">
                <a:solidFill>
                  <a:schemeClr val="bg1"/>
                </a:solidFill>
              </a:rPr>
              <a:t>820</a:t>
            </a:r>
            <a:r>
              <a:rPr lang="zh-CN" altLang="en-US" sz="1100" dirty="0" smtClean="0">
                <a:solidFill>
                  <a:schemeClr val="bg1"/>
                </a:solidFill>
              </a:rPr>
              <a:t>万</a:t>
            </a:r>
            <a:endParaRPr lang="zh-CN" altLang="en-US" sz="1100" dirty="0">
              <a:solidFill>
                <a:schemeClr val="bg1"/>
              </a:solidFill>
            </a:endParaRPr>
          </a:p>
        </p:txBody>
      </p:sp>
      <p:sp>
        <p:nvSpPr>
          <p:cNvPr id="33" name="TextBox 32"/>
          <p:cNvSpPr txBox="1"/>
          <p:nvPr/>
        </p:nvSpPr>
        <p:spPr>
          <a:xfrm>
            <a:off x="5736200" y="4684122"/>
            <a:ext cx="1140056" cy="261610"/>
          </a:xfrm>
          <a:prstGeom prst="rect">
            <a:avLst/>
          </a:prstGeom>
          <a:noFill/>
        </p:spPr>
        <p:txBody>
          <a:bodyPr wrap="none" rtlCol="0">
            <a:spAutoFit/>
          </a:bodyPr>
          <a:lstStyle/>
          <a:p>
            <a:r>
              <a:rPr lang="zh-CN" altLang="en-US" sz="1100" dirty="0" smtClean="0">
                <a:solidFill>
                  <a:schemeClr val="bg1"/>
                </a:solidFill>
              </a:rPr>
              <a:t>回款数：</a:t>
            </a:r>
            <a:r>
              <a:rPr lang="en-US" altLang="zh-CN" sz="1100" dirty="0" smtClean="0">
                <a:solidFill>
                  <a:schemeClr val="bg1"/>
                </a:solidFill>
              </a:rPr>
              <a:t>640</a:t>
            </a:r>
            <a:r>
              <a:rPr lang="zh-CN" altLang="en-US" sz="1100" dirty="0" smtClean="0">
                <a:solidFill>
                  <a:schemeClr val="bg1"/>
                </a:solidFill>
              </a:rPr>
              <a:t>万</a:t>
            </a:r>
            <a:endParaRPr lang="zh-CN" altLang="en-US" sz="1100" dirty="0">
              <a:solidFill>
                <a:schemeClr val="bg1"/>
              </a:solidFill>
            </a:endParaRPr>
          </a:p>
        </p:txBody>
      </p:sp>
      <p:sp>
        <p:nvSpPr>
          <p:cNvPr id="34" name="TextBox 33"/>
          <p:cNvSpPr txBox="1"/>
          <p:nvPr/>
        </p:nvSpPr>
        <p:spPr>
          <a:xfrm>
            <a:off x="4312827" y="2804076"/>
            <a:ext cx="662361" cy="523220"/>
          </a:xfrm>
          <a:prstGeom prst="rect">
            <a:avLst/>
          </a:prstGeom>
          <a:noFill/>
        </p:spPr>
        <p:txBody>
          <a:bodyPr wrap="none" rtlCol="0">
            <a:spAutoFit/>
          </a:bodyPr>
          <a:lstStyle/>
          <a:p>
            <a:r>
              <a:rPr lang="en-US" altLang="zh-CN" sz="2800" b="1" dirty="0" smtClean="0">
                <a:solidFill>
                  <a:schemeClr val="bg1"/>
                </a:solidFill>
              </a:rPr>
              <a:t>VS</a:t>
            </a:r>
            <a:endParaRPr lang="zh-CN" altLang="en-US" sz="2800" b="1" dirty="0">
              <a:solidFill>
                <a:schemeClr val="bg1"/>
              </a:solidFill>
            </a:endParaRPr>
          </a:p>
        </p:txBody>
      </p:sp>
      <p:sp>
        <p:nvSpPr>
          <p:cNvPr id="11" name="文本框 2"/>
          <p:cNvSpPr txBox="1"/>
          <p:nvPr/>
        </p:nvSpPr>
        <p:spPr>
          <a:xfrm>
            <a:off x="1357290" y="2000244"/>
            <a:ext cx="6856730" cy="923330"/>
          </a:xfrm>
          <a:prstGeom prst="rect">
            <a:avLst/>
          </a:prstGeom>
          <a:noFill/>
        </p:spPr>
        <p:txBody>
          <a:bodyPr wrap="square" rtlCol="0">
            <a:spAutoFit/>
          </a:bodyPr>
          <a:lstStyle/>
          <a:p>
            <a:r>
              <a:rPr lang="zh-CN" altLang="en-US" dirty="0" smtClean="0">
                <a:latin typeface="微软雅黑" panose="020B0503020204020204" pitchFamily="34" charset="-122"/>
                <a:ea typeface="微软雅黑" panose="020B0503020204020204" pitchFamily="34" charset="-122"/>
              </a:rPr>
              <a:t>用户</a:t>
            </a:r>
            <a:r>
              <a:rPr lang="zh-CN" altLang="en-US" dirty="0">
                <a:latin typeface="微软雅黑" panose="020B0503020204020204" pitchFamily="34" charset="-122"/>
                <a:ea typeface="微软雅黑" panose="020B0503020204020204" pitchFamily="34" charset="-122"/>
              </a:rPr>
              <a:t>群体：教师、学生、游客和管理员</a:t>
            </a:r>
            <a:r>
              <a:rPr lang="zh-CN" altLang="en-US" dirty="0" smtClean="0">
                <a:latin typeface="微软雅黑" panose="020B0503020204020204" pitchFamily="34" charset="-122"/>
                <a:ea typeface="微软雅黑" panose="020B0503020204020204" pitchFamily="34" charset="-122"/>
              </a:rPr>
              <a:t>；</a:t>
            </a:r>
            <a:endParaRPr lang="en-US" altLang="zh-CN" dirty="0" smtClean="0">
              <a:latin typeface="微软雅黑" panose="020B0503020204020204" pitchFamily="34" charset="-122"/>
              <a:ea typeface="微软雅黑" panose="020B0503020204020204" pitchFamily="34" charset="-122"/>
            </a:endParaRPr>
          </a:p>
          <a:p>
            <a:r>
              <a:rPr lang="zh-CN" altLang="en-US" dirty="0" smtClean="0">
                <a:latin typeface="微软雅黑" panose="020B0503020204020204" pitchFamily="34" charset="-122"/>
                <a:ea typeface="微软雅黑" panose="020B0503020204020204" pitchFamily="34" charset="-122"/>
              </a:rPr>
              <a:t>其中</a:t>
            </a:r>
            <a:r>
              <a:rPr lang="zh-CN" altLang="en-US" dirty="0">
                <a:latin typeface="微软雅黑" panose="020B0503020204020204" pitchFamily="34" charset="-122"/>
                <a:ea typeface="微软雅黑" panose="020B0503020204020204" pitchFamily="34" charset="-122"/>
              </a:rPr>
              <a:t>，教师代表为杨枨老师，学生代表为黄枭帅，游客代表为王芸琦，管理员代表为李泽龙</a:t>
            </a:r>
            <a:r>
              <a:rPr lang="zh-CN" altLang="en-US" dirty="0" smtClean="0">
                <a:latin typeface="微软雅黑" panose="020B0503020204020204" pitchFamily="34" charset="-122"/>
                <a:ea typeface="微软雅黑" panose="020B0503020204020204" pitchFamily="34" charset="-122"/>
              </a:rPr>
              <a:t>；</a:t>
            </a:r>
            <a:endParaRPr lang="zh-CN" altLang="en-US"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600">
        <p14:prism dir="d" isContent="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right)">
                                      <p:cBhvr>
                                        <p:cTn id="7" dur="500"/>
                                        <p:tgtEl>
                                          <p:spTgt spid="26"/>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wipe(left)">
                                      <p:cBhvr>
                                        <p:cTn id="10" dur="500"/>
                                        <p:tgtEl>
                                          <p:spTgt spid="32"/>
                                        </p:tgtEl>
                                      </p:cBhvr>
                                    </p:animEffect>
                                  </p:childTnLst>
                                </p:cTn>
                              </p:par>
                            </p:childTnLst>
                          </p:cTn>
                        </p:par>
                        <p:par>
                          <p:cTn id="11" fill="hold">
                            <p:stCondLst>
                              <p:cond delay="500"/>
                            </p:stCondLst>
                            <p:childTnLst>
                              <p:par>
                                <p:cTn id="12" presetID="22" presetClass="entr" presetSubtype="2" fill="hold" grpId="0" nodeType="afterEffect">
                                  <p:stCondLst>
                                    <p:cond delay="0"/>
                                  </p:stCondLst>
                                  <p:childTnLst>
                                    <p:set>
                                      <p:cBhvr>
                                        <p:cTn id="13" dur="1" fill="hold">
                                          <p:stCondLst>
                                            <p:cond delay="0"/>
                                          </p:stCondLst>
                                        </p:cTn>
                                        <p:tgtEl>
                                          <p:spTgt spid="27"/>
                                        </p:tgtEl>
                                        <p:attrNameLst>
                                          <p:attrName>style.visibility</p:attrName>
                                        </p:attrNameLst>
                                      </p:cBhvr>
                                      <p:to>
                                        <p:strVal val="visible"/>
                                      </p:to>
                                    </p:set>
                                    <p:animEffect transition="in" filter="wipe(right)">
                                      <p:cBhvr>
                                        <p:cTn id="14" dur="500"/>
                                        <p:tgtEl>
                                          <p:spTgt spid="27"/>
                                        </p:tgtEl>
                                      </p:cBhvr>
                                    </p:animEffect>
                                  </p:childTnLst>
                                </p:cTn>
                              </p:par>
                              <p:par>
                                <p:cTn id="15" presetID="22" presetClass="entr" presetSubtype="8" fill="hold" grpId="0" nodeType="withEffect">
                                  <p:stCondLst>
                                    <p:cond delay="0"/>
                                  </p:stCondLst>
                                  <p:childTnLst>
                                    <p:set>
                                      <p:cBhvr>
                                        <p:cTn id="16" dur="1" fill="hold">
                                          <p:stCondLst>
                                            <p:cond delay="0"/>
                                          </p:stCondLst>
                                        </p:cTn>
                                        <p:tgtEl>
                                          <p:spTgt spid="33"/>
                                        </p:tgtEl>
                                        <p:attrNameLst>
                                          <p:attrName>style.visibility</p:attrName>
                                        </p:attrNameLst>
                                      </p:cBhvr>
                                      <p:to>
                                        <p:strVal val="visible"/>
                                      </p:to>
                                    </p:set>
                                    <p:animEffect transition="in" filter="wipe(left)">
                                      <p:cBhvr>
                                        <p:cTn id="17" dur="500"/>
                                        <p:tgtEl>
                                          <p:spTgt spid="33"/>
                                        </p:tgtEl>
                                      </p:cBhvr>
                                    </p:animEffect>
                                  </p:childTnLst>
                                </p:cTn>
                              </p:par>
                            </p:childTnLst>
                          </p:cTn>
                        </p:par>
                        <p:par>
                          <p:cTn id="18" fill="hold">
                            <p:stCondLst>
                              <p:cond delay="1000"/>
                            </p:stCondLst>
                            <p:childTnLst>
                              <p:par>
                                <p:cTn id="19" presetID="2" presetClass="entr" presetSubtype="4" fill="hold" grpId="0" nodeType="afterEffect">
                                  <p:stCondLst>
                                    <p:cond delay="0"/>
                                  </p:stCondLst>
                                  <p:childTnLst>
                                    <p:set>
                                      <p:cBhvr>
                                        <p:cTn id="20" dur="1" fill="hold">
                                          <p:stCondLst>
                                            <p:cond delay="0"/>
                                          </p:stCondLst>
                                        </p:cTn>
                                        <p:tgtEl>
                                          <p:spTgt spid="34"/>
                                        </p:tgtEl>
                                        <p:attrNameLst>
                                          <p:attrName>style.visibility</p:attrName>
                                        </p:attrNameLst>
                                      </p:cBhvr>
                                      <p:to>
                                        <p:strVal val="visible"/>
                                      </p:to>
                                    </p:set>
                                    <p:anim calcmode="lin" valueType="num">
                                      <p:cBhvr additive="base">
                                        <p:cTn id="21" dur="500" fill="hold"/>
                                        <p:tgtEl>
                                          <p:spTgt spid="34"/>
                                        </p:tgtEl>
                                        <p:attrNameLst>
                                          <p:attrName>ppt_x</p:attrName>
                                        </p:attrNameLst>
                                      </p:cBhvr>
                                      <p:tavLst>
                                        <p:tav tm="0">
                                          <p:val>
                                            <p:strVal val="#ppt_x"/>
                                          </p:val>
                                        </p:tav>
                                        <p:tav tm="100000">
                                          <p:val>
                                            <p:strVal val="#ppt_x"/>
                                          </p:val>
                                        </p:tav>
                                      </p:tavLst>
                                    </p:anim>
                                    <p:anim calcmode="lin" valueType="num">
                                      <p:cBhvr additive="base">
                                        <p:cTn id="22"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P spid="32" grpId="0"/>
      <p:bldP spid="33" grpId="0"/>
      <p:bldP spid="34"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07504" y="121196"/>
            <a:ext cx="8928992" cy="5472608"/>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矩形 1"/>
          <p:cNvSpPr/>
          <p:nvPr/>
        </p:nvSpPr>
        <p:spPr>
          <a:xfrm>
            <a:off x="251520" y="265212"/>
            <a:ext cx="396044" cy="396044"/>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420212" y="409228"/>
            <a:ext cx="360040" cy="360040"/>
          </a:xfrm>
          <a:prstGeom prst="rect">
            <a:avLst/>
          </a:prstGeom>
          <a:solidFill>
            <a:srgbClr val="0070C0"/>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9"/>
          <p:cNvSpPr txBox="1"/>
          <p:nvPr/>
        </p:nvSpPr>
        <p:spPr>
          <a:xfrm>
            <a:off x="840165" y="409228"/>
            <a:ext cx="1210588" cy="400110"/>
          </a:xfrm>
          <a:prstGeom prst="rect">
            <a:avLst/>
          </a:prstGeom>
          <a:noFill/>
        </p:spPr>
        <p:txBody>
          <a:bodyPr wrap="none" rtlCol="0">
            <a:spAutoFit/>
          </a:bodyPr>
          <a:lstStyle/>
          <a:p>
            <a:r>
              <a:rPr lang="zh-CN" altLang="en-US" sz="2000" b="1" dirty="0" smtClean="0">
                <a:solidFill>
                  <a:srgbClr val="0070C0"/>
                </a:solidFill>
                <a:latin typeface="微软雅黑" panose="020B0503020204020204" pitchFamily="34" charset="-122"/>
                <a:ea typeface="微软雅黑" panose="020B0503020204020204" pitchFamily="34" charset="-122"/>
              </a:rPr>
              <a:t>用户代表</a:t>
            </a:r>
            <a:endParaRPr lang="zh-CN" altLang="en-US" sz="2000" b="1" dirty="0">
              <a:solidFill>
                <a:srgbClr val="0070C0"/>
              </a:solidFill>
              <a:latin typeface="微软雅黑" panose="020B0503020204020204" pitchFamily="34" charset="-122"/>
              <a:ea typeface="微软雅黑" panose="020B0503020204020204" pitchFamily="34" charset="-122"/>
            </a:endParaRPr>
          </a:p>
        </p:txBody>
      </p:sp>
      <p:sp>
        <p:nvSpPr>
          <p:cNvPr id="26" name="TextBox 25"/>
          <p:cNvSpPr txBox="1"/>
          <p:nvPr/>
        </p:nvSpPr>
        <p:spPr>
          <a:xfrm>
            <a:off x="1763688" y="4257771"/>
            <a:ext cx="1563248" cy="261610"/>
          </a:xfrm>
          <a:prstGeom prst="rect">
            <a:avLst/>
          </a:prstGeom>
          <a:noFill/>
        </p:spPr>
        <p:txBody>
          <a:bodyPr wrap="none" rtlCol="0">
            <a:spAutoFit/>
          </a:bodyPr>
          <a:lstStyle/>
          <a:p>
            <a:r>
              <a:rPr lang="zh-CN" altLang="en-US" sz="1100" dirty="0" smtClean="0">
                <a:solidFill>
                  <a:schemeClr val="bg1"/>
                </a:solidFill>
              </a:rPr>
              <a:t>实际完成数目：</a:t>
            </a:r>
            <a:r>
              <a:rPr lang="en-US" altLang="zh-CN" sz="1100" dirty="0" smtClean="0">
                <a:solidFill>
                  <a:schemeClr val="bg1"/>
                </a:solidFill>
              </a:rPr>
              <a:t>820</a:t>
            </a:r>
            <a:r>
              <a:rPr lang="zh-CN" altLang="en-US" sz="1100" dirty="0" smtClean="0">
                <a:solidFill>
                  <a:schemeClr val="bg1"/>
                </a:solidFill>
              </a:rPr>
              <a:t>万</a:t>
            </a:r>
            <a:endParaRPr lang="zh-CN" altLang="en-US" sz="1100" dirty="0">
              <a:solidFill>
                <a:schemeClr val="bg1"/>
              </a:solidFill>
            </a:endParaRPr>
          </a:p>
        </p:txBody>
      </p:sp>
      <p:sp>
        <p:nvSpPr>
          <p:cNvPr id="27" name="TextBox 26"/>
          <p:cNvSpPr txBox="1"/>
          <p:nvPr/>
        </p:nvSpPr>
        <p:spPr>
          <a:xfrm>
            <a:off x="2195736" y="4684122"/>
            <a:ext cx="1140056" cy="261610"/>
          </a:xfrm>
          <a:prstGeom prst="rect">
            <a:avLst/>
          </a:prstGeom>
          <a:noFill/>
        </p:spPr>
        <p:txBody>
          <a:bodyPr wrap="none" rtlCol="0">
            <a:spAutoFit/>
          </a:bodyPr>
          <a:lstStyle/>
          <a:p>
            <a:r>
              <a:rPr lang="zh-CN" altLang="en-US" sz="1100" dirty="0" smtClean="0">
                <a:solidFill>
                  <a:schemeClr val="bg1"/>
                </a:solidFill>
              </a:rPr>
              <a:t>回款数：</a:t>
            </a:r>
            <a:r>
              <a:rPr lang="en-US" altLang="zh-CN" sz="1100" dirty="0" smtClean="0">
                <a:solidFill>
                  <a:schemeClr val="bg1"/>
                </a:solidFill>
              </a:rPr>
              <a:t>640</a:t>
            </a:r>
            <a:r>
              <a:rPr lang="zh-CN" altLang="en-US" sz="1100" dirty="0" smtClean="0">
                <a:solidFill>
                  <a:schemeClr val="bg1"/>
                </a:solidFill>
              </a:rPr>
              <a:t>万</a:t>
            </a:r>
            <a:endParaRPr lang="zh-CN" altLang="en-US" sz="1100" dirty="0">
              <a:solidFill>
                <a:schemeClr val="bg1"/>
              </a:solidFill>
            </a:endParaRPr>
          </a:p>
        </p:txBody>
      </p:sp>
      <p:sp>
        <p:nvSpPr>
          <p:cNvPr id="32" name="TextBox 31"/>
          <p:cNvSpPr txBox="1"/>
          <p:nvPr/>
        </p:nvSpPr>
        <p:spPr>
          <a:xfrm>
            <a:off x="5724128" y="4257771"/>
            <a:ext cx="1563248" cy="261610"/>
          </a:xfrm>
          <a:prstGeom prst="rect">
            <a:avLst/>
          </a:prstGeom>
          <a:noFill/>
        </p:spPr>
        <p:txBody>
          <a:bodyPr wrap="none" rtlCol="0">
            <a:spAutoFit/>
          </a:bodyPr>
          <a:lstStyle/>
          <a:p>
            <a:r>
              <a:rPr lang="zh-CN" altLang="en-US" sz="1100" dirty="0" smtClean="0">
                <a:solidFill>
                  <a:schemeClr val="bg1"/>
                </a:solidFill>
              </a:rPr>
              <a:t>实际完成数目：</a:t>
            </a:r>
            <a:r>
              <a:rPr lang="en-US" altLang="zh-CN" sz="1100" dirty="0" smtClean="0">
                <a:solidFill>
                  <a:schemeClr val="bg1"/>
                </a:solidFill>
              </a:rPr>
              <a:t>820</a:t>
            </a:r>
            <a:r>
              <a:rPr lang="zh-CN" altLang="en-US" sz="1100" dirty="0" smtClean="0">
                <a:solidFill>
                  <a:schemeClr val="bg1"/>
                </a:solidFill>
              </a:rPr>
              <a:t>万</a:t>
            </a:r>
            <a:endParaRPr lang="zh-CN" altLang="en-US" sz="1100" dirty="0">
              <a:solidFill>
                <a:schemeClr val="bg1"/>
              </a:solidFill>
            </a:endParaRPr>
          </a:p>
        </p:txBody>
      </p:sp>
      <p:sp>
        <p:nvSpPr>
          <p:cNvPr id="33" name="TextBox 32"/>
          <p:cNvSpPr txBox="1"/>
          <p:nvPr/>
        </p:nvSpPr>
        <p:spPr>
          <a:xfrm>
            <a:off x="5736200" y="4684122"/>
            <a:ext cx="1140056" cy="261610"/>
          </a:xfrm>
          <a:prstGeom prst="rect">
            <a:avLst/>
          </a:prstGeom>
          <a:noFill/>
        </p:spPr>
        <p:txBody>
          <a:bodyPr wrap="none" rtlCol="0">
            <a:spAutoFit/>
          </a:bodyPr>
          <a:lstStyle/>
          <a:p>
            <a:r>
              <a:rPr lang="zh-CN" altLang="en-US" sz="1100" dirty="0" smtClean="0">
                <a:solidFill>
                  <a:schemeClr val="bg1"/>
                </a:solidFill>
              </a:rPr>
              <a:t>回款数：</a:t>
            </a:r>
            <a:r>
              <a:rPr lang="en-US" altLang="zh-CN" sz="1100" dirty="0" smtClean="0">
                <a:solidFill>
                  <a:schemeClr val="bg1"/>
                </a:solidFill>
              </a:rPr>
              <a:t>640</a:t>
            </a:r>
            <a:r>
              <a:rPr lang="zh-CN" altLang="en-US" sz="1100" dirty="0" smtClean="0">
                <a:solidFill>
                  <a:schemeClr val="bg1"/>
                </a:solidFill>
              </a:rPr>
              <a:t>万</a:t>
            </a:r>
            <a:endParaRPr lang="zh-CN" altLang="en-US" sz="1100" dirty="0">
              <a:solidFill>
                <a:schemeClr val="bg1"/>
              </a:solidFill>
            </a:endParaRPr>
          </a:p>
        </p:txBody>
      </p:sp>
      <p:sp>
        <p:nvSpPr>
          <p:cNvPr id="34" name="TextBox 33"/>
          <p:cNvSpPr txBox="1"/>
          <p:nvPr/>
        </p:nvSpPr>
        <p:spPr>
          <a:xfrm>
            <a:off x="4312827" y="2804076"/>
            <a:ext cx="662361" cy="523220"/>
          </a:xfrm>
          <a:prstGeom prst="rect">
            <a:avLst/>
          </a:prstGeom>
          <a:noFill/>
        </p:spPr>
        <p:txBody>
          <a:bodyPr wrap="none" rtlCol="0">
            <a:spAutoFit/>
          </a:bodyPr>
          <a:lstStyle/>
          <a:p>
            <a:r>
              <a:rPr lang="en-US" altLang="zh-CN" sz="2800" b="1" dirty="0" smtClean="0">
                <a:solidFill>
                  <a:schemeClr val="bg1"/>
                </a:solidFill>
              </a:rPr>
              <a:t>VS</a:t>
            </a:r>
            <a:endParaRPr lang="zh-CN" altLang="en-US" sz="2800" b="1" dirty="0">
              <a:solidFill>
                <a:schemeClr val="bg1"/>
              </a:solidFill>
            </a:endParaRPr>
          </a:p>
        </p:txBody>
      </p:sp>
      <p:sp>
        <p:nvSpPr>
          <p:cNvPr id="12" name="文本框 1"/>
          <p:cNvSpPr txBox="1"/>
          <p:nvPr/>
        </p:nvSpPr>
        <p:spPr>
          <a:xfrm>
            <a:off x="847725" y="840740"/>
            <a:ext cx="3009895" cy="461665"/>
          </a:xfrm>
          <a:prstGeom prst="rect">
            <a:avLst/>
          </a:prstGeom>
          <a:noFill/>
        </p:spPr>
        <p:txBody>
          <a:bodyPr wrap="square" rtlCol="0">
            <a:spAutoFit/>
          </a:bodyPr>
          <a:lstStyle/>
          <a:p>
            <a:r>
              <a:rPr lang="zh-CN" altLang="en-US" sz="2400" dirty="0" smtClean="0">
                <a:latin typeface="微软雅黑" panose="020B0503020204020204" pitchFamily="34" charset="-122"/>
                <a:ea typeface="微软雅黑" panose="020B0503020204020204" pitchFamily="34" charset="-122"/>
              </a:rPr>
              <a:t>学生代表邀请函</a:t>
            </a:r>
            <a:endParaRPr lang="zh-CN" altLang="en-US" sz="2400" dirty="0">
              <a:latin typeface="微软雅黑" panose="020B0503020204020204" pitchFamily="34" charset="-122"/>
              <a:ea typeface="微软雅黑" panose="020B0503020204020204" pitchFamily="34" charset="-122"/>
            </a:endParaRPr>
          </a:p>
        </p:txBody>
      </p:sp>
      <p:pic>
        <p:nvPicPr>
          <p:cNvPr id="13" name="Picture 1" descr="G:\QQ\文档\1146072889\Image\C2C\9[X0J792}(X1GLMI{%4$5EB.png"/>
          <p:cNvPicPr>
            <a:picLocks noChangeAspect="1" noChangeArrowheads="1"/>
          </p:cNvPicPr>
          <p:nvPr/>
        </p:nvPicPr>
        <p:blipFill>
          <a:blip r:embed="rId1" cstate="print"/>
          <a:srcRect/>
          <a:stretch>
            <a:fillRect/>
          </a:stretch>
        </p:blipFill>
        <p:spPr bwMode="auto">
          <a:xfrm>
            <a:off x="1571604" y="1499386"/>
            <a:ext cx="5760373" cy="3120202"/>
          </a:xfrm>
          <a:prstGeom prst="rect">
            <a:avLst/>
          </a:prstGeom>
          <a:noFill/>
        </p:spPr>
      </p:pic>
    </p:spTree>
  </p:cSld>
  <p:clrMapOvr>
    <a:masterClrMapping/>
  </p:clrMapOvr>
  <mc:AlternateContent xmlns:mc="http://schemas.openxmlformats.org/markup-compatibility/2006">
    <mc:Choice xmlns:p14="http://schemas.microsoft.com/office/powerpoint/2010/main" Requires="p14">
      <p:transition spd="slow" p14:dur="1600">
        <p14:prism dir="d" isContent="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right)">
                                      <p:cBhvr>
                                        <p:cTn id="7" dur="500"/>
                                        <p:tgtEl>
                                          <p:spTgt spid="26"/>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wipe(left)">
                                      <p:cBhvr>
                                        <p:cTn id="10" dur="500"/>
                                        <p:tgtEl>
                                          <p:spTgt spid="32"/>
                                        </p:tgtEl>
                                      </p:cBhvr>
                                    </p:animEffect>
                                  </p:childTnLst>
                                </p:cTn>
                              </p:par>
                            </p:childTnLst>
                          </p:cTn>
                        </p:par>
                        <p:par>
                          <p:cTn id="11" fill="hold">
                            <p:stCondLst>
                              <p:cond delay="500"/>
                            </p:stCondLst>
                            <p:childTnLst>
                              <p:par>
                                <p:cTn id="12" presetID="22" presetClass="entr" presetSubtype="2" fill="hold" grpId="0" nodeType="afterEffect">
                                  <p:stCondLst>
                                    <p:cond delay="0"/>
                                  </p:stCondLst>
                                  <p:childTnLst>
                                    <p:set>
                                      <p:cBhvr>
                                        <p:cTn id="13" dur="1" fill="hold">
                                          <p:stCondLst>
                                            <p:cond delay="0"/>
                                          </p:stCondLst>
                                        </p:cTn>
                                        <p:tgtEl>
                                          <p:spTgt spid="27"/>
                                        </p:tgtEl>
                                        <p:attrNameLst>
                                          <p:attrName>style.visibility</p:attrName>
                                        </p:attrNameLst>
                                      </p:cBhvr>
                                      <p:to>
                                        <p:strVal val="visible"/>
                                      </p:to>
                                    </p:set>
                                    <p:animEffect transition="in" filter="wipe(right)">
                                      <p:cBhvr>
                                        <p:cTn id="14" dur="500"/>
                                        <p:tgtEl>
                                          <p:spTgt spid="27"/>
                                        </p:tgtEl>
                                      </p:cBhvr>
                                    </p:animEffect>
                                  </p:childTnLst>
                                </p:cTn>
                              </p:par>
                              <p:par>
                                <p:cTn id="15" presetID="22" presetClass="entr" presetSubtype="8" fill="hold" grpId="0" nodeType="withEffect">
                                  <p:stCondLst>
                                    <p:cond delay="0"/>
                                  </p:stCondLst>
                                  <p:childTnLst>
                                    <p:set>
                                      <p:cBhvr>
                                        <p:cTn id="16" dur="1" fill="hold">
                                          <p:stCondLst>
                                            <p:cond delay="0"/>
                                          </p:stCondLst>
                                        </p:cTn>
                                        <p:tgtEl>
                                          <p:spTgt spid="33"/>
                                        </p:tgtEl>
                                        <p:attrNameLst>
                                          <p:attrName>style.visibility</p:attrName>
                                        </p:attrNameLst>
                                      </p:cBhvr>
                                      <p:to>
                                        <p:strVal val="visible"/>
                                      </p:to>
                                    </p:set>
                                    <p:animEffect transition="in" filter="wipe(left)">
                                      <p:cBhvr>
                                        <p:cTn id="17" dur="500"/>
                                        <p:tgtEl>
                                          <p:spTgt spid="33"/>
                                        </p:tgtEl>
                                      </p:cBhvr>
                                    </p:animEffect>
                                  </p:childTnLst>
                                </p:cTn>
                              </p:par>
                            </p:childTnLst>
                          </p:cTn>
                        </p:par>
                        <p:par>
                          <p:cTn id="18" fill="hold">
                            <p:stCondLst>
                              <p:cond delay="1000"/>
                            </p:stCondLst>
                            <p:childTnLst>
                              <p:par>
                                <p:cTn id="19" presetID="2" presetClass="entr" presetSubtype="4" fill="hold" grpId="0" nodeType="afterEffect">
                                  <p:stCondLst>
                                    <p:cond delay="0"/>
                                  </p:stCondLst>
                                  <p:childTnLst>
                                    <p:set>
                                      <p:cBhvr>
                                        <p:cTn id="20" dur="1" fill="hold">
                                          <p:stCondLst>
                                            <p:cond delay="0"/>
                                          </p:stCondLst>
                                        </p:cTn>
                                        <p:tgtEl>
                                          <p:spTgt spid="34"/>
                                        </p:tgtEl>
                                        <p:attrNameLst>
                                          <p:attrName>style.visibility</p:attrName>
                                        </p:attrNameLst>
                                      </p:cBhvr>
                                      <p:to>
                                        <p:strVal val="visible"/>
                                      </p:to>
                                    </p:set>
                                    <p:anim calcmode="lin" valueType="num">
                                      <p:cBhvr additive="base">
                                        <p:cTn id="21" dur="500" fill="hold"/>
                                        <p:tgtEl>
                                          <p:spTgt spid="34"/>
                                        </p:tgtEl>
                                        <p:attrNameLst>
                                          <p:attrName>ppt_x</p:attrName>
                                        </p:attrNameLst>
                                      </p:cBhvr>
                                      <p:tavLst>
                                        <p:tav tm="0">
                                          <p:val>
                                            <p:strVal val="#ppt_x"/>
                                          </p:val>
                                        </p:tav>
                                        <p:tav tm="100000">
                                          <p:val>
                                            <p:strVal val="#ppt_x"/>
                                          </p:val>
                                        </p:tav>
                                      </p:tavLst>
                                    </p:anim>
                                    <p:anim calcmode="lin" valueType="num">
                                      <p:cBhvr additive="base">
                                        <p:cTn id="22"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P spid="32" grpId="0"/>
      <p:bldP spid="33" grpId="0"/>
      <p:bldP spid="34"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07504" y="121196"/>
            <a:ext cx="8928992" cy="5472608"/>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矩形 1"/>
          <p:cNvSpPr/>
          <p:nvPr/>
        </p:nvSpPr>
        <p:spPr>
          <a:xfrm>
            <a:off x="251520" y="265212"/>
            <a:ext cx="396044" cy="396044"/>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420212" y="409228"/>
            <a:ext cx="360040" cy="360040"/>
          </a:xfrm>
          <a:prstGeom prst="rect">
            <a:avLst/>
          </a:prstGeom>
          <a:solidFill>
            <a:srgbClr val="0070C0"/>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9"/>
          <p:cNvSpPr txBox="1"/>
          <p:nvPr/>
        </p:nvSpPr>
        <p:spPr>
          <a:xfrm>
            <a:off x="840165" y="409228"/>
            <a:ext cx="1210588" cy="400110"/>
          </a:xfrm>
          <a:prstGeom prst="rect">
            <a:avLst/>
          </a:prstGeom>
          <a:noFill/>
        </p:spPr>
        <p:txBody>
          <a:bodyPr wrap="none" rtlCol="0">
            <a:spAutoFit/>
          </a:bodyPr>
          <a:lstStyle/>
          <a:p>
            <a:r>
              <a:rPr lang="zh-CN" altLang="en-US" sz="2000" b="1" dirty="0" smtClean="0">
                <a:solidFill>
                  <a:srgbClr val="0070C0"/>
                </a:solidFill>
                <a:latin typeface="微软雅黑" panose="020B0503020204020204" pitchFamily="34" charset="-122"/>
                <a:ea typeface="微软雅黑" panose="020B0503020204020204" pitchFamily="34" charset="-122"/>
              </a:rPr>
              <a:t>用户代表</a:t>
            </a:r>
            <a:endParaRPr lang="zh-CN" altLang="en-US" sz="2000" b="1" dirty="0">
              <a:solidFill>
                <a:srgbClr val="0070C0"/>
              </a:solidFill>
              <a:latin typeface="微软雅黑" panose="020B0503020204020204" pitchFamily="34" charset="-122"/>
              <a:ea typeface="微软雅黑" panose="020B0503020204020204" pitchFamily="34" charset="-122"/>
            </a:endParaRPr>
          </a:p>
        </p:txBody>
      </p:sp>
      <p:sp>
        <p:nvSpPr>
          <p:cNvPr id="26" name="TextBox 25"/>
          <p:cNvSpPr txBox="1"/>
          <p:nvPr/>
        </p:nvSpPr>
        <p:spPr>
          <a:xfrm>
            <a:off x="1763688" y="4257771"/>
            <a:ext cx="1563248" cy="261610"/>
          </a:xfrm>
          <a:prstGeom prst="rect">
            <a:avLst/>
          </a:prstGeom>
          <a:noFill/>
        </p:spPr>
        <p:txBody>
          <a:bodyPr wrap="none" rtlCol="0">
            <a:spAutoFit/>
          </a:bodyPr>
          <a:lstStyle/>
          <a:p>
            <a:r>
              <a:rPr lang="zh-CN" altLang="en-US" sz="1100" dirty="0" smtClean="0">
                <a:solidFill>
                  <a:schemeClr val="bg1"/>
                </a:solidFill>
              </a:rPr>
              <a:t>实际完成数目：</a:t>
            </a:r>
            <a:r>
              <a:rPr lang="en-US" altLang="zh-CN" sz="1100" dirty="0" smtClean="0">
                <a:solidFill>
                  <a:schemeClr val="bg1"/>
                </a:solidFill>
              </a:rPr>
              <a:t>820</a:t>
            </a:r>
            <a:r>
              <a:rPr lang="zh-CN" altLang="en-US" sz="1100" dirty="0" smtClean="0">
                <a:solidFill>
                  <a:schemeClr val="bg1"/>
                </a:solidFill>
              </a:rPr>
              <a:t>万</a:t>
            </a:r>
            <a:endParaRPr lang="zh-CN" altLang="en-US" sz="1100" dirty="0">
              <a:solidFill>
                <a:schemeClr val="bg1"/>
              </a:solidFill>
            </a:endParaRPr>
          </a:p>
        </p:txBody>
      </p:sp>
      <p:sp>
        <p:nvSpPr>
          <p:cNvPr id="27" name="TextBox 26"/>
          <p:cNvSpPr txBox="1"/>
          <p:nvPr/>
        </p:nvSpPr>
        <p:spPr>
          <a:xfrm>
            <a:off x="2195736" y="4684122"/>
            <a:ext cx="1140056" cy="261610"/>
          </a:xfrm>
          <a:prstGeom prst="rect">
            <a:avLst/>
          </a:prstGeom>
          <a:noFill/>
        </p:spPr>
        <p:txBody>
          <a:bodyPr wrap="none" rtlCol="0">
            <a:spAutoFit/>
          </a:bodyPr>
          <a:lstStyle/>
          <a:p>
            <a:r>
              <a:rPr lang="zh-CN" altLang="en-US" sz="1100" dirty="0" smtClean="0">
                <a:solidFill>
                  <a:schemeClr val="bg1"/>
                </a:solidFill>
              </a:rPr>
              <a:t>回款数：</a:t>
            </a:r>
            <a:r>
              <a:rPr lang="en-US" altLang="zh-CN" sz="1100" dirty="0" smtClean="0">
                <a:solidFill>
                  <a:schemeClr val="bg1"/>
                </a:solidFill>
              </a:rPr>
              <a:t>640</a:t>
            </a:r>
            <a:r>
              <a:rPr lang="zh-CN" altLang="en-US" sz="1100" dirty="0" smtClean="0">
                <a:solidFill>
                  <a:schemeClr val="bg1"/>
                </a:solidFill>
              </a:rPr>
              <a:t>万</a:t>
            </a:r>
            <a:endParaRPr lang="zh-CN" altLang="en-US" sz="1100" dirty="0">
              <a:solidFill>
                <a:schemeClr val="bg1"/>
              </a:solidFill>
            </a:endParaRPr>
          </a:p>
        </p:txBody>
      </p:sp>
      <p:sp>
        <p:nvSpPr>
          <p:cNvPr id="32" name="TextBox 31"/>
          <p:cNvSpPr txBox="1"/>
          <p:nvPr/>
        </p:nvSpPr>
        <p:spPr>
          <a:xfrm>
            <a:off x="5724128" y="4257771"/>
            <a:ext cx="1563248" cy="261610"/>
          </a:xfrm>
          <a:prstGeom prst="rect">
            <a:avLst/>
          </a:prstGeom>
          <a:noFill/>
        </p:spPr>
        <p:txBody>
          <a:bodyPr wrap="none" rtlCol="0">
            <a:spAutoFit/>
          </a:bodyPr>
          <a:lstStyle/>
          <a:p>
            <a:r>
              <a:rPr lang="zh-CN" altLang="en-US" sz="1100" dirty="0" smtClean="0">
                <a:solidFill>
                  <a:schemeClr val="bg1"/>
                </a:solidFill>
              </a:rPr>
              <a:t>实际完成数目：</a:t>
            </a:r>
            <a:r>
              <a:rPr lang="en-US" altLang="zh-CN" sz="1100" dirty="0" smtClean="0">
                <a:solidFill>
                  <a:schemeClr val="bg1"/>
                </a:solidFill>
              </a:rPr>
              <a:t>820</a:t>
            </a:r>
            <a:r>
              <a:rPr lang="zh-CN" altLang="en-US" sz="1100" dirty="0" smtClean="0">
                <a:solidFill>
                  <a:schemeClr val="bg1"/>
                </a:solidFill>
              </a:rPr>
              <a:t>万</a:t>
            </a:r>
            <a:endParaRPr lang="zh-CN" altLang="en-US" sz="1100" dirty="0">
              <a:solidFill>
                <a:schemeClr val="bg1"/>
              </a:solidFill>
            </a:endParaRPr>
          </a:p>
        </p:txBody>
      </p:sp>
      <p:sp>
        <p:nvSpPr>
          <p:cNvPr id="33" name="TextBox 32"/>
          <p:cNvSpPr txBox="1"/>
          <p:nvPr/>
        </p:nvSpPr>
        <p:spPr>
          <a:xfrm>
            <a:off x="5736200" y="4684122"/>
            <a:ext cx="1140056" cy="261610"/>
          </a:xfrm>
          <a:prstGeom prst="rect">
            <a:avLst/>
          </a:prstGeom>
          <a:noFill/>
        </p:spPr>
        <p:txBody>
          <a:bodyPr wrap="none" rtlCol="0">
            <a:spAutoFit/>
          </a:bodyPr>
          <a:lstStyle/>
          <a:p>
            <a:r>
              <a:rPr lang="zh-CN" altLang="en-US" sz="1100" dirty="0" smtClean="0">
                <a:solidFill>
                  <a:schemeClr val="bg1"/>
                </a:solidFill>
              </a:rPr>
              <a:t>回款数：</a:t>
            </a:r>
            <a:r>
              <a:rPr lang="en-US" altLang="zh-CN" sz="1100" dirty="0" smtClean="0">
                <a:solidFill>
                  <a:schemeClr val="bg1"/>
                </a:solidFill>
              </a:rPr>
              <a:t>640</a:t>
            </a:r>
            <a:r>
              <a:rPr lang="zh-CN" altLang="en-US" sz="1100" dirty="0" smtClean="0">
                <a:solidFill>
                  <a:schemeClr val="bg1"/>
                </a:solidFill>
              </a:rPr>
              <a:t>万</a:t>
            </a:r>
            <a:endParaRPr lang="zh-CN" altLang="en-US" sz="1100" dirty="0">
              <a:solidFill>
                <a:schemeClr val="bg1"/>
              </a:solidFill>
            </a:endParaRPr>
          </a:p>
        </p:txBody>
      </p:sp>
      <p:sp>
        <p:nvSpPr>
          <p:cNvPr id="34" name="TextBox 33"/>
          <p:cNvSpPr txBox="1"/>
          <p:nvPr/>
        </p:nvSpPr>
        <p:spPr>
          <a:xfrm>
            <a:off x="4312827" y="2804076"/>
            <a:ext cx="662361" cy="523220"/>
          </a:xfrm>
          <a:prstGeom prst="rect">
            <a:avLst/>
          </a:prstGeom>
          <a:noFill/>
        </p:spPr>
        <p:txBody>
          <a:bodyPr wrap="none" rtlCol="0">
            <a:spAutoFit/>
          </a:bodyPr>
          <a:lstStyle/>
          <a:p>
            <a:r>
              <a:rPr lang="en-US" altLang="zh-CN" sz="2800" b="1" dirty="0" smtClean="0">
                <a:solidFill>
                  <a:schemeClr val="bg1"/>
                </a:solidFill>
              </a:rPr>
              <a:t>VS</a:t>
            </a:r>
            <a:endParaRPr lang="zh-CN" altLang="en-US" sz="2800" b="1" dirty="0">
              <a:solidFill>
                <a:schemeClr val="bg1"/>
              </a:solidFill>
            </a:endParaRPr>
          </a:p>
        </p:txBody>
      </p:sp>
      <p:sp>
        <p:nvSpPr>
          <p:cNvPr id="14" name="文本框 1"/>
          <p:cNvSpPr txBox="1"/>
          <p:nvPr/>
        </p:nvSpPr>
        <p:spPr>
          <a:xfrm>
            <a:off x="847725" y="840740"/>
            <a:ext cx="3009895" cy="461665"/>
          </a:xfrm>
          <a:prstGeom prst="rect">
            <a:avLst/>
          </a:prstGeom>
          <a:noFill/>
        </p:spPr>
        <p:txBody>
          <a:bodyPr wrap="square" rtlCol="0">
            <a:spAutoFit/>
          </a:bodyPr>
          <a:lstStyle/>
          <a:p>
            <a:r>
              <a:rPr lang="zh-CN" altLang="en-US" sz="2400" dirty="0" smtClean="0">
                <a:latin typeface="微软雅黑" panose="020B0503020204020204" pitchFamily="34" charset="-122"/>
                <a:ea typeface="微软雅黑" panose="020B0503020204020204" pitchFamily="34" charset="-122"/>
              </a:rPr>
              <a:t>游客代表邀请函</a:t>
            </a:r>
            <a:endParaRPr lang="zh-CN" altLang="en-US" sz="2400" dirty="0">
              <a:latin typeface="微软雅黑" panose="020B0503020204020204" pitchFamily="34" charset="-122"/>
              <a:ea typeface="微软雅黑" panose="020B0503020204020204" pitchFamily="34" charset="-122"/>
            </a:endParaRPr>
          </a:p>
        </p:txBody>
      </p:sp>
      <p:pic>
        <p:nvPicPr>
          <p:cNvPr id="15" name="Picture 1" descr="G:\QQ\文档\1146072889\Image\C2C\$)ZS`_GRO[_WU@)O7QW}}]3.png"/>
          <p:cNvPicPr>
            <a:picLocks noChangeAspect="1" noChangeArrowheads="1"/>
          </p:cNvPicPr>
          <p:nvPr/>
        </p:nvPicPr>
        <p:blipFill>
          <a:blip r:embed="rId1" cstate="print"/>
          <a:srcRect/>
          <a:stretch>
            <a:fillRect/>
          </a:stretch>
        </p:blipFill>
        <p:spPr bwMode="auto">
          <a:xfrm>
            <a:off x="1357290" y="1356510"/>
            <a:ext cx="6460894" cy="3499651"/>
          </a:xfrm>
          <a:prstGeom prst="rect">
            <a:avLst/>
          </a:prstGeom>
          <a:noFill/>
        </p:spPr>
      </p:pic>
    </p:spTree>
  </p:cSld>
  <p:clrMapOvr>
    <a:masterClrMapping/>
  </p:clrMapOvr>
  <mc:AlternateContent xmlns:mc="http://schemas.openxmlformats.org/markup-compatibility/2006">
    <mc:Choice xmlns:p14="http://schemas.microsoft.com/office/powerpoint/2010/main" Requires="p14">
      <p:transition spd="slow" p14:dur="1600">
        <p14:prism dir="d" isContent="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right)">
                                      <p:cBhvr>
                                        <p:cTn id="7" dur="500"/>
                                        <p:tgtEl>
                                          <p:spTgt spid="26"/>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wipe(left)">
                                      <p:cBhvr>
                                        <p:cTn id="10" dur="500"/>
                                        <p:tgtEl>
                                          <p:spTgt spid="32"/>
                                        </p:tgtEl>
                                      </p:cBhvr>
                                    </p:animEffect>
                                  </p:childTnLst>
                                </p:cTn>
                              </p:par>
                            </p:childTnLst>
                          </p:cTn>
                        </p:par>
                        <p:par>
                          <p:cTn id="11" fill="hold">
                            <p:stCondLst>
                              <p:cond delay="500"/>
                            </p:stCondLst>
                            <p:childTnLst>
                              <p:par>
                                <p:cTn id="12" presetID="22" presetClass="entr" presetSubtype="2" fill="hold" grpId="0" nodeType="afterEffect">
                                  <p:stCondLst>
                                    <p:cond delay="0"/>
                                  </p:stCondLst>
                                  <p:childTnLst>
                                    <p:set>
                                      <p:cBhvr>
                                        <p:cTn id="13" dur="1" fill="hold">
                                          <p:stCondLst>
                                            <p:cond delay="0"/>
                                          </p:stCondLst>
                                        </p:cTn>
                                        <p:tgtEl>
                                          <p:spTgt spid="27"/>
                                        </p:tgtEl>
                                        <p:attrNameLst>
                                          <p:attrName>style.visibility</p:attrName>
                                        </p:attrNameLst>
                                      </p:cBhvr>
                                      <p:to>
                                        <p:strVal val="visible"/>
                                      </p:to>
                                    </p:set>
                                    <p:animEffect transition="in" filter="wipe(right)">
                                      <p:cBhvr>
                                        <p:cTn id="14" dur="500"/>
                                        <p:tgtEl>
                                          <p:spTgt spid="27"/>
                                        </p:tgtEl>
                                      </p:cBhvr>
                                    </p:animEffect>
                                  </p:childTnLst>
                                </p:cTn>
                              </p:par>
                              <p:par>
                                <p:cTn id="15" presetID="22" presetClass="entr" presetSubtype="8" fill="hold" grpId="0" nodeType="withEffect">
                                  <p:stCondLst>
                                    <p:cond delay="0"/>
                                  </p:stCondLst>
                                  <p:childTnLst>
                                    <p:set>
                                      <p:cBhvr>
                                        <p:cTn id="16" dur="1" fill="hold">
                                          <p:stCondLst>
                                            <p:cond delay="0"/>
                                          </p:stCondLst>
                                        </p:cTn>
                                        <p:tgtEl>
                                          <p:spTgt spid="33"/>
                                        </p:tgtEl>
                                        <p:attrNameLst>
                                          <p:attrName>style.visibility</p:attrName>
                                        </p:attrNameLst>
                                      </p:cBhvr>
                                      <p:to>
                                        <p:strVal val="visible"/>
                                      </p:to>
                                    </p:set>
                                    <p:animEffect transition="in" filter="wipe(left)">
                                      <p:cBhvr>
                                        <p:cTn id="17" dur="500"/>
                                        <p:tgtEl>
                                          <p:spTgt spid="33"/>
                                        </p:tgtEl>
                                      </p:cBhvr>
                                    </p:animEffect>
                                  </p:childTnLst>
                                </p:cTn>
                              </p:par>
                            </p:childTnLst>
                          </p:cTn>
                        </p:par>
                        <p:par>
                          <p:cTn id="18" fill="hold">
                            <p:stCondLst>
                              <p:cond delay="1000"/>
                            </p:stCondLst>
                            <p:childTnLst>
                              <p:par>
                                <p:cTn id="19" presetID="2" presetClass="entr" presetSubtype="4" fill="hold" grpId="0" nodeType="afterEffect">
                                  <p:stCondLst>
                                    <p:cond delay="0"/>
                                  </p:stCondLst>
                                  <p:childTnLst>
                                    <p:set>
                                      <p:cBhvr>
                                        <p:cTn id="20" dur="1" fill="hold">
                                          <p:stCondLst>
                                            <p:cond delay="0"/>
                                          </p:stCondLst>
                                        </p:cTn>
                                        <p:tgtEl>
                                          <p:spTgt spid="34"/>
                                        </p:tgtEl>
                                        <p:attrNameLst>
                                          <p:attrName>style.visibility</p:attrName>
                                        </p:attrNameLst>
                                      </p:cBhvr>
                                      <p:to>
                                        <p:strVal val="visible"/>
                                      </p:to>
                                    </p:set>
                                    <p:anim calcmode="lin" valueType="num">
                                      <p:cBhvr additive="base">
                                        <p:cTn id="21" dur="500" fill="hold"/>
                                        <p:tgtEl>
                                          <p:spTgt spid="34"/>
                                        </p:tgtEl>
                                        <p:attrNameLst>
                                          <p:attrName>ppt_x</p:attrName>
                                        </p:attrNameLst>
                                      </p:cBhvr>
                                      <p:tavLst>
                                        <p:tav tm="0">
                                          <p:val>
                                            <p:strVal val="#ppt_x"/>
                                          </p:val>
                                        </p:tav>
                                        <p:tav tm="100000">
                                          <p:val>
                                            <p:strVal val="#ppt_x"/>
                                          </p:val>
                                        </p:tav>
                                      </p:tavLst>
                                    </p:anim>
                                    <p:anim calcmode="lin" valueType="num">
                                      <p:cBhvr additive="base">
                                        <p:cTn id="22"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P spid="32" grpId="0"/>
      <p:bldP spid="33" grpId="0"/>
      <p:bldP spid="34"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07504" y="121196"/>
            <a:ext cx="8928992" cy="5472608"/>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矩形 1"/>
          <p:cNvSpPr/>
          <p:nvPr/>
        </p:nvSpPr>
        <p:spPr>
          <a:xfrm>
            <a:off x="251520" y="265212"/>
            <a:ext cx="396044" cy="396044"/>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420212" y="409228"/>
            <a:ext cx="360040" cy="360040"/>
          </a:xfrm>
          <a:prstGeom prst="rect">
            <a:avLst/>
          </a:prstGeom>
          <a:solidFill>
            <a:srgbClr val="0070C0"/>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9"/>
          <p:cNvSpPr txBox="1"/>
          <p:nvPr/>
        </p:nvSpPr>
        <p:spPr>
          <a:xfrm>
            <a:off x="840165" y="409228"/>
            <a:ext cx="1210588" cy="400110"/>
          </a:xfrm>
          <a:prstGeom prst="rect">
            <a:avLst/>
          </a:prstGeom>
          <a:noFill/>
        </p:spPr>
        <p:txBody>
          <a:bodyPr wrap="none" rtlCol="0">
            <a:spAutoFit/>
          </a:bodyPr>
          <a:lstStyle/>
          <a:p>
            <a:r>
              <a:rPr lang="zh-CN" altLang="en-US" sz="2000" b="1" dirty="0" smtClean="0">
                <a:solidFill>
                  <a:srgbClr val="0070C0"/>
                </a:solidFill>
                <a:latin typeface="微软雅黑" panose="020B0503020204020204" pitchFamily="34" charset="-122"/>
                <a:ea typeface="微软雅黑" panose="020B0503020204020204" pitchFamily="34" charset="-122"/>
              </a:rPr>
              <a:t>用户代表</a:t>
            </a:r>
            <a:endParaRPr lang="zh-CN" altLang="en-US" sz="2000" b="1" dirty="0">
              <a:solidFill>
                <a:srgbClr val="0070C0"/>
              </a:solidFill>
              <a:latin typeface="微软雅黑" panose="020B0503020204020204" pitchFamily="34" charset="-122"/>
              <a:ea typeface="微软雅黑" panose="020B0503020204020204" pitchFamily="34" charset="-122"/>
            </a:endParaRPr>
          </a:p>
        </p:txBody>
      </p:sp>
      <p:sp>
        <p:nvSpPr>
          <p:cNvPr id="26" name="TextBox 25"/>
          <p:cNvSpPr txBox="1"/>
          <p:nvPr/>
        </p:nvSpPr>
        <p:spPr>
          <a:xfrm>
            <a:off x="1763688" y="4257771"/>
            <a:ext cx="1563248" cy="261610"/>
          </a:xfrm>
          <a:prstGeom prst="rect">
            <a:avLst/>
          </a:prstGeom>
          <a:noFill/>
        </p:spPr>
        <p:txBody>
          <a:bodyPr wrap="none" rtlCol="0">
            <a:spAutoFit/>
          </a:bodyPr>
          <a:lstStyle/>
          <a:p>
            <a:r>
              <a:rPr lang="zh-CN" altLang="en-US" sz="1100" dirty="0" smtClean="0">
                <a:solidFill>
                  <a:schemeClr val="bg1"/>
                </a:solidFill>
              </a:rPr>
              <a:t>实际完成数目：</a:t>
            </a:r>
            <a:r>
              <a:rPr lang="en-US" altLang="zh-CN" sz="1100" dirty="0" smtClean="0">
                <a:solidFill>
                  <a:schemeClr val="bg1"/>
                </a:solidFill>
              </a:rPr>
              <a:t>820</a:t>
            </a:r>
            <a:r>
              <a:rPr lang="zh-CN" altLang="en-US" sz="1100" dirty="0" smtClean="0">
                <a:solidFill>
                  <a:schemeClr val="bg1"/>
                </a:solidFill>
              </a:rPr>
              <a:t>万</a:t>
            </a:r>
            <a:endParaRPr lang="zh-CN" altLang="en-US" sz="1100" dirty="0">
              <a:solidFill>
                <a:schemeClr val="bg1"/>
              </a:solidFill>
            </a:endParaRPr>
          </a:p>
        </p:txBody>
      </p:sp>
      <p:sp>
        <p:nvSpPr>
          <p:cNvPr id="27" name="TextBox 26"/>
          <p:cNvSpPr txBox="1"/>
          <p:nvPr/>
        </p:nvSpPr>
        <p:spPr>
          <a:xfrm>
            <a:off x="2195736" y="4684122"/>
            <a:ext cx="1140056" cy="261610"/>
          </a:xfrm>
          <a:prstGeom prst="rect">
            <a:avLst/>
          </a:prstGeom>
          <a:noFill/>
        </p:spPr>
        <p:txBody>
          <a:bodyPr wrap="none" rtlCol="0">
            <a:spAutoFit/>
          </a:bodyPr>
          <a:lstStyle/>
          <a:p>
            <a:r>
              <a:rPr lang="zh-CN" altLang="en-US" sz="1100" dirty="0" smtClean="0">
                <a:solidFill>
                  <a:schemeClr val="bg1"/>
                </a:solidFill>
              </a:rPr>
              <a:t>回款数：</a:t>
            </a:r>
            <a:r>
              <a:rPr lang="en-US" altLang="zh-CN" sz="1100" dirty="0" smtClean="0">
                <a:solidFill>
                  <a:schemeClr val="bg1"/>
                </a:solidFill>
              </a:rPr>
              <a:t>640</a:t>
            </a:r>
            <a:r>
              <a:rPr lang="zh-CN" altLang="en-US" sz="1100" dirty="0" smtClean="0">
                <a:solidFill>
                  <a:schemeClr val="bg1"/>
                </a:solidFill>
              </a:rPr>
              <a:t>万</a:t>
            </a:r>
            <a:endParaRPr lang="zh-CN" altLang="en-US" sz="1100" dirty="0">
              <a:solidFill>
                <a:schemeClr val="bg1"/>
              </a:solidFill>
            </a:endParaRPr>
          </a:p>
        </p:txBody>
      </p:sp>
      <p:sp>
        <p:nvSpPr>
          <p:cNvPr id="32" name="TextBox 31"/>
          <p:cNvSpPr txBox="1"/>
          <p:nvPr/>
        </p:nvSpPr>
        <p:spPr>
          <a:xfrm>
            <a:off x="5724128" y="4257771"/>
            <a:ext cx="1563248" cy="261610"/>
          </a:xfrm>
          <a:prstGeom prst="rect">
            <a:avLst/>
          </a:prstGeom>
          <a:noFill/>
        </p:spPr>
        <p:txBody>
          <a:bodyPr wrap="none" rtlCol="0">
            <a:spAutoFit/>
          </a:bodyPr>
          <a:lstStyle/>
          <a:p>
            <a:r>
              <a:rPr lang="zh-CN" altLang="en-US" sz="1100" dirty="0" smtClean="0">
                <a:solidFill>
                  <a:schemeClr val="bg1"/>
                </a:solidFill>
              </a:rPr>
              <a:t>实际完成数目：</a:t>
            </a:r>
            <a:r>
              <a:rPr lang="en-US" altLang="zh-CN" sz="1100" dirty="0" smtClean="0">
                <a:solidFill>
                  <a:schemeClr val="bg1"/>
                </a:solidFill>
              </a:rPr>
              <a:t>820</a:t>
            </a:r>
            <a:r>
              <a:rPr lang="zh-CN" altLang="en-US" sz="1100" dirty="0" smtClean="0">
                <a:solidFill>
                  <a:schemeClr val="bg1"/>
                </a:solidFill>
              </a:rPr>
              <a:t>万</a:t>
            </a:r>
            <a:endParaRPr lang="zh-CN" altLang="en-US" sz="1100" dirty="0">
              <a:solidFill>
                <a:schemeClr val="bg1"/>
              </a:solidFill>
            </a:endParaRPr>
          </a:p>
        </p:txBody>
      </p:sp>
      <p:sp>
        <p:nvSpPr>
          <p:cNvPr id="33" name="TextBox 32"/>
          <p:cNvSpPr txBox="1"/>
          <p:nvPr/>
        </p:nvSpPr>
        <p:spPr>
          <a:xfrm>
            <a:off x="5736200" y="4684122"/>
            <a:ext cx="1140056" cy="261610"/>
          </a:xfrm>
          <a:prstGeom prst="rect">
            <a:avLst/>
          </a:prstGeom>
          <a:noFill/>
        </p:spPr>
        <p:txBody>
          <a:bodyPr wrap="none" rtlCol="0">
            <a:spAutoFit/>
          </a:bodyPr>
          <a:lstStyle/>
          <a:p>
            <a:r>
              <a:rPr lang="zh-CN" altLang="en-US" sz="1100" dirty="0" smtClean="0">
                <a:solidFill>
                  <a:schemeClr val="bg1"/>
                </a:solidFill>
              </a:rPr>
              <a:t>回款数：</a:t>
            </a:r>
            <a:r>
              <a:rPr lang="en-US" altLang="zh-CN" sz="1100" dirty="0" smtClean="0">
                <a:solidFill>
                  <a:schemeClr val="bg1"/>
                </a:solidFill>
              </a:rPr>
              <a:t>640</a:t>
            </a:r>
            <a:r>
              <a:rPr lang="zh-CN" altLang="en-US" sz="1100" dirty="0" smtClean="0">
                <a:solidFill>
                  <a:schemeClr val="bg1"/>
                </a:solidFill>
              </a:rPr>
              <a:t>万</a:t>
            </a:r>
            <a:endParaRPr lang="zh-CN" altLang="en-US" sz="1100" dirty="0">
              <a:solidFill>
                <a:schemeClr val="bg1"/>
              </a:solidFill>
            </a:endParaRPr>
          </a:p>
        </p:txBody>
      </p:sp>
      <p:sp>
        <p:nvSpPr>
          <p:cNvPr id="34" name="TextBox 33"/>
          <p:cNvSpPr txBox="1"/>
          <p:nvPr/>
        </p:nvSpPr>
        <p:spPr>
          <a:xfrm>
            <a:off x="4312827" y="2804076"/>
            <a:ext cx="662361" cy="523220"/>
          </a:xfrm>
          <a:prstGeom prst="rect">
            <a:avLst/>
          </a:prstGeom>
          <a:noFill/>
        </p:spPr>
        <p:txBody>
          <a:bodyPr wrap="none" rtlCol="0">
            <a:spAutoFit/>
          </a:bodyPr>
          <a:lstStyle/>
          <a:p>
            <a:r>
              <a:rPr lang="en-US" altLang="zh-CN" sz="2800" b="1" dirty="0" smtClean="0">
                <a:solidFill>
                  <a:schemeClr val="bg1"/>
                </a:solidFill>
              </a:rPr>
              <a:t>VS</a:t>
            </a:r>
            <a:endParaRPr lang="zh-CN" altLang="en-US" sz="2800" b="1" dirty="0">
              <a:solidFill>
                <a:schemeClr val="bg1"/>
              </a:solidFill>
            </a:endParaRPr>
          </a:p>
        </p:txBody>
      </p:sp>
      <p:sp>
        <p:nvSpPr>
          <p:cNvPr id="14" name="文本框 1"/>
          <p:cNvSpPr txBox="1"/>
          <p:nvPr/>
        </p:nvSpPr>
        <p:spPr>
          <a:xfrm>
            <a:off x="847725" y="840740"/>
            <a:ext cx="3009895" cy="461665"/>
          </a:xfrm>
          <a:prstGeom prst="rect">
            <a:avLst/>
          </a:prstGeom>
          <a:noFill/>
        </p:spPr>
        <p:txBody>
          <a:bodyPr wrap="square" rtlCol="0">
            <a:spAutoFit/>
          </a:bodyPr>
          <a:lstStyle/>
          <a:p>
            <a:r>
              <a:rPr lang="zh-CN" altLang="en-US" sz="2400" dirty="0" smtClean="0">
                <a:latin typeface="微软雅黑" panose="020B0503020204020204" pitchFamily="34" charset="-122"/>
                <a:ea typeface="微软雅黑" panose="020B0503020204020204" pitchFamily="34" charset="-122"/>
              </a:rPr>
              <a:t>教师代表邀请函</a:t>
            </a:r>
            <a:endParaRPr lang="zh-CN" altLang="en-US" sz="2400" dirty="0">
              <a:latin typeface="微软雅黑" panose="020B0503020204020204" pitchFamily="34" charset="-122"/>
              <a:ea typeface="微软雅黑" panose="020B0503020204020204" pitchFamily="34" charset="-122"/>
            </a:endParaRPr>
          </a:p>
        </p:txBody>
      </p:sp>
      <p:pic>
        <p:nvPicPr>
          <p:cNvPr id="15" name="Picture 1" descr="G:\QQ\文档\1146072889\Image\C2C\OYGMU)AKGL]X7FVZR554%UI.png"/>
          <p:cNvPicPr>
            <a:picLocks noChangeAspect="1" noChangeArrowheads="1"/>
          </p:cNvPicPr>
          <p:nvPr/>
        </p:nvPicPr>
        <p:blipFill>
          <a:blip r:embed="rId1" cstate="print"/>
          <a:srcRect/>
          <a:stretch>
            <a:fillRect/>
          </a:stretch>
        </p:blipFill>
        <p:spPr bwMode="auto">
          <a:xfrm>
            <a:off x="1571604" y="1356510"/>
            <a:ext cx="6024142" cy="3263077"/>
          </a:xfrm>
          <a:prstGeom prst="rect">
            <a:avLst/>
          </a:prstGeom>
          <a:noFill/>
        </p:spPr>
      </p:pic>
    </p:spTree>
  </p:cSld>
  <p:clrMapOvr>
    <a:masterClrMapping/>
  </p:clrMapOvr>
  <mc:AlternateContent xmlns:mc="http://schemas.openxmlformats.org/markup-compatibility/2006">
    <mc:Choice xmlns:p14="http://schemas.microsoft.com/office/powerpoint/2010/main" Requires="p14">
      <p:transition spd="slow" p14:dur="1600">
        <p14:prism dir="d" isContent="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right)">
                                      <p:cBhvr>
                                        <p:cTn id="7" dur="500"/>
                                        <p:tgtEl>
                                          <p:spTgt spid="26"/>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wipe(left)">
                                      <p:cBhvr>
                                        <p:cTn id="10" dur="500"/>
                                        <p:tgtEl>
                                          <p:spTgt spid="32"/>
                                        </p:tgtEl>
                                      </p:cBhvr>
                                    </p:animEffect>
                                  </p:childTnLst>
                                </p:cTn>
                              </p:par>
                            </p:childTnLst>
                          </p:cTn>
                        </p:par>
                        <p:par>
                          <p:cTn id="11" fill="hold">
                            <p:stCondLst>
                              <p:cond delay="500"/>
                            </p:stCondLst>
                            <p:childTnLst>
                              <p:par>
                                <p:cTn id="12" presetID="22" presetClass="entr" presetSubtype="2" fill="hold" grpId="0" nodeType="afterEffect">
                                  <p:stCondLst>
                                    <p:cond delay="0"/>
                                  </p:stCondLst>
                                  <p:childTnLst>
                                    <p:set>
                                      <p:cBhvr>
                                        <p:cTn id="13" dur="1" fill="hold">
                                          <p:stCondLst>
                                            <p:cond delay="0"/>
                                          </p:stCondLst>
                                        </p:cTn>
                                        <p:tgtEl>
                                          <p:spTgt spid="27"/>
                                        </p:tgtEl>
                                        <p:attrNameLst>
                                          <p:attrName>style.visibility</p:attrName>
                                        </p:attrNameLst>
                                      </p:cBhvr>
                                      <p:to>
                                        <p:strVal val="visible"/>
                                      </p:to>
                                    </p:set>
                                    <p:animEffect transition="in" filter="wipe(right)">
                                      <p:cBhvr>
                                        <p:cTn id="14" dur="500"/>
                                        <p:tgtEl>
                                          <p:spTgt spid="27"/>
                                        </p:tgtEl>
                                      </p:cBhvr>
                                    </p:animEffect>
                                  </p:childTnLst>
                                </p:cTn>
                              </p:par>
                              <p:par>
                                <p:cTn id="15" presetID="22" presetClass="entr" presetSubtype="8" fill="hold" grpId="0" nodeType="withEffect">
                                  <p:stCondLst>
                                    <p:cond delay="0"/>
                                  </p:stCondLst>
                                  <p:childTnLst>
                                    <p:set>
                                      <p:cBhvr>
                                        <p:cTn id="16" dur="1" fill="hold">
                                          <p:stCondLst>
                                            <p:cond delay="0"/>
                                          </p:stCondLst>
                                        </p:cTn>
                                        <p:tgtEl>
                                          <p:spTgt spid="33"/>
                                        </p:tgtEl>
                                        <p:attrNameLst>
                                          <p:attrName>style.visibility</p:attrName>
                                        </p:attrNameLst>
                                      </p:cBhvr>
                                      <p:to>
                                        <p:strVal val="visible"/>
                                      </p:to>
                                    </p:set>
                                    <p:animEffect transition="in" filter="wipe(left)">
                                      <p:cBhvr>
                                        <p:cTn id="17" dur="500"/>
                                        <p:tgtEl>
                                          <p:spTgt spid="33"/>
                                        </p:tgtEl>
                                      </p:cBhvr>
                                    </p:animEffect>
                                  </p:childTnLst>
                                </p:cTn>
                              </p:par>
                            </p:childTnLst>
                          </p:cTn>
                        </p:par>
                        <p:par>
                          <p:cTn id="18" fill="hold">
                            <p:stCondLst>
                              <p:cond delay="1000"/>
                            </p:stCondLst>
                            <p:childTnLst>
                              <p:par>
                                <p:cTn id="19" presetID="2" presetClass="entr" presetSubtype="4" fill="hold" grpId="0" nodeType="afterEffect">
                                  <p:stCondLst>
                                    <p:cond delay="0"/>
                                  </p:stCondLst>
                                  <p:childTnLst>
                                    <p:set>
                                      <p:cBhvr>
                                        <p:cTn id="20" dur="1" fill="hold">
                                          <p:stCondLst>
                                            <p:cond delay="0"/>
                                          </p:stCondLst>
                                        </p:cTn>
                                        <p:tgtEl>
                                          <p:spTgt spid="34"/>
                                        </p:tgtEl>
                                        <p:attrNameLst>
                                          <p:attrName>style.visibility</p:attrName>
                                        </p:attrNameLst>
                                      </p:cBhvr>
                                      <p:to>
                                        <p:strVal val="visible"/>
                                      </p:to>
                                    </p:set>
                                    <p:anim calcmode="lin" valueType="num">
                                      <p:cBhvr additive="base">
                                        <p:cTn id="21" dur="500" fill="hold"/>
                                        <p:tgtEl>
                                          <p:spTgt spid="34"/>
                                        </p:tgtEl>
                                        <p:attrNameLst>
                                          <p:attrName>ppt_x</p:attrName>
                                        </p:attrNameLst>
                                      </p:cBhvr>
                                      <p:tavLst>
                                        <p:tav tm="0">
                                          <p:val>
                                            <p:strVal val="#ppt_x"/>
                                          </p:val>
                                        </p:tav>
                                        <p:tav tm="100000">
                                          <p:val>
                                            <p:strVal val="#ppt_x"/>
                                          </p:val>
                                        </p:tav>
                                      </p:tavLst>
                                    </p:anim>
                                    <p:anim calcmode="lin" valueType="num">
                                      <p:cBhvr additive="base">
                                        <p:cTn id="22"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P spid="32" grpId="0"/>
      <p:bldP spid="33" grpId="0"/>
      <p:bldP spid="34"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07504" y="121196"/>
            <a:ext cx="8928992" cy="5472608"/>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矩形 1"/>
          <p:cNvSpPr/>
          <p:nvPr/>
        </p:nvSpPr>
        <p:spPr>
          <a:xfrm>
            <a:off x="251520" y="265212"/>
            <a:ext cx="396044" cy="396044"/>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420212" y="409228"/>
            <a:ext cx="360040" cy="360040"/>
          </a:xfrm>
          <a:prstGeom prst="rect">
            <a:avLst/>
          </a:prstGeom>
          <a:solidFill>
            <a:srgbClr val="0070C0"/>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9"/>
          <p:cNvSpPr txBox="1"/>
          <p:nvPr/>
        </p:nvSpPr>
        <p:spPr>
          <a:xfrm>
            <a:off x="840165" y="409228"/>
            <a:ext cx="1210588" cy="400110"/>
          </a:xfrm>
          <a:prstGeom prst="rect">
            <a:avLst/>
          </a:prstGeom>
          <a:noFill/>
        </p:spPr>
        <p:txBody>
          <a:bodyPr wrap="none" rtlCol="0">
            <a:spAutoFit/>
          </a:bodyPr>
          <a:lstStyle/>
          <a:p>
            <a:r>
              <a:rPr lang="zh-CN" altLang="en-US" sz="2000" b="1" dirty="0" smtClean="0">
                <a:solidFill>
                  <a:srgbClr val="0070C0"/>
                </a:solidFill>
                <a:latin typeface="微软雅黑" panose="020B0503020204020204" pitchFamily="34" charset="-122"/>
                <a:ea typeface="微软雅黑" panose="020B0503020204020204" pitchFamily="34" charset="-122"/>
              </a:rPr>
              <a:t>用户代表</a:t>
            </a:r>
            <a:endParaRPr lang="zh-CN" altLang="en-US" sz="2000" b="1" dirty="0">
              <a:solidFill>
                <a:srgbClr val="0070C0"/>
              </a:solidFill>
              <a:latin typeface="微软雅黑" panose="020B0503020204020204" pitchFamily="34" charset="-122"/>
              <a:ea typeface="微软雅黑" panose="020B0503020204020204" pitchFamily="34" charset="-122"/>
            </a:endParaRPr>
          </a:p>
        </p:txBody>
      </p:sp>
      <p:sp>
        <p:nvSpPr>
          <p:cNvPr id="26" name="TextBox 25"/>
          <p:cNvSpPr txBox="1"/>
          <p:nvPr/>
        </p:nvSpPr>
        <p:spPr>
          <a:xfrm>
            <a:off x="1763688" y="4257771"/>
            <a:ext cx="1563248" cy="261610"/>
          </a:xfrm>
          <a:prstGeom prst="rect">
            <a:avLst/>
          </a:prstGeom>
          <a:noFill/>
        </p:spPr>
        <p:txBody>
          <a:bodyPr wrap="none" rtlCol="0">
            <a:spAutoFit/>
          </a:bodyPr>
          <a:lstStyle/>
          <a:p>
            <a:r>
              <a:rPr lang="zh-CN" altLang="en-US" sz="1100" dirty="0" smtClean="0">
                <a:solidFill>
                  <a:schemeClr val="bg1"/>
                </a:solidFill>
              </a:rPr>
              <a:t>实际完成数目：</a:t>
            </a:r>
            <a:r>
              <a:rPr lang="en-US" altLang="zh-CN" sz="1100" dirty="0" smtClean="0">
                <a:solidFill>
                  <a:schemeClr val="bg1"/>
                </a:solidFill>
              </a:rPr>
              <a:t>820</a:t>
            </a:r>
            <a:r>
              <a:rPr lang="zh-CN" altLang="en-US" sz="1100" dirty="0" smtClean="0">
                <a:solidFill>
                  <a:schemeClr val="bg1"/>
                </a:solidFill>
              </a:rPr>
              <a:t>万</a:t>
            </a:r>
            <a:endParaRPr lang="zh-CN" altLang="en-US" sz="1100" dirty="0">
              <a:solidFill>
                <a:schemeClr val="bg1"/>
              </a:solidFill>
            </a:endParaRPr>
          </a:p>
        </p:txBody>
      </p:sp>
      <p:sp>
        <p:nvSpPr>
          <p:cNvPr id="27" name="TextBox 26"/>
          <p:cNvSpPr txBox="1"/>
          <p:nvPr/>
        </p:nvSpPr>
        <p:spPr>
          <a:xfrm>
            <a:off x="2195736" y="4684122"/>
            <a:ext cx="1140056" cy="261610"/>
          </a:xfrm>
          <a:prstGeom prst="rect">
            <a:avLst/>
          </a:prstGeom>
          <a:noFill/>
        </p:spPr>
        <p:txBody>
          <a:bodyPr wrap="none" rtlCol="0">
            <a:spAutoFit/>
          </a:bodyPr>
          <a:lstStyle/>
          <a:p>
            <a:r>
              <a:rPr lang="zh-CN" altLang="en-US" sz="1100" dirty="0" smtClean="0">
                <a:solidFill>
                  <a:schemeClr val="bg1"/>
                </a:solidFill>
              </a:rPr>
              <a:t>回款数：</a:t>
            </a:r>
            <a:r>
              <a:rPr lang="en-US" altLang="zh-CN" sz="1100" dirty="0" smtClean="0">
                <a:solidFill>
                  <a:schemeClr val="bg1"/>
                </a:solidFill>
              </a:rPr>
              <a:t>640</a:t>
            </a:r>
            <a:r>
              <a:rPr lang="zh-CN" altLang="en-US" sz="1100" dirty="0" smtClean="0">
                <a:solidFill>
                  <a:schemeClr val="bg1"/>
                </a:solidFill>
              </a:rPr>
              <a:t>万</a:t>
            </a:r>
            <a:endParaRPr lang="zh-CN" altLang="en-US" sz="1100" dirty="0">
              <a:solidFill>
                <a:schemeClr val="bg1"/>
              </a:solidFill>
            </a:endParaRPr>
          </a:p>
        </p:txBody>
      </p:sp>
      <p:sp>
        <p:nvSpPr>
          <p:cNvPr id="32" name="TextBox 31"/>
          <p:cNvSpPr txBox="1"/>
          <p:nvPr/>
        </p:nvSpPr>
        <p:spPr>
          <a:xfrm>
            <a:off x="5724128" y="4257771"/>
            <a:ext cx="1563248" cy="261610"/>
          </a:xfrm>
          <a:prstGeom prst="rect">
            <a:avLst/>
          </a:prstGeom>
          <a:noFill/>
        </p:spPr>
        <p:txBody>
          <a:bodyPr wrap="none" rtlCol="0">
            <a:spAutoFit/>
          </a:bodyPr>
          <a:lstStyle/>
          <a:p>
            <a:r>
              <a:rPr lang="zh-CN" altLang="en-US" sz="1100" dirty="0" smtClean="0">
                <a:solidFill>
                  <a:schemeClr val="bg1"/>
                </a:solidFill>
              </a:rPr>
              <a:t>实际完成数目：</a:t>
            </a:r>
            <a:r>
              <a:rPr lang="en-US" altLang="zh-CN" sz="1100" dirty="0" smtClean="0">
                <a:solidFill>
                  <a:schemeClr val="bg1"/>
                </a:solidFill>
              </a:rPr>
              <a:t>820</a:t>
            </a:r>
            <a:r>
              <a:rPr lang="zh-CN" altLang="en-US" sz="1100" dirty="0" smtClean="0">
                <a:solidFill>
                  <a:schemeClr val="bg1"/>
                </a:solidFill>
              </a:rPr>
              <a:t>万</a:t>
            </a:r>
            <a:endParaRPr lang="zh-CN" altLang="en-US" sz="1100" dirty="0">
              <a:solidFill>
                <a:schemeClr val="bg1"/>
              </a:solidFill>
            </a:endParaRPr>
          </a:p>
        </p:txBody>
      </p:sp>
      <p:sp>
        <p:nvSpPr>
          <p:cNvPr id="33" name="TextBox 32"/>
          <p:cNvSpPr txBox="1"/>
          <p:nvPr/>
        </p:nvSpPr>
        <p:spPr>
          <a:xfrm>
            <a:off x="5736200" y="4684122"/>
            <a:ext cx="1140056" cy="261610"/>
          </a:xfrm>
          <a:prstGeom prst="rect">
            <a:avLst/>
          </a:prstGeom>
          <a:noFill/>
        </p:spPr>
        <p:txBody>
          <a:bodyPr wrap="none" rtlCol="0">
            <a:spAutoFit/>
          </a:bodyPr>
          <a:lstStyle/>
          <a:p>
            <a:r>
              <a:rPr lang="zh-CN" altLang="en-US" sz="1100" dirty="0" smtClean="0">
                <a:solidFill>
                  <a:schemeClr val="bg1"/>
                </a:solidFill>
              </a:rPr>
              <a:t>回款数：</a:t>
            </a:r>
            <a:r>
              <a:rPr lang="en-US" altLang="zh-CN" sz="1100" dirty="0" smtClean="0">
                <a:solidFill>
                  <a:schemeClr val="bg1"/>
                </a:solidFill>
              </a:rPr>
              <a:t>640</a:t>
            </a:r>
            <a:r>
              <a:rPr lang="zh-CN" altLang="en-US" sz="1100" dirty="0" smtClean="0">
                <a:solidFill>
                  <a:schemeClr val="bg1"/>
                </a:solidFill>
              </a:rPr>
              <a:t>万</a:t>
            </a:r>
            <a:endParaRPr lang="zh-CN" altLang="en-US" sz="1100" dirty="0">
              <a:solidFill>
                <a:schemeClr val="bg1"/>
              </a:solidFill>
            </a:endParaRPr>
          </a:p>
        </p:txBody>
      </p:sp>
      <p:sp>
        <p:nvSpPr>
          <p:cNvPr id="34" name="TextBox 33"/>
          <p:cNvSpPr txBox="1"/>
          <p:nvPr/>
        </p:nvSpPr>
        <p:spPr>
          <a:xfrm>
            <a:off x="4312827" y="2804076"/>
            <a:ext cx="662361" cy="523220"/>
          </a:xfrm>
          <a:prstGeom prst="rect">
            <a:avLst/>
          </a:prstGeom>
          <a:noFill/>
        </p:spPr>
        <p:txBody>
          <a:bodyPr wrap="none" rtlCol="0">
            <a:spAutoFit/>
          </a:bodyPr>
          <a:lstStyle/>
          <a:p>
            <a:r>
              <a:rPr lang="en-US" altLang="zh-CN" sz="2800" b="1" dirty="0" smtClean="0">
                <a:solidFill>
                  <a:schemeClr val="bg1"/>
                </a:solidFill>
              </a:rPr>
              <a:t>VS</a:t>
            </a:r>
            <a:endParaRPr lang="zh-CN" altLang="en-US" sz="2800" b="1" dirty="0">
              <a:solidFill>
                <a:schemeClr val="bg1"/>
              </a:solidFill>
            </a:endParaRPr>
          </a:p>
        </p:txBody>
      </p:sp>
      <p:sp>
        <p:nvSpPr>
          <p:cNvPr id="14" name="文本框 1"/>
          <p:cNvSpPr txBox="1"/>
          <p:nvPr/>
        </p:nvSpPr>
        <p:spPr>
          <a:xfrm>
            <a:off x="847725" y="840740"/>
            <a:ext cx="3009895" cy="461665"/>
          </a:xfrm>
          <a:prstGeom prst="rect">
            <a:avLst/>
          </a:prstGeom>
          <a:noFill/>
        </p:spPr>
        <p:txBody>
          <a:bodyPr wrap="square" rtlCol="0">
            <a:spAutoFit/>
          </a:bodyPr>
          <a:lstStyle/>
          <a:p>
            <a:r>
              <a:rPr lang="zh-CN" altLang="en-US" sz="2400" dirty="0" smtClean="0">
                <a:latin typeface="微软雅黑" panose="020B0503020204020204" pitchFamily="34" charset="-122"/>
                <a:ea typeface="微软雅黑" panose="020B0503020204020204" pitchFamily="34" charset="-122"/>
              </a:rPr>
              <a:t>网站管理员邀请函</a:t>
            </a:r>
            <a:endParaRPr lang="zh-CN" altLang="en-US" sz="2400" dirty="0">
              <a:latin typeface="微软雅黑" panose="020B0503020204020204" pitchFamily="34" charset="-122"/>
              <a:ea typeface="微软雅黑" panose="020B0503020204020204" pitchFamily="34" charset="-122"/>
            </a:endParaRPr>
          </a:p>
        </p:txBody>
      </p:sp>
      <p:pic>
        <p:nvPicPr>
          <p:cNvPr id="15" name="Picture 1" descr="G:\QQ\文档\1146072889\Image\C2C\L0B3K5S`G$9E3C{`4OZ@QLB.png"/>
          <p:cNvPicPr>
            <a:picLocks noChangeAspect="1" noChangeArrowheads="1"/>
          </p:cNvPicPr>
          <p:nvPr/>
        </p:nvPicPr>
        <p:blipFill>
          <a:blip r:embed="rId1" cstate="print"/>
          <a:srcRect/>
          <a:stretch>
            <a:fillRect/>
          </a:stretch>
        </p:blipFill>
        <p:spPr bwMode="auto">
          <a:xfrm>
            <a:off x="1571604" y="1356510"/>
            <a:ext cx="5885295" cy="3357586"/>
          </a:xfrm>
          <a:prstGeom prst="rect">
            <a:avLst/>
          </a:prstGeom>
          <a:noFill/>
        </p:spPr>
      </p:pic>
    </p:spTree>
  </p:cSld>
  <p:clrMapOvr>
    <a:masterClrMapping/>
  </p:clrMapOvr>
  <mc:AlternateContent xmlns:mc="http://schemas.openxmlformats.org/markup-compatibility/2006">
    <mc:Choice xmlns:p14="http://schemas.microsoft.com/office/powerpoint/2010/main" Requires="p14">
      <p:transition spd="slow" p14:dur="1600">
        <p14:prism dir="d" isContent="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right)">
                                      <p:cBhvr>
                                        <p:cTn id="7" dur="500"/>
                                        <p:tgtEl>
                                          <p:spTgt spid="26"/>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wipe(left)">
                                      <p:cBhvr>
                                        <p:cTn id="10" dur="500"/>
                                        <p:tgtEl>
                                          <p:spTgt spid="32"/>
                                        </p:tgtEl>
                                      </p:cBhvr>
                                    </p:animEffect>
                                  </p:childTnLst>
                                </p:cTn>
                              </p:par>
                            </p:childTnLst>
                          </p:cTn>
                        </p:par>
                        <p:par>
                          <p:cTn id="11" fill="hold">
                            <p:stCondLst>
                              <p:cond delay="500"/>
                            </p:stCondLst>
                            <p:childTnLst>
                              <p:par>
                                <p:cTn id="12" presetID="22" presetClass="entr" presetSubtype="2" fill="hold" grpId="0" nodeType="afterEffect">
                                  <p:stCondLst>
                                    <p:cond delay="0"/>
                                  </p:stCondLst>
                                  <p:childTnLst>
                                    <p:set>
                                      <p:cBhvr>
                                        <p:cTn id="13" dur="1" fill="hold">
                                          <p:stCondLst>
                                            <p:cond delay="0"/>
                                          </p:stCondLst>
                                        </p:cTn>
                                        <p:tgtEl>
                                          <p:spTgt spid="27"/>
                                        </p:tgtEl>
                                        <p:attrNameLst>
                                          <p:attrName>style.visibility</p:attrName>
                                        </p:attrNameLst>
                                      </p:cBhvr>
                                      <p:to>
                                        <p:strVal val="visible"/>
                                      </p:to>
                                    </p:set>
                                    <p:animEffect transition="in" filter="wipe(right)">
                                      <p:cBhvr>
                                        <p:cTn id="14" dur="500"/>
                                        <p:tgtEl>
                                          <p:spTgt spid="27"/>
                                        </p:tgtEl>
                                      </p:cBhvr>
                                    </p:animEffect>
                                  </p:childTnLst>
                                </p:cTn>
                              </p:par>
                              <p:par>
                                <p:cTn id="15" presetID="22" presetClass="entr" presetSubtype="8" fill="hold" grpId="0" nodeType="withEffect">
                                  <p:stCondLst>
                                    <p:cond delay="0"/>
                                  </p:stCondLst>
                                  <p:childTnLst>
                                    <p:set>
                                      <p:cBhvr>
                                        <p:cTn id="16" dur="1" fill="hold">
                                          <p:stCondLst>
                                            <p:cond delay="0"/>
                                          </p:stCondLst>
                                        </p:cTn>
                                        <p:tgtEl>
                                          <p:spTgt spid="33"/>
                                        </p:tgtEl>
                                        <p:attrNameLst>
                                          <p:attrName>style.visibility</p:attrName>
                                        </p:attrNameLst>
                                      </p:cBhvr>
                                      <p:to>
                                        <p:strVal val="visible"/>
                                      </p:to>
                                    </p:set>
                                    <p:animEffect transition="in" filter="wipe(left)">
                                      <p:cBhvr>
                                        <p:cTn id="17" dur="500"/>
                                        <p:tgtEl>
                                          <p:spTgt spid="33"/>
                                        </p:tgtEl>
                                      </p:cBhvr>
                                    </p:animEffect>
                                  </p:childTnLst>
                                </p:cTn>
                              </p:par>
                            </p:childTnLst>
                          </p:cTn>
                        </p:par>
                        <p:par>
                          <p:cTn id="18" fill="hold">
                            <p:stCondLst>
                              <p:cond delay="1000"/>
                            </p:stCondLst>
                            <p:childTnLst>
                              <p:par>
                                <p:cTn id="19" presetID="2" presetClass="entr" presetSubtype="4" fill="hold" grpId="0" nodeType="afterEffect">
                                  <p:stCondLst>
                                    <p:cond delay="0"/>
                                  </p:stCondLst>
                                  <p:childTnLst>
                                    <p:set>
                                      <p:cBhvr>
                                        <p:cTn id="20" dur="1" fill="hold">
                                          <p:stCondLst>
                                            <p:cond delay="0"/>
                                          </p:stCondLst>
                                        </p:cTn>
                                        <p:tgtEl>
                                          <p:spTgt spid="34"/>
                                        </p:tgtEl>
                                        <p:attrNameLst>
                                          <p:attrName>style.visibility</p:attrName>
                                        </p:attrNameLst>
                                      </p:cBhvr>
                                      <p:to>
                                        <p:strVal val="visible"/>
                                      </p:to>
                                    </p:set>
                                    <p:anim calcmode="lin" valueType="num">
                                      <p:cBhvr additive="base">
                                        <p:cTn id="21" dur="500" fill="hold"/>
                                        <p:tgtEl>
                                          <p:spTgt spid="34"/>
                                        </p:tgtEl>
                                        <p:attrNameLst>
                                          <p:attrName>ppt_x</p:attrName>
                                        </p:attrNameLst>
                                      </p:cBhvr>
                                      <p:tavLst>
                                        <p:tav tm="0">
                                          <p:val>
                                            <p:strVal val="#ppt_x"/>
                                          </p:val>
                                        </p:tav>
                                        <p:tav tm="100000">
                                          <p:val>
                                            <p:strVal val="#ppt_x"/>
                                          </p:val>
                                        </p:tav>
                                      </p:tavLst>
                                    </p:anim>
                                    <p:anim calcmode="lin" valueType="num">
                                      <p:cBhvr additive="base">
                                        <p:cTn id="22"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P spid="32" grpId="0"/>
      <p:bldP spid="33" grpId="0"/>
      <p:bldP spid="34"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07504" y="121196"/>
            <a:ext cx="8928992" cy="5472608"/>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矩形 1"/>
          <p:cNvSpPr/>
          <p:nvPr/>
        </p:nvSpPr>
        <p:spPr>
          <a:xfrm>
            <a:off x="251520" y="265212"/>
            <a:ext cx="396044" cy="396044"/>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420212" y="409228"/>
            <a:ext cx="360040" cy="360040"/>
          </a:xfrm>
          <a:prstGeom prst="rect">
            <a:avLst/>
          </a:prstGeom>
          <a:solidFill>
            <a:srgbClr val="0070C0"/>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9"/>
          <p:cNvSpPr txBox="1"/>
          <p:nvPr/>
        </p:nvSpPr>
        <p:spPr>
          <a:xfrm>
            <a:off x="840165" y="409228"/>
            <a:ext cx="1467068" cy="400110"/>
          </a:xfrm>
          <a:prstGeom prst="rect">
            <a:avLst/>
          </a:prstGeom>
          <a:noFill/>
        </p:spPr>
        <p:txBody>
          <a:bodyPr wrap="none" rtlCol="0">
            <a:spAutoFit/>
          </a:bodyPr>
          <a:lstStyle/>
          <a:p>
            <a:r>
              <a:rPr lang="zh-CN" altLang="en-US" sz="2000" b="1" dirty="0" smtClean="0">
                <a:solidFill>
                  <a:srgbClr val="0070C0"/>
                </a:solidFill>
                <a:latin typeface="微软雅黑" panose="020B0503020204020204" pitchFamily="34" charset="-122"/>
                <a:ea typeface="微软雅黑" panose="020B0503020204020204" pitchFamily="34" charset="-122"/>
              </a:rPr>
              <a:t>用户群分类</a:t>
            </a:r>
            <a:endParaRPr lang="zh-CN" altLang="en-US" sz="2000" b="1" dirty="0">
              <a:solidFill>
                <a:srgbClr val="0070C0"/>
              </a:solidFill>
              <a:latin typeface="微软雅黑" panose="020B0503020204020204" pitchFamily="34" charset="-122"/>
              <a:ea typeface="微软雅黑" panose="020B0503020204020204" pitchFamily="34" charset="-122"/>
            </a:endParaRPr>
          </a:p>
        </p:txBody>
      </p:sp>
      <p:sp>
        <p:nvSpPr>
          <p:cNvPr id="26" name="TextBox 25"/>
          <p:cNvSpPr txBox="1"/>
          <p:nvPr/>
        </p:nvSpPr>
        <p:spPr>
          <a:xfrm>
            <a:off x="1763688" y="4257771"/>
            <a:ext cx="1563248" cy="261610"/>
          </a:xfrm>
          <a:prstGeom prst="rect">
            <a:avLst/>
          </a:prstGeom>
          <a:noFill/>
        </p:spPr>
        <p:txBody>
          <a:bodyPr wrap="none" rtlCol="0">
            <a:spAutoFit/>
          </a:bodyPr>
          <a:lstStyle/>
          <a:p>
            <a:r>
              <a:rPr lang="zh-CN" altLang="en-US" sz="1100" dirty="0" smtClean="0">
                <a:solidFill>
                  <a:schemeClr val="bg1"/>
                </a:solidFill>
              </a:rPr>
              <a:t>实际完成数目：</a:t>
            </a:r>
            <a:r>
              <a:rPr lang="en-US" altLang="zh-CN" sz="1100" dirty="0" smtClean="0">
                <a:solidFill>
                  <a:schemeClr val="bg1"/>
                </a:solidFill>
              </a:rPr>
              <a:t>820</a:t>
            </a:r>
            <a:r>
              <a:rPr lang="zh-CN" altLang="en-US" sz="1100" dirty="0" smtClean="0">
                <a:solidFill>
                  <a:schemeClr val="bg1"/>
                </a:solidFill>
              </a:rPr>
              <a:t>万</a:t>
            </a:r>
            <a:endParaRPr lang="zh-CN" altLang="en-US" sz="1100" dirty="0">
              <a:solidFill>
                <a:schemeClr val="bg1"/>
              </a:solidFill>
            </a:endParaRPr>
          </a:p>
        </p:txBody>
      </p:sp>
      <p:sp>
        <p:nvSpPr>
          <p:cNvPr id="27" name="TextBox 26"/>
          <p:cNvSpPr txBox="1"/>
          <p:nvPr/>
        </p:nvSpPr>
        <p:spPr>
          <a:xfrm>
            <a:off x="2195736" y="4684122"/>
            <a:ext cx="1140056" cy="261610"/>
          </a:xfrm>
          <a:prstGeom prst="rect">
            <a:avLst/>
          </a:prstGeom>
          <a:noFill/>
        </p:spPr>
        <p:txBody>
          <a:bodyPr wrap="none" rtlCol="0">
            <a:spAutoFit/>
          </a:bodyPr>
          <a:lstStyle/>
          <a:p>
            <a:r>
              <a:rPr lang="zh-CN" altLang="en-US" sz="1100" dirty="0" smtClean="0">
                <a:solidFill>
                  <a:schemeClr val="bg1"/>
                </a:solidFill>
              </a:rPr>
              <a:t>回款数：</a:t>
            </a:r>
            <a:r>
              <a:rPr lang="en-US" altLang="zh-CN" sz="1100" dirty="0" smtClean="0">
                <a:solidFill>
                  <a:schemeClr val="bg1"/>
                </a:solidFill>
              </a:rPr>
              <a:t>640</a:t>
            </a:r>
            <a:r>
              <a:rPr lang="zh-CN" altLang="en-US" sz="1100" dirty="0" smtClean="0">
                <a:solidFill>
                  <a:schemeClr val="bg1"/>
                </a:solidFill>
              </a:rPr>
              <a:t>万</a:t>
            </a:r>
            <a:endParaRPr lang="zh-CN" altLang="en-US" sz="1100" dirty="0">
              <a:solidFill>
                <a:schemeClr val="bg1"/>
              </a:solidFill>
            </a:endParaRPr>
          </a:p>
        </p:txBody>
      </p:sp>
      <p:sp>
        <p:nvSpPr>
          <p:cNvPr id="32" name="TextBox 31"/>
          <p:cNvSpPr txBox="1"/>
          <p:nvPr/>
        </p:nvSpPr>
        <p:spPr>
          <a:xfrm>
            <a:off x="5724128" y="4257771"/>
            <a:ext cx="1563248" cy="261610"/>
          </a:xfrm>
          <a:prstGeom prst="rect">
            <a:avLst/>
          </a:prstGeom>
          <a:noFill/>
        </p:spPr>
        <p:txBody>
          <a:bodyPr wrap="none" rtlCol="0">
            <a:spAutoFit/>
          </a:bodyPr>
          <a:lstStyle/>
          <a:p>
            <a:r>
              <a:rPr lang="zh-CN" altLang="en-US" sz="1100" dirty="0" smtClean="0">
                <a:solidFill>
                  <a:schemeClr val="bg1"/>
                </a:solidFill>
              </a:rPr>
              <a:t>实际完成数目：</a:t>
            </a:r>
            <a:r>
              <a:rPr lang="en-US" altLang="zh-CN" sz="1100" dirty="0" smtClean="0">
                <a:solidFill>
                  <a:schemeClr val="bg1"/>
                </a:solidFill>
              </a:rPr>
              <a:t>820</a:t>
            </a:r>
            <a:r>
              <a:rPr lang="zh-CN" altLang="en-US" sz="1100" dirty="0" smtClean="0">
                <a:solidFill>
                  <a:schemeClr val="bg1"/>
                </a:solidFill>
              </a:rPr>
              <a:t>万</a:t>
            </a:r>
            <a:endParaRPr lang="zh-CN" altLang="en-US" sz="1100" dirty="0">
              <a:solidFill>
                <a:schemeClr val="bg1"/>
              </a:solidFill>
            </a:endParaRPr>
          </a:p>
        </p:txBody>
      </p:sp>
      <p:sp>
        <p:nvSpPr>
          <p:cNvPr id="33" name="TextBox 32"/>
          <p:cNvSpPr txBox="1"/>
          <p:nvPr/>
        </p:nvSpPr>
        <p:spPr>
          <a:xfrm>
            <a:off x="5736200" y="4684122"/>
            <a:ext cx="1140056" cy="261610"/>
          </a:xfrm>
          <a:prstGeom prst="rect">
            <a:avLst/>
          </a:prstGeom>
          <a:noFill/>
        </p:spPr>
        <p:txBody>
          <a:bodyPr wrap="none" rtlCol="0">
            <a:spAutoFit/>
          </a:bodyPr>
          <a:lstStyle/>
          <a:p>
            <a:r>
              <a:rPr lang="zh-CN" altLang="en-US" sz="1100" dirty="0" smtClean="0">
                <a:solidFill>
                  <a:schemeClr val="bg1"/>
                </a:solidFill>
              </a:rPr>
              <a:t>回款数：</a:t>
            </a:r>
            <a:r>
              <a:rPr lang="en-US" altLang="zh-CN" sz="1100" dirty="0" smtClean="0">
                <a:solidFill>
                  <a:schemeClr val="bg1"/>
                </a:solidFill>
              </a:rPr>
              <a:t>640</a:t>
            </a:r>
            <a:r>
              <a:rPr lang="zh-CN" altLang="en-US" sz="1100" dirty="0" smtClean="0">
                <a:solidFill>
                  <a:schemeClr val="bg1"/>
                </a:solidFill>
              </a:rPr>
              <a:t>万</a:t>
            </a:r>
            <a:endParaRPr lang="zh-CN" altLang="en-US" sz="1100" dirty="0">
              <a:solidFill>
                <a:schemeClr val="bg1"/>
              </a:solidFill>
            </a:endParaRPr>
          </a:p>
        </p:txBody>
      </p:sp>
      <p:sp>
        <p:nvSpPr>
          <p:cNvPr id="34" name="TextBox 33"/>
          <p:cNvSpPr txBox="1"/>
          <p:nvPr/>
        </p:nvSpPr>
        <p:spPr>
          <a:xfrm>
            <a:off x="4312827" y="2804076"/>
            <a:ext cx="662361" cy="523220"/>
          </a:xfrm>
          <a:prstGeom prst="rect">
            <a:avLst/>
          </a:prstGeom>
          <a:noFill/>
        </p:spPr>
        <p:txBody>
          <a:bodyPr wrap="none" rtlCol="0">
            <a:spAutoFit/>
          </a:bodyPr>
          <a:lstStyle/>
          <a:p>
            <a:r>
              <a:rPr lang="en-US" altLang="zh-CN" sz="2800" b="1" dirty="0" smtClean="0">
                <a:solidFill>
                  <a:schemeClr val="bg1"/>
                </a:solidFill>
              </a:rPr>
              <a:t>VS</a:t>
            </a:r>
            <a:endParaRPr lang="zh-CN" altLang="en-US" sz="2800" b="1" dirty="0">
              <a:solidFill>
                <a:schemeClr val="bg1"/>
              </a:solidFill>
            </a:endParaRPr>
          </a:p>
        </p:txBody>
      </p:sp>
      <p:graphicFrame>
        <p:nvGraphicFramePr>
          <p:cNvPr id="14" name="表格 -1"/>
          <p:cNvGraphicFramePr/>
          <p:nvPr/>
        </p:nvGraphicFramePr>
        <p:xfrm>
          <a:off x="571472" y="928674"/>
          <a:ext cx="8191500" cy="4210685"/>
        </p:xfrm>
        <a:graphic>
          <a:graphicData uri="http://schemas.openxmlformats.org/drawingml/2006/table">
            <a:tbl>
              <a:tblPr firstRow="1" bandRow="1">
                <a:tableStyleId>{5940675A-B579-460E-94D1-54222C63F5DA}</a:tableStyleId>
              </a:tblPr>
              <a:tblGrid>
                <a:gridCol w="1637030"/>
                <a:gridCol w="1636395"/>
                <a:gridCol w="1642110"/>
                <a:gridCol w="1637030"/>
                <a:gridCol w="1638935"/>
              </a:tblGrid>
              <a:tr h="279400">
                <a:tc>
                  <a:txBody>
                    <a:bodyPr/>
                    <a:lstStyle/>
                    <a:p>
                      <a:pPr indent="0" algn="ctr">
                        <a:buNone/>
                      </a:pPr>
                      <a:r>
                        <a:rPr lang="zh-CN" altLang="en-US" sz="1000" b="1" dirty="0">
                          <a:latin typeface="微软雅黑" panose="020B0503020204020204" pitchFamily="34" charset="-122"/>
                          <a:ea typeface="微软雅黑" panose="020B0503020204020204" pitchFamily="34" charset="-122"/>
                          <a:cs typeface="宋体" panose="02010600030101010101" pitchFamily="2" charset="-122"/>
                        </a:rPr>
                        <a:t>用户角色</a:t>
                      </a:r>
                      <a:endParaRPr lang="zh-CN" altLang="en-US" sz="1000" b="1" dirty="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b">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lstStyle/>
                    <a:p>
                      <a:pPr indent="0" algn="ctr">
                        <a:buNone/>
                      </a:pPr>
                      <a:r>
                        <a:rPr lang="zh-CN" altLang="en-US" sz="1000" b="1">
                          <a:latin typeface="微软雅黑" panose="020B0503020204020204" pitchFamily="34" charset="-122"/>
                          <a:ea typeface="微软雅黑" panose="020B0503020204020204" pitchFamily="34" charset="-122"/>
                          <a:cs typeface="宋体" panose="02010600030101010101" pitchFamily="2" charset="-122"/>
                        </a:rPr>
                        <a:t>用户类别</a:t>
                      </a:r>
                      <a:endParaRPr lang="zh-CN" altLang="en-US" sz="1000" b="1">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b">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lstStyle/>
                    <a:p>
                      <a:pPr indent="0" algn="ctr">
                        <a:buNone/>
                      </a:pPr>
                      <a:r>
                        <a:rPr lang="zh-CN" altLang="en-US" sz="1000" b="1">
                          <a:latin typeface="微软雅黑" panose="020B0503020204020204" pitchFamily="34" charset="-122"/>
                          <a:ea typeface="微软雅黑" panose="020B0503020204020204" pitchFamily="34" charset="-122"/>
                          <a:cs typeface="宋体" panose="02010600030101010101" pitchFamily="2" charset="-122"/>
                        </a:rPr>
                        <a:t>优先级</a:t>
                      </a:r>
                      <a:endParaRPr lang="zh-CN" altLang="en-US" sz="1000" b="1">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b">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lstStyle/>
                    <a:p>
                      <a:pPr indent="0" algn="ctr">
                        <a:buNone/>
                      </a:pPr>
                      <a:r>
                        <a:rPr lang="zh-CN" altLang="en-US" sz="1000" b="1">
                          <a:latin typeface="微软雅黑" panose="020B0503020204020204" pitchFamily="34" charset="-122"/>
                          <a:ea typeface="微软雅黑" panose="020B0503020204020204" pitchFamily="34" charset="-122"/>
                          <a:cs typeface="宋体" panose="02010600030101010101" pitchFamily="2" charset="-122"/>
                        </a:rPr>
                        <a:t>用户描述</a:t>
                      </a:r>
                      <a:endParaRPr lang="zh-CN" altLang="en-US" sz="1000" b="1">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b">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lstStyle/>
                    <a:p>
                      <a:pPr indent="0" algn="ctr">
                        <a:buNone/>
                      </a:pPr>
                      <a:r>
                        <a:rPr lang="zh-CN" altLang="en-US" sz="1000" b="1">
                          <a:latin typeface="微软雅黑" panose="020B0503020204020204" pitchFamily="34" charset="-122"/>
                          <a:ea typeface="微软雅黑" panose="020B0503020204020204" pitchFamily="34" charset="-122"/>
                          <a:cs typeface="宋体" panose="02010600030101010101" pitchFamily="2" charset="-122"/>
                        </a:rPr>
                        <a:t>分类依据</a:t>
                      </a:r>
                      <a:endParaRPr lang="zh-CN" altLang="en-US" sz="1000" b="1">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b">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688975">
                <a:tc>
                  <a:txBody>
                    <a:bodyPr/>
                    <a:lstStyle/>
                    <a:p>
                      <a:pPr indent="0" algn="ctr">
                        <a:buNone/>
                      </a:pPr>
                      <a:r>
                        <a:rPr lang="zh-CN" altLang="en-US" sz="1000" b="0">
                          <a:latin typeface="微软雅黑" panose="020B0503020204020204" pitchFamily="34" charset="-122"/>
                          <a:ea typeface="微软雅黑" panose="020B0503020204020204" pitchFamily="34" charset="-122"/>
                          <a:cs typeface="宋体" panose="02010600030101010101" pitchFamily="2" charset="-122"/>
                        </a:rPr>
                        <a:t>项目发起者</a:t>
                      </a:r>
                      <a:endParaRPr lang="zh-CN" altLang="en-US" sz="10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zh-CN" altLang="en-US" sz="1000" b="0">
                          <a:latin typeface="微软雅黑" panose="020B0503020204020204" pitchFamily="34" charset="-122"/>
                          <a:ea typeface="微软雅黑" panose="020B0503020204020204" pitchFamily="34" charset="-122"/>
                          <a:cs typeface="宋体" panose="02010600030101010101" pitchFamily="2" charset="-122"/>
                        </a:rPr>
                        <a:t>客户</a:t>
                      </a:r>
                      <a:endParaRPr lang="zh-CN" altLang="en-US" sz="10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altLang="zh-CN" sz="1000" b="0">
                          <a:latin typeface="微软雅黑" panose="020B0503020204020204" pitchFamily="34" charset="-122"/>
                          <a:ea typeface="微软雅黑" panose="020B0503020204020204" pitchFamily="34" charset="-122"/>
                          <a:cs typeface="宋体" panose="02010600030101010101" pitchFamily="2" charset="-122"/>
                        </a:rPr>
                        <a:t>1.5</a:t>
                      </a:r>
                      <a:endParaRPr lang="en-US" altLang="zh-CN" sz="10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zh-CN" altLang="en-US" sz="1000" b="0">
                          <a:latin typeface="微软雅黑" panose="020B0503020204020204" pitchFamily="34" charset="-122"/>
                          <a:ea typeface="微软雅黑" panose="020B0503020204020204" pitchFamily="34" charset="-122"/>
                          <a:cs typeface="宋体" panose="02010600030101010101" pitchFamily="2" charset="-122"/>
                        </a:rPr>
                        <a:t>下达该项目的客户</a:t>
                      </a:r>
                      <a:endParaRPr lang="zh-CN" altLang="en-US" sz="10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zh-CN" altLang="en-US" sz="1000" b="0">
                          <a:latin typeface="微软雅黑" panose="020B0503020204020204" pitchFamily="34" charset="-122"/>
                          <a:ea typeface="微软雅黑" panose="020B0503020204020204" pitchFamily="34" charset="-122"/>
                          <a:cs typeface="宋体" panose="02010600030101010101" pitchFamily="2" charset="-122"/>
                        </a:rPr>
                        <a:t>该用户提出此项目，因此为最高优先级</a:t>
                      </a:r>
                      <a:endParaRPr lang="zh-CN" altLang="en-US" sz="10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800100">
                <a:tc>
                  <a:txBody>
                    <a:bodyPr/>
                    <a:lstStyle/>
                    <a:p>
                      <a:pPr indent="0" algn="ctr">
                        <a:buNone/>
                      </a:pPr>
                      <a:r>
                        <a:rPr lang="zh-CN" altLang="en-US" sz="1000" b="0">
                          <a:latin typeface="微软雅黑" panose="020B0503020204020204" pitchFamily="34" charset="-122"/>
                          <a:ea typeface="微软雅黑" panose="020B0503020204020204" pitchFamily="34" charset="-122"/>
                          <a:cs typeface="宋体" panose="02010600030101010101" pitchFamily="2" charset="-122"/>
                        </a:rPr>
                        <a:t>教师</a:t>
                      </a:r>
                      <a:endParaRPr lang="zh-CN" altLang="en-US" sz="10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zh-CN" altLang="en-US" sz="1000" b="0">
                          <a:latin typeface="微软雅黑" panose="020B0503020204020204" pitchFamily="34" charset="-122"/>
                          <a:ea typeface="微软雅黑" panose="020B0503020204020204" pitchFamily="34" charset="-122"/>
                          <a:cs typeface="宋体" panose="02010600030101010101" pitchFamily="2" charset="-122"/>
                        </a:rPr>
                        <a:t>直接用户</a:t>
                      </a:r>
                      <a:endParaRPr lang="zh-CN" altLang="en-US" sz="10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altLang="zh-CN" sz="1000" b="0">
                          <a:latin typeface="微软雅黑" panose="020B0503020204020204" pitchFamily="34" charset="-122"/>
                          <a:ea typeface="微软雅黑" panose="020B0503020204020204" pitchFamily="34" charset="-122"/>
                          <a:cs typeface="宋体" panose="02010600030101010101" pitchFamily="2" charset="-122"/>
                        </a:rPr>
                        <a:t>1.0</a:t>
                      </a:r>
                      <a:endParaRPr lang="en-US" altLang="zh-CN" sz="10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zh-CN" altLang="en-US" sz="1000" b="0">
                          <a:latin typeface="微软雅黑" panose="020B0503020204020204" pitchFamily="34" charset="-122"/>
                          <a:ea typeface="微软雅黑" panose="020B0503020204020204" pitchFamily="34" charset="-122"/>
                          <a:cs typeface="宋体" panose="02010600030101010101" pitchFamily="2" charset="-122"/>
                        </a:rPr>
                        <a:t>登录并注册的任课老师</a:t>
                      </a:r>
                      <a:endParaRPr lang="zh-CN" altLang="en-US" sz="10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zh-CN" altLang="en-US" sz="1000" b="0">
                          <a:latin typeface="微软雅黑" panose="020B0503020204020204" pitchFamily="34" charset="-122"/>
                          <a:ea typeface="微软雅黑" panose="020B0503020204020204" pitchFamily="34" charset="-122"/>
                          <a:cs typeface="宋体" panose="02010600030101010101" pitchFamily="2" charset="-122"/>
                        </a:rPr>
                        <a:t>该类用户熟悉软件工程系列课程，可通过网站进行相关的教学活动，因此优先级较高</a:t>
                      </a:r>
                      <a:endParaRPr lang="zh-CN" altLang="en-US" sz="10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838835">
                <a:tc>
                  <a:txBody>
                    <a:bodyPr/>
                    <a:lstStyle/>
                    <a:p>
                      <a:pPr indent="0" algn="ctr">
                        <a:buNone/>
                      </a:pPr>
                      <a:r>
                        <a:rPr lang="zh-CN" altLang="en-US" sz="1000" b="0">
                          <a:latin typeface="微软雅黑" panose="020B0503020204020204" pitchFamily="34" charset="-122"/>
                          <a:ea typeface="微软雅黑" panose="020B0503020204020204" pitchFamily="34" charset="-122"/>
                          <a:cs typeface="宋体" panose="02010600030101010101" pitchFamily="2" charset="-122"/>
                        </a:rPr>
                        <a:t>学生</a:t>
                      </a:r>
                      <a:endParaRPr lang="zh-CN" altLang="en-US" sz="10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zh-CN" altLang="en-US" sz="1000" b="0" dirty="0">
                          <a:latin typeface="微软雅黑" panose="020B0503020204020204" pitchFamily="34" charset="-122"/>
                          <a:ea typeface="微软雅黑" panose="020B0503020204020204" pitchFamily="34" charset="-122"/>
                          <a:cs typeface="宋体" panose="02010600030101010101" pitchFamily="2" charset="-122"/>
                        </a:rPr>
                        <a:t>直接用户</a:t>
                      </a:r>
                      <a:endParaRPr lang="zh-CN" altLang="en-US" sz="1000" b="0" dirty="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altLang="zh-CN" sz="1000" b="0">
                          <a:latin typeface="微软雅黑" panose="020B0503020204020204" pitchFamily="34" charset="-122"/>
                          <a:ea typeface="微软雅黑" panose="020B0503020204020204" pitchFamily="34" charset="-122"/>
                          <a:cs typeface="宋体" panose="02010600030101010101" pitchFamily="2" charset="-122"/>
                        </a:rPr>
                        <a:t>1.0</a:t>
                      </a:r>
                      <a:endParaRPr lang="en-US" altLang="zh-CN" sz="10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zh-CN" altLang="en-US" sz="1000" b="0">
                          <a:latin typeface="微软雅黑" panose="020B0503020204020204" pitchFamily="34" charset="-122"/>
                          <a:ea typeface="微软雅黑" panose="020B0503020204020204" pitchFamily="34" charset="-122"/>
                          <a:cs typeface="宋体" panose="02010600030101010101" pitchFamily="2" charset="-122"/>
                        </a:rPr>
                        <a:t>登录并注册的在校学生</a:t>
                      </a:r>
                      <a:endParaRPr lang="zh-CN" altLang="en-US" sz="10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zh-CN" altLang="en-US" sz="1000" b="0" dirty="0">
                          <a:latin typeface="微软雅黑" panose="020B0503020204020204" pitchFamily="34" charset="-122"/>
                          <a:ea typeface="微软雅黑" panose="020B0503020204020204" pitchFamily="34" charset="-122"/>
                          <a:cs typeface="宋体" panose="02010600030101010101" pitchFamily="2" charset="-122"/>
                        </a:rPr>
                        <a:t>该类用户为网站的流量担当，但对网站的影响程度不如其他用户，因此优先级较低</a:t>
                      </a:r>
                      <a:endParaRPr lang="zh-CN" altLang="en-US" sz="1000" b="0" dirty="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763905">
                <a:tc>
                  <a:txBody>
                    <a:bodyPr/>
                    <a:lstStyle/>
                    <a:p>
                      <a:pPr indent="0" algn="ctr">
                        <a:buNone/>
                      </a:pPr>
                      <a:r>
                        <a:rPr lang="zh-CN" altLang="en-US" sz="1000" b="0">
                          <a:latin typeface="微软雅黑" panose="020B0503020204020204" pitchFamily="34" charset="-122"/>
                          <a:ea typeface="微软雅黑" panose="020B0503020204020204" pitchFamily="34" charset="-122"/>
                          <a:cs typeface="宋体" panose="02010600030101010101" pitchFamily="2" charset="-122"/>
                        </a:rPr>
                        <a:t>游客</a:t>
                      </a:r>
                      <a:endParaRPr lang="zh-CN" altLang="en-US" sz="10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zh-CN" altLang="en-US" sz="1000" b="0">
                          <a:latin typeface="微软雅黑" panose="020B0503020204020204" pitchFamily="34" charset="-122"/>
                          <a:ea typeface="微软雅黑" panose="020B0503020204020204" pitchFamily="34" charset="-122"/>
                          <a:cs typeface="宋体" panose="02010600030101010101" pitchFamily="2" charset="-122"/>
                        </a:rPr>
                        <a:t>直接用户</a:t>
                      </a:r>
                      <a:endParaRPr lang="zh-CN" altLang="en-US" sz="10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altLang="zh-CN" sz="1000" b="0">
                          <a:latin typeface="微软雅黑" panose="020B0503020204020204" pitchFamily="34" charset="-122"/>
                          <a:ea typeface="微软雅黑" panose="020B0503020204020204" pitchFamily="34" charset="-122"/>
                          <a:cs typeface="宋体" panose="02010600030101010101" pitchFamily="2" charset="-122"/>
                        </a:rPr>
                        <a:t>0.2</a:t>
                      </a:r>
                      <a:endParaRPr lang="en-US" altLang="zh-CN" sz="10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zh-CN" altLang="en-US" sz="1000" b="0">
                          <a:latin typeface="微软雅黑" panose="020B0503020204020204" pitchFamily="34" charset="-122"/>
                          <a:ea typeface="微软雅黑" panose="020B0503020204020204" pitchFamily="34" charset="-122"/>
                          <a:cs typeface="宋体" panose="02010600030101010101" pitchFamily="2" charset="-122"/>
                        </a:rPr>
                        <a:t>只浏览网站的访客</a:t>
                      </a:r>
                      <a:endParaRPr lang="zh-CN" altLang="en-US" sz="10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zh-CN" altLang="en-US" sz="1000" b="0" dirty="0">
                          <a:latin typeface="微软雅黑" panose="020B0503020204020204" pitchFamily="34" charset="-122"/>
                          <a:ea typeface="微软雅黑" panose="020B0503020204020204" pitchFamily="34" charset="-122"/>
                          <a:cs typeface="宋体" panose="02010600030101010101" pitchFamily="2" charset="-122"/>
                        </a:rPr>
                        <a:t>该类用户不经常访问此网站，也没有专业的限制，因此优先级最低</a:t>
                      </a:r>
                      <a:endParaRPr lang="zh-CN" altLang="en-US" sz="1000" b="0" dirty="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839470">
                <a:tc>
                  <a:txBody>
                    <a:bodyPr/>
                    <a:lstStyle/>
                    <a:p>
                      <a:pPr indent="0" algn="ctr">
                        <a:buNone/>
                      </a:pPr>
                      <a:r>
                        <a:rPr lang="zh-CN" altLang="en-US" sz="1000" b="0">
                          <a:latin typeface="微软雅黑" panose="020B0503020204020204" pitchFamily="34" charset="-122"/>
                          <a:ea typeface="微软雅黑" panose="020B0503020204020204" pitchFamily="34" charset="-122"/>
                          <a:cs typeface="宋体" panose="02010600030101010101" pitchFamily="2" charset="-122"/>
                        </a:rPr>
                        <a:t>管理员</a:t>
                      </a:r>
                      <a:endParaRPr lang="zh-CN" altLang="en-US" sz="10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zh-CN" altLang="en-US" sz="1000" b="0">
                          <a:latin typeface="微软雅黑" panose="020B0503020204020204" pitchFamily="34" charset="-122"/>
                          <a:ea typeface="微软雅黑" panose="020B0503020204020204" pitchFamily="34" charset="-122"/>
                          <a:cs typeface="宋体" panose="02010600030101010101" pitchFamily="2" charset="-122"/>
                        </a:rPr>
                        <a:t>直接用户</a:t>
                      </a:r>
                      <a:endParaRPr lang="zh-CN" altLang="en-US" sz="10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altLang="zh-CN" sz="1000" b="0" dirty="0">
                          <a:latin typeface="微软雅黑" panose="020B0503020204020204" pitchFamily="34" charset="-122"/>
                          <a:ea typeface="微软雅黑" panose="020B0503020204020204" pitchFamily="34" charset="-122"/>
                          <a:cs typeface="宋体" panose="02010600030101010101" pitchFamily="2" charset="-122"/>
                        </a:rPr>
                        <a:t>1.0</a:t>
                      </a:r>
                      <a:endParaRPr lang="en-US" altLang="zh-CN" sz="1000" b="0" dirty="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zh-CN" altLang="en-US" sz="1000" b="0">
                          <a:latin typeface="微软雅黑" panose="020B0503020204020204" pitchFamily="34" charset="-122"/>
                          <a:ea typeface="微软雅黑" panose="020B0503020204020204" pitchFamily="34" charset="-122"/>
                          <a:cs typeface="宋体" panose="02010600030101010101" pitchFamily="2" charset="-122"/>
                        </a:rPr>
                        <a:t>管理着网站的运维</a:t>
                      </a:r>
                      <a:endParaRPr lang="zh-CN" altLang="en-US" sz="10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zh-CN" altLang="en-US" sz="1000" b="0" dirty="0">
                          <a:latin typeface="微软雅黑" panose="020B0503020204020204" pitchFamily="34" charset="-122"/>
                          <a:ea typeface="微软雅黑" panose="020B0503020204020204" pitchFamily="34" charset="-122"/>
                          <a:cs typeface="宋体" panose="02010600030101010101" pitchFamily="2" charset="-122"/>
                        </a:rPr>
                        <a:t>该类用户负责此网站的管理与运维，掌控的权限也很高，因此优先级较高</a:t>
                      </a:r>
                      <a:endParaRPr lang="zh-CN" altLang="en-US" sz="1000" b="0" dirty="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1600">
        <p14:prism dir="d" isContent="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right)">
                                      <p:cBhvr>
                                        <p:cTn id="7" dur="500"/>
                                        <p:tgtEl>
                                          <p:spTgt spid="26"/>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wipe(left)">
                                      <p:cBhvr>
                                        <p:cTn id="10" dur="500"/>
                                        <p:tgtEl>
                                          <p:spTgt spid="32"/>
                                        </p:tgtEl>
                                      </p:cBhvr>
                                    </p:animEffect>
                                  </p:childTnLst>
                                </p:cTn>
                              </p:par>
                            </p:childTnLst>
                          </p:cTn>
                        </p:par>
                        <p:par>
                          <p:cTn id="11" fill="hold">
                            <p:stCondLst>
                              <p:cond delay="500"/>
                            </p:stCondLst>
                            <p:childTnLst>
                              <p:par>
                                <p:cTn id="12" presetID="22" presetClass="entr" presetSubtype="2" fill="hold" grpId="0" nodeType="afterEffect">
                                  <p:stCondLst>
                                    <p:cond delay="0"/>
                                  </p:stCondLst>
                                  <p:childTnLst>
                                    <p:set>
                                      <p:cBhvr>
                                        <p:cTn id="13" dur="1" fill="hold">
                                          <p:stCondLst>
                                            <p:cond delay="0"/>
                                          </p:stCondLst>
                                        </p:cTn>
                                        <p:tgtEl>
                                          <p:spTgt spid="27"/>
                                        </p:tgtEl>
                                        <p:attrNameLst>
                                          <p:attrName>style.visibility</p:attrName>
                                        </p:attrNameLst>
                                      </p:cBhvr>
                                      <p:to>
                                        <p:strVal val="visible"/>
                                      </p:to>
                                    </p:set>
                                    <p:animEffect transition="in" filter="wipe(right)">
                                      <p:cBhvr>
                                        <p:cTn id="14" dur="500"/>
                                        <p:tgtEl>
                                          <p:spTgt spid="27"/>
                                        </p:tgtEl>
                                      </p:cBhvr>
                                    </p:animEffect>
                                  </p:childTnLst>
                                </p:cTn>
                              </p:par>
                              <p:par>
                                <p:cTn id="15" presetID="22" presetClass="entr" presetSubtype="8" fill="hold" grpId="0" nodeType="withEffect">
                                  <p:stCondLst>
                                    <p:cond delay="0"/>
                                  </p:stCondLst>
                                  <p:childTnLst>
                                    <p:set>
                                      <p:cBhvr>
                                        <p:cTn id="16" dur="1" fill="hold">
                                          <p:stCondLst>
                                            <p:cond delay="0"/>
                                          </p:stCondLst>
                                        </p:cTn>
                                        <p:tgtEl>
                                          <p:spTgt spid="33"/>
                                        </p:tgtEl>
                                        <p:attrNameLst>
                                          <p:attrName>style.visibility</p:attrName>
                                        </p:attrNameLst>
                                      </p:cBhvr>
                                      <p:to>
                                        <p:strVal val="visible"/>
                                      </p:to>
                                    </p:set>
                                    <p:animEffect transition="in" filter="wipe(left)">
                                      <p:cBhvr>
                                        <p:cTn id="17" dur="500"/>
                                        <p:tgtEl>
                                          <p:spTgt spid="33"/>
                                        </p:tgtEl>
                                      </p:cBhvr>
                                    </p:animEffect>
                                  </p:childTnLst>
                                </p:cTn>
                              </p:par>
                            </p:childTnLst>
                          </p:cTn>
                        </p:par>
                        <p:par>
                          <p:cTn id="18" fill="hold">
                            <p:stCondLst>
                              <p:cond delay="1000"/>
                            </p:stCondLst>
                            <p:childTnLst>
                              <p:par>
                                <p:cTn id="19" presetID="2" presetClass="entr" presetSubtype="4" fill="hold" grpId="0" nodeType="afterEffect">
                                  <p:stCondLst>
                                    <p:cond delay="0"/>
                                  </p:stCondLst>
                                  <p:childTnLst>
                                    <p:set>
                                      <p:cBhvr>
                                        <p:cTn id="20" dur="1" fill="hold">
                                          <p:stCondLst>
                                            <p:cond delay="0"/>
                                          </p:stCondLst>
                                        </p:cTn>
                                        <p:tgtEl>
                                          <p:spTgt spid="34"/>
                                        </p:tgtEl>
                                        <p:attrNameLst>
                                          <p:attrName>style.visibility</p:attrName>
                                        </p:attrNameLst>
                                      </p:cBhvr>
                                      <p:to>
                                        <p:strVal val="visible"/>
                                      </p:to>
                                    </p:set>
                                    <p:anim calcmode="lin" valueType="num">
                                      <p:cBhvr additive="base">
                                        <p:cTn id="21" dur="500" fill="hold"/>
                                        <p:tgtEl>
                                          <p:spTgt spid="34"/>
                                        </p:tgtEl>
                                        <p:attrNameLst>
                                          <p:attrName>ppt_x</p:attrName>
                                        </p:attrNameLst>
                                      </p:cBhvr>
                                      <p:tavLst>
                                        <p:tav tm="0">
                                          <p:val>
                                            <p:strVal val="#ppt_x"/>
                                          </p:val>
                                        </p:tav>
                                        <p:tav tm="100000">
                                          <p:val>
                                            <p:strVal val="#ppt_x"/>
                                          </p:val>
                                        </p:tav>
                                      </p:tavLst>
                                    </p:anim>
                                    <p:anim calcmode="lin" valueType="num">
                                      <p:cBhvr additive="base">
                                        <p:cTn id="22"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P spid="32" grpId="0"/>
      <p:bldP spid="33" grpId="0"/>
      <p:bldP spid="3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07504" y="121196"/>
            <a:ext cx="8928992" cy="5472608"/>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矩形 1"/>
          <p:cNvSpPr/>
          <p:nvPr/>
        </p:nvSpPr>
        <p:spPr>
          <a:xfrm>
            <a:off x="251520" y="265212"/>
            <a:ext cx="396044" cy="396044"/>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420212" y="409228"/>
            <a:ext cx="360040" cy="360040"/>
          </a:xfrm>
          <a:prstGeom prst="rect">
            <a:avLst/>
          </a:prstGeom>
          <a:solidFill>
            <a:srgbClr val="0070C0"/>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9"/>
          <p:cNvSpPr txBox="1"/>
          <p:nvPr/>
        </p:nvSpPr>
        <p:spPr>
          <a:xfrm>
            <a:off x="840165" y="409228"/>
            <a:ext cx="1184940" cy="400110"/>
          </a:xfrm>
          <a:prstGeom prst="rect">
            <a:avLst/>
          </a:prstGeom>
          <a:noFill/>
        </p:spPr>
        <p:txBody>
          <a:bodyPr wrap="none" rtlCol="0">
            <a:spAutoFit/>
          </a:bodyPr>
          <a:lstStyle/>
          <a:p>
            <a:r>
              <a:rPr lang="zh-CN" altLang="en-US" sz="2000" b="1" spc="600" dirty="0" smtClean="0">
                <a:solidFill>
                  <a:srgbClr val="0070C0"/>
                </a:solidFill>
                <a:latin typeface="微软雅黑" panose="020B0503020204020204" pitchFamily="34" charset="-122"/>
                <a:ea typeface="微软雅黑" panose="020B0503020204020204" pitchFamily="34" charset="-122"/>
              </a:rPr>
              <a:t>过渡页</a:t>
            </a:r>
            <a:endParaRPr lang="zh-CN" altLang="en-US" sz="2000" b="1" spc="600" dirty="0">
              <a:solidFill>
                <a:srgbClr val="0070C0"/>
              </a:solidFill>
              <a:latin typeface="微软雅黑" panose="020B0503020204020204" pitchFamily="34" charset="-122"/>
              <a:ea typeface="微软雅黑" panose="020B0503020204020204" pitchFamily="34" charset="-122"/>
            </a:endParaRPr>
          </a:p>
        </p:txBody>
      </p:sp>
      <p:sp>
        <p:nvSpPr>
          <p:cNvPr id="6" name="TextBox 5"/>
          <p:cNvSpPr txBox="1"/>
          <p:nvPr/>
        </p:nvSpPr>
        <p:spPr>
          <a:xfrm>
            <a:off x="4110965" y="2085522"/>
            <a:ext cx="1683153" cy="1200329"/>
          </a:xfrm>
          <a:prstGeom prst="rect">
            <a:avLst/>
          </a:prstGeom>
          <a:noFill/>
        </p:spPr>
        <p:txBody>
          <a:bodyPr wrap="none" rtlCol="0">
            <a:spAutoFit/>
          </a:bodyPr>
          <a:lstStyle/>
          <a:p>
            <a:r>
              <a:rPr lang="en-US" altLang="zh-CN" sz="7200" b="1" dirty="0" smtClean="0">
                <a:solidFill>
                  <a:srgbClr val="0070C0"/>
                </a:solidFill>
                <a:latin typeface="微软雅黑" panose="020B0503020204020204" pitchFamily="34" charset="-122"/>
                <a:ea typeface="微软雅黑" panose="020B0503020204020204" pitchFamily="34" charset="-122"/>
              </a:rPr>
              <a:t>P</a:t>
            </a:r>
            <a:r>
              <a:rPr lang="en-US" altLang="zh-CN" sz="4800" b="1" dirty="0" smtClean="0">
                <a:solidFill>
                  <a:srgbClr val="0070C0"/>
                </a:solidFill>
                <a:latin typeface="微软雅黑" panose="020B0503020204020204" pitchFamily="34" charset="-122"/>
                <a:ea typeface="微软雅黑" panose="020B0503020204020204" pitchFamily="34" charset="-122"/>
              </a:rPr>
              <a:t>art</a:t>
            </a:r>
            <a:endParaRPr lang="zh-CN" altLang="en-US" sz="4800" b="1" dirty="0">
              <a:solidFill>
                <a:srgbClr val="0070C0"/>
              </a:solidFill>
              <a:latin typeface="微软雅黑" panose="020B0503020204020204" pitchFamily="34" charset="-122"/>
              <a:ea typeface="微软雅黑" panose="020B0503020204020204" pitchFamily="34" charset="-122"/>
            </a:endParaRPr>
          </a:p>
        </p:txBody>
      </p:sp>
      <p:sp>
        <p:nvSpPr>
          <p:cNvPr id="9" name="TextBox 8"/>
          <p:cNvSpPr txBox="1"/>
          <p:nvPr/>
        </p:nvSpPr>
        <p:spPr>
          <a:xfrm>
            <a:off x="5806215" y="2089219"/>
            <a:ext cx="1322798" cy="1200329"/>
          </a:xfrm>
          <a:prstGeom prst="rect">
            <a:avLst/>
          </a:prstGeom>
          <a:noFill/>
        </p:spPr>
        <p:txBody>
          <a:bodyPr wrap="none" rtlCol="0">
            <a:spAutoFit/>
          </a:bodyPr>
          <a:lstStyle/>
          <a:p>
            <a:r>
              <a:rPr lang="en-US" altLang="zh-CN" sz="7200" b="1" dirty="0" smtClean="0">
                <a:solidFill>
                  <a:srgbClr val="0070C0"/>
                </a:solidFill>
                <a:latin typeface="微软雅黑" panose="020B0503020204020204" pitchFamily="34" charset="-122"/>
                <a:ea typeface="微软雅黑" panose="020B0503020204020204" pitchFamily="34" charset="-122"/>
              </a:rPr>
              <a:t>01</a:t>
            </a:r>
            <a:endParaRPr lang="zh-CN" altLang="en-US" sz="7200" b="1" dirty="0">
              <a:solidFill>
                <a:srgbClr val="0070C0"/>
              </a:solidFill>
              <a:latin typeface="微软雅黑" panose="020B0503020204020204" pitchFamily="34" charset="-122"/>
              <a:ea typeface="微软雅黑" panose="020B0503020204020204" pitchFamily="34" charset="-122"/>
            </a:endParaRPr>
          </a:p>
        </p:txBody>
      </p:sp>
      <p:cxnSp>
        <p:nvCxnSpPr>
          <p:cNvPr id="11" name="直接连接符 10"/>
          <p:cNvCxnSpPr/>
          <p:nvPr/>
        </p:nvCxnSpPr>
        <p:spPr>
          <a:xfrm>
            <a:off x="4290341" y="3145532"/>
            <a:ext cx="2772952" cy="0"/>
          </a:xfrm>
          <a:prstGeom prst="line">
            <a:avLst/>
          </a:prstGeom>
          <a:ln>
            <a:solidFill>
              <a:srgbClr val="0070C0"/>
            </a:solidFill>
            <a:prstDash val="dash"/>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4290341" y="3721596"/>
            <a:ext cx="2772952" cy="0"/>
          </a:xfrm>
          <a:prstGeom prst="line">
            <a:avLst/>
          </a:prstGeom>
          <a:ln>
            <a:solidFill>
              <a:srgbClr val="0070C0"/>
            </a:solidFill>
            <a:prstDash val="dash"/>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4305241" y="3230242"/>
            <a:ext cx="2823772" cy="389466"/>
          </a:xfrm>
          <a:prstGeom prst="rect">
            <a:avLst/>
          </a:prstGeom>
          <a:noFill/>
        </p:spPr>
        <p:txBody>
          <a:bodyPr wrap="square" rtlCol="0">
            <a:spAutoFit/>
          </a:bodyPr>
          <a:lstStyle/>
          <a:p>
            <a:pPr algn="just">
              <a:lnSpc>
                <a:spcPct val="125000"/>
              </a:lnSpc>
            </a:pPr>
            <a:r>
              <a:rPr lang="zh-CN" altLang="en-US" sz="1700" b="1" dirty="0" smtClean="0">
                <a:solidFill>
                  <a:srgbClr val="0070C0"/>
                </a:solidFill>
                <a:latin typeface="微软雅黑" panose="020B0503020204020204" pitchFamily="34" charset="-122"/>
                <a:ea typeface="微软雅黑" panose="020B0503020204020204" pitchFamily="34" charset="-122"/>
              </a:rPr>
              <a:t>里程碑</a:t>
            </a:r>
            <a:endParaRPr lang="zh-CN" altLang="en-US" sz="1700" b="1" dirty="0">
              <a:solidFill>
                <a:srgbClr val="0070C0"/>
              </a:solidFill>
              <a:latin typeface="微软雅黑" panose="020B0503020204020204" pitchFamily="34" charset="-122"/>
              <a:ea typeface="微软雅黑" panose="020B0503020204020204" pitchFamily="34" charset="-122"/>
            </a:endParaRPr>
          </a:p>
        </p:txBody>
      </p:sp>
      <p:grpSp>
        <p:nvGrpSpPr>
          <p:cNvPr id="17" name="组合 16"/>
          <p:cNvGrpSpPr/>
          <p:nvPr/>
        </p:nvGrpSpPr>
        <p:grpSpPr>
          <a:xfrm>
            <a:off x="1979712" y="2065412"/>
            <a:ext cx="2059245" cy="1872208"/>
            <a:chOff x="1979712" y="2065412"/>
            <a:chExt cx="2059245" cy="1872208"/>
          </a:xfrm>
        </p:grpSpPr>
        <p:sp>
          <p:nvSpPr>
            <p:cNvPr id="8" name="圆角矩形 7"/>
            <p:cNvSpPr/>
            <p:nvPr/>
          </p:nvSpPr>
          <p:spPr>
            <a:xfrm>
              <a:off x="1979712" y="2065412"/>
              <a:ext cx="2059245" cy="1872208"/>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图片 14"/>
            <p:cNvPicPr>
              <a:picLocks noChangeAspect="1"/>
            </p:cNvPicPr>
            <p:nvPr/>
          </p:nvPicPr>
          <p:blipFill>
            <a:blip r:embed="rId1" cstate="print">
              <a:biLevel thresh="25000"/>
              <a:extLst>
                <a:ext uri="{28A0092B-C50C-407E-A947-70E740481C1C}">
                  <a14:useLocalDpi xmlns:a14="http://schemas.microsoft.com/office/drawing/2010/main" val="0"/>
                </a:ext>
              </a:extLst>
            </a:blip>
            <a:stretch>
              <a:fillRect/>
            </a:stretch>
          </p:blipFill>
          <p:spPr>
            <a:xfrm>
              <a:off x="2238757" y="2193198"/>
              <a:ext cx="1656184" cy="1616633"/>
            </a:xfrm>
            <a:prstGeom prst="rect">
              <a:avLst/>
            </a:prstGeom>
          </p:spPr>
        </p:pic>
      </p:gr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edge">
                                      <p:cBhvr>
                                        <p:cTn id="7" dur="2000"/>
                                        <p:tgtEl>
                                          <p:spTgt spid="17"/>
                                        </p:tgtEl>
                                      </p:cBhvr>
                                    </p:animEffect>
                                  </p:childTnLst>
                                </p:cTn>
                              </p:par>
                            </p:childTnLst>
                          </p:cTn>
                        </p:par>
                        <p:par>
                          <p:cTn id="8" fill="hold">
                            <p:stCondLst>
                              <p:cond delay="2000"/>
                            </p:stCondLst>
                            <p:childTnLst>
                              <p:par>
                                <p:cTn id="9" presetID="2" presetClass="entr" presetSubtype="8"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0-#ppt_w/2"/>
                                          </p:val>
                                        </p:tav>
                                        <p:tav tm="100000">
                                          <p:val>
                                            <p:strVal val="#ppt_x"/>
                                          </p:val>
                                        </p:tav>
                                      </p:tavLst>
                                    </p:anim>
                                    <p:anim calcmode="lin" valueType="num">
                                      <p:cBhvr additive="base">
                                        <p:cTn id="12" dur="500" fill="hold"/>
                                        <p:tgtEl>
                                          <p:spTgt spid="6"/>
                                        </p:tgtEl>
                                        <p:attrNameLst>
                                          <p:attrName>ppt_y</p:attrName>
                                        </p:attrNameLst>
                                      </p:cBhvr>
                                      <p:tavLst>
                                        <p:tav tm="0">
                                          <p:val>
                                            <p:strVal val="#ppt_y"/>
                                          </p:val>
                                        </p:tav>
                                        <p:tav tm="100000">
                                          <p:val>
                                            <p:strVal val="#ppt_y"/>
                                          </p:val>
                                        </p:tav>
                                      </p:tavLst>
                                    </p:anim>
                                  </p:childTnLst>
                                </p:cTn>
                              </p:par>
                            </p:childTnLst>
                          </p:cTn>
                        </p:par>
                        <p:par>
                          <p:cTn id="13" fill="hold">
                            <p:stCondLst>
                              <p:cond delay="2500"/>
                            </p:stCondLst>
                            <p:childTnLst>
                              <p:par>
                                <p:cTn id="14" presetID="26" presetClass="entr" presetSubtype="0" fill="hold" grpId="0" nodeType="after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wipe(down)">
                                      <p:cBhvr>
                                        <p:cTn id="16" dur="580">
                                          <p:stCondLst>
                                            <p:cond delay="0"/>
                                          </p:stCondLst>
                                        </p:cTn>
                                        <p:tgtEl>
                                          <p:spTgt spid="9"/>
                                        </p:tgtEl>
                                      </p:cBhvr>
                                    </p:animEffect>
                                    <p:anim calcmode="lin" valueType="num">
                                      <p:cBhvr>
                                        <p:cTn id="17" dur="1822" tmFilter="0,0; 0.14,0.36; 0.43,0.73; 0.71,0.91; 1.0,1.0">
                                          <p:stCondLst>
                                            <p:cond delay="0"/>
                                          </p:stCondLst>
                                        </p:cTn>
                                        <p:tgtEl>
                                          <p:spTgt spid="9"/>
                                        </p:tgtEl>
                                        <p:attrNameLst>
                                          <p:attrName>ppt_x</p:attrName>
                                        </p:attrNameLst>
                                      </p:cBhvr>
                                      <p:tavLst>
                                        <p:tav tm="0">
                                          <p:val>
                                            <p:strVal val="#ppt_x-0.25"/>
                                          </p:val>
                                        </p:tav>
                                        <p:tav tm="100000">
                                          <p:val>
                                            <p:strVal val="#ppt_x"/>
                                          </p:val>
                                        </p:tav>
                                      </p:tavLst>
                                    </p:anim>
                                    <p:anim calcmode="lin" valueType="num">
                                      <p:cBhvr>
                                        <p:cTn id="18" dur="664" tmFilter="0.0,0.0; 0.25,0.07; 0.50,0.2; 0.75,0.467; 1.0,1.0">
                                          <p:stCondLst>
                                            <p:cond delay="0"/>
                                          </p:stCondLst>
                                        </p:cTn>
                                        <p:tgtEl>
                                          <p:spTgt spid="9"/>
                                        </p:tgtEl>
                                        <p:attrNameLst>
                                          <p:attrName>ppt_y</p:attrName>
                                        </p:attrNameLst>
                                      </p:cBhvr>
                                      <p:tavLst>
                                        <p:tav tm="0" fmla="#ppt_y-sin(pi*$)/3">
                                          <p:val>
                                            <p:fltVal val="0.5"/>
                                          </p:val>
                                        </p:tav>
                                        <p:tav tm="100000">
                                          <p:val>
                                            <p:fltVal val="1"/>
                                          </p:val>
                                        </p:tav>
                                      </p:tavLst>
                                    </p:anim>
                                    <p:anim calcmode="lin" valueType="num">
                                      <p:cBhvr>
                                        <p:cTn id="19" dur="664" tmFilter="0, 0; 0.125,0.2665; 0.25,0.4; 0.375,0.465; 0.5,0.5;  0.625,0.535; 0.75,0.6; 0.875,0.7335; 1,1">
                                          <p:stCondLst>
                                            <p:cond delay="664"/>
                                          </p:stCondLst>
                                        </p:cTn>
                                        <p:tgtEl>
                                          <p:spTgt spid="9"/>
                                        </p:tgtEl>
                                        <p:attrNameLst>
                                          <p:attrName>ppt_y</p:attrName>
                                        </p:attrNameLst>
                                      </p:cBhvr>
                                      <p:tavLst>
                                        <p:tav tm="0" fmla="#ppt_y-sin(pi*$)/9">
                                          <p:val>
                                            <p:fltVal val="0"/>
                                          </p:val>
                                        </p:tav>
                                        <p:tav tm="100000">
                                          <p:val>
                                            <p:fltVal val="1"/>
                                          </p:val>
                                        </p:tav>
                                      </p:tavLst>
                                    </p:anim>
                                    <p:anim calcmode="lin" valueType="num">
                                      <p:cBhvr>
                                        <p:cTn id="20" dur="332" tmFilter="0, 0; 0.125,0.2665; 0.25,0.4; 0.375,0.465; 0.5,0.5;  0.625,0.535; 0.75,0.6; 0.875,0.7335; 1,1">
                                          <p:stCondLst>
                                            <p:cond delay="1324"/>
                                          </p:stCondLst>
                                        </p:cTn>
                                        <p:tgtEl>
                                          <p:spTgt spid="9"/>
                                        </p:tgtEl>
                                        <p:attrNameLst>
                                          <p:attrName>ppt_y</p:attrName>
                                        </p:attrNameLst>
                                      </p:cBhvr>
                                      <p:tavLst>
                                        <p:tav tm="0" fmla="#ppt_y-sin(pi*$)/27">
                                          <p:val>
                                            <p:fltVal val="0"/>
                                          </p:val>
                                        </p:tav>
                                        <p:tav tm="100000">
                                          <p:val>
                                            <p:fltVal val="1"/>
                                          </p:val>
                                        </p:tav>
                                      </p:tavLst>
                                    </p:anim>
                                    <p:anim calcmode="lin" valueType="num">
                                      <p:cBhvr>
                                        <p:cTn id="21" dur="164" tmFilter="0, 0; 0.125,0.2665; 0.25,0.4; 0.375,0.465; 0.5,0.5;  0.625,0.535; 0.75,0.6; 0.875,0.7335; 1,1">
                                          <p:stCondLst>
                                            <p:cond delay="1656"/>
                                          </p:stCondLst>
                                        </p:cTn>
                                        <p:tgtEl>
                                          <p:spTgt spid="9"/>
                                        </p:tgtEl>
                                        <p:attrNameLst>
                                          <p:attrName>ppt_y</p:attrName>
                                        </p:attrNameLst>
                                      </p:cBhvr>
                                      <p:tavLst>
                                        <p:tav tm="0" fmla="#ppt_y-sin(pi*$)/81">
                                          <p:val>
                                            <p:fltVal val="0"/>
                                          </p:val>
                                        </p:tav>
                                        <p:tav tm="100000">
                                          <p:val>
                                            <p:fltVal val="1"/>
                                          </p:val>
                                        </p:tav>
                                      </p:tavLst>
                                    </p:anim>
                                    <p:animScale>
                                      <p:cBhvr>
                                        <p:cTn id="22" dur="26">
                                          <p:stCondLst>
                                            <p:cond delay="650"/>
                                          </p:stCondLst>
                                        </p:cTn>
                                        <p:tgtEl>
                                          <p:spTgt spid="9"/>
                                        </p:tgtEl>
                                      </p:cBhvr>
                                      <p:to x="100000" y="60000"/>
                                    </p:animScale>
                                    <p:animScale>
                                      <p:cBhvr>
                                        <p:cTn id="23" dur="166" decel="50000">
                                          <p:stCondLst>
                                            <p:cond delay="676"/>
                                          </p:stCondLst>
                                        </p:cTn>
                                        <p:tgtEl>
                                          <p:spTgt spid="9"/>
                                        </p:tgtEl>
                                      </p:cBhvr>
                                      <p:to x="100000" y="100000"/>
                                    </p:animScale>
                                    <p:animScale>
                                      <p:cBhvr>
                                        <p:cTn id="24" dur="26">
                                          <p:stCondLst>
                                            <p:cond delay="1312"/>
                                          </p:stCondLst>
                                        </p:cTn>
                                        <p:tgtEl>
                                          <p:spTgt spid="9"/>
                                        </p:tgtEl>
                                      </p:cBhvr>
                                      <p:to x="100000" y="80000"/>
                                    </p:animScale>
                                    <p:animScale>
                                      <p:cBhvr>
                                        <p:cTn id="25" dur="166" decel="50000">
                                          <p:stCondLst>
                                            <p:cond delay="1338"/>
                                          </p:stCondLst>
                                        </p:cTn>
                                        <p:tgtEl>
                                          <p:spTgt spid="9"/>
                                        </p:tgtEl>
                                      </p:cBhvr>
                                      <p:to x="100000" y="100000"/>
                                    </p:animScale>
                                    <p:animScale>
                                      <p:cBhvr>
                                        <p:cTn id="26" dur="26">
                                          <p:stCondLst>
                                            <p:cond delay="1642"/>
                                          </p:stCondLst>
                                        </p:cTn>
                                        <p:tgtEl>
                                          <p:spTgt spid="9"/>
                                        </p:tgtEl>
                                      </p:cBhvr>
                                      <p:to x="100000" y="90000"/>
                                    </p:animScale>
                                    <p:animScale>
                                      <p:cBhvr>
                                        <p:cTn id="27" dur="166" decel="50000">
                                          <p:stCondLst>
                                            <p:cond delay="1668"/>
                                          </p:stCondLst>
                                        </p:cTn>
                                        <p:tgtEl>
                                          <p:spTgt spid="9"/>
                                        </p:tgtEl>
                                      </p:cBhvr>
                                      <p:to x="100000" y="100000"/>
                                    </p:animScale>
                                    <p:animScale>
                                      <p:cBhvr>
                                        <p:cTn id="28" dur="26">
                                          <p:stCondLst>
                                            <p:cond delay="1808"/>
                                          </p:stCondLst>
                                        </p:cTn>
                                        <p:tgtEl>
                                          <p:spTgt spid="9"/>
                                        </p:tgtEl>
                                      </p:cBhvr>
                                      <p:to x="100000" y="95000"/>
                                    </p:animScale>
                                    <p:animScale>
                                      <p:cBhvr>
                                        <p:cTn id="29" dur="166" decel="50000">
                                          <p:stCondLst>
                                            <p:cond delay="1834"/>
                                          </p:stCondLst>
                                        </p:cTn>
                                        <p:tgtEl>
                                          <p:spTgt spid="9"/>
                                        </p:tgtEl>
                                      </p:cBhvr>
                                      <p:to x="100000" y="100000"/>
                                    </p:animScale>
                                  </p:childTnLst>
                                </p:cTn>
                              </p:par>
                            </p:childTnLst>
                          </p:cTn>
                        </p:par>
                        <p:par>
                          <p:cTn id="30" fill="hold">
                            <p:stCondLst>
                              <p:cond delay="4500"/>
                            </p:stCondLst>
                            <p:childTnLst>
                              <p:par>
                                <p:cTn id="31" presetID="2" presetClass="entr" presetSubtype="2" fill="hold" nodeType="afterEffect">
                                  <p:stCondLst>
                                    <p:cond delay="0"/>
                                  </p:stCondLst>
                                  <p:childTnLst>
                                    <p:set>
                                      <p:cBhvr>
                                        <p:cTn id="32" dur="1" fill="hold">
                                          <p:stCondLst>
                                            <p:cond delay="0"/>
                                          </p:stCondLst>
                                        </p:cTn>
                                        <p:tgtEl>
                                          <p:spTgt spid="11"/>
                                        </p:tgtEl>
                                        <p:attrNameLst>
                                          <p:attrName>style.visibility</p:attrName>
                                        </p:attrNameLst>
                                      </p:cBhvr>
                                      <p:to>
                                        <p:strVal val="visible"/>
                                      </p:to>
                                    </p:set>
                                    <p:anim calcmode="lin" valueType="num">
                                      <p:cBhvr additive="base">
                                        <p:cTn id="33" dur="500" fill="hold"/>
                                        <p:tgtEl>
                                          <p:spTgt spid="11"/>
                                        </p:tgtEl>
                                        <p:attrNameLst>
                                          <p:attrName>ppt_x</p:attrName>
                                        </p:attrNameLst>
                                      </p:cBhvr>
                                      <p:tavLst>
                                        <p:tav tm="0">
                                          <p:val>
                                            <p:strVal val="1+#ppt_w/2"/>
                                          </p:val>
                                        </p:tav>
                                        <p:tav tm="100000">
                                          <p:val>
                                            <p:strVal val="#ppt_x"/>
                                          </p:val>
                                        </p:tav>
                                      </p:tavLst>
                                    </p:anim>
                                    <p:anim calcmode="lin" valueType="num">
                                      <p:cBhvr additive="base">
                                        <p:cTn id="34" dur="500" fill="hold"/>
                                        <p:tgtEl>
                                          <p:spTgt spid="11"/>
                                        </p:tgtEl>
                                        <p:attrNameLst>
                                          <p:attrName>ppt_y</p:attrName>
                                        </p:attrNameLst>
                                      </p:cBhvr>
                                      <p:tavLst>
                                        <p:tav tm="0">
                                          <p:val>
                                            <p:strVal val="#ppt_y"/>
                                          </p:val>
                                        </p:tav>
                                        <p:tav tm="100000">
                                          <p:val>
                                            <p:strVal val="#ppt_y"/>
                                          </p:val>
                                        </p:tav>
                                      </p:tavLst>
                                    </p:anim>
                                  </p:childTnLst>
                                </p:cTn>
                              </p:par>
                              <p:par>
                                <p:cTn id="35" presetID="2" presetClass="entr" presetSubtype="8" fill="hold" nodeType="withEffect">
                                  <p:stCondLst>
                                    <p:cond delay="0"/>
                                  </p:stCondLst>
                                  <p:childTnLst>
                                    <p:set>
                                      <p:cBhvr>
                                        <p:cTn id="36" dur="1" fill="hold">
                                          <p:stCondLst>
                                            <p:cond delay="0"/>
                                          </p:stCondLst>
                                        </p:cTn>
                                        <p:tgtEl>
                                          <p:spTgt spid="13"/>
                                        </p:tgtEl>
                                        <p:attrNameLst>
                                          <p:attrName>style.visibility</p:attrName>
                                        </p:attrNameLst>
                                      </p:cBhvr>
                                      <p:to>
                                        <p:strVal val="visible"/>
                                      </p:to>
                                    </p:set>
                                    <p:anim calcmode="lin" valueType="num">
                                      <p:cBhvr additive="base">
                                        <p:cTn id="37" dur="500" fill="hold"/>
                                        <p:tgtEl>
                                          <p:spTgt spid="13"/>
                                        </p:tgtEl>
                                        <p:attrNameLst>
                                          <p:attrName>ppt_x</p:attrName>
                                        </p:attrNameLst>
                                      </p:cBhvr>
                                      <p:tavLst>
                                        <p:tav tm="0">
                                          <p:val>
                                            <p:strVal val="0-#ppt_w/2"/>
                                          </p:val>
                                        </p:tav>
                                        <p:tav tm="100000">
                                          <p:val>
                                            <p:strVal val="#ppt_x"/>
                                          </p:val>
                                        </p:tav>
                                      </p:tavLst>
                                    </p:anim>
                                    <p:anim calcmode="lin" valueType="num">
                                      <p:cBhvr additive="base">
                                        <p:cTn id="38" dur="500" fill="hold"/>
                                        <p:tgtEl>
                                          <p:spTgt spid="13"/>
                                        </p:tgtEl>
                                        <p:attrNameLst>
                                          <p:attrName>ppt_y</p:attrName>
                                        </p:attrNameLst>
                                      </p:cBhvr>
                                      <p:tavLst>
                                        <p:tav tm="0">
                                          <p:val>
                                            <p:strVal val="#ppt_y"/>
                                          </p:val>
                                        </p:tav>
                                        <p:tav tm="100000">
                                          <p:val>
                                            <p:strVal val="#ppt_y"/>
                                          </p:val>
                                        </p:tav>
                                      </p:tavLst>
                                    </p:anim>
                                  </p:childTnLst>
                                </p:cTn>
                              </p:par>
                            </p:childTnLst>
                          </p:cTn>
                        </p:par>
                        <p:par>
                          <p:cTn id="39" fill="hold">
                            <p:stCondLst>
                              <p:cond delay="5000"/>
                            </p:stCondLst>
                            <p:childTnLst>
                              <p:par>
                                <p:cTn id="40" presetID="53" presetClass="entr" presetSubtype="16" fill="hold" grpId="0" nodeType="afterEffect">
                                  <p:stCondLst>
                                    <p:cond delay="0"/>
                                  </p:stCondLst>
                                  <p:childTnLst>
                                    <p:set>
                                      <p:cBhvr>
                                        <p:cTn id="41" dur="1" fill="hold">
                                          <p:stCondLst>
                                            <p:cond delay="0"/>
                                          </p:stCondLst>
                                        </p:cTn>
                                        <p:tgtEl>
                                          <p:spTgt spid="14"/>
                                        </p:tgtEl>
                                        <p:attrNameLst>
                                          <p:attrName>style.visibility</p:attrName>
                                        </p:attrNameLst>
                                      </p:cBhvr>
                                      <p:to>
                                        <p:strVal val="visible"/>
                                      </p:to>
                                    </p:set>
                                    <p:anim calcmode="lin" valueType="num">
                                      <p:cBhvr>
                                        <p:cTn id="42" dur="500" fill="hold"/>
                                        <p:tgtEl>
                                          <p:spTgt spid="14"/>
                                        </p:tgtEl>
                                        <p:attrNameLst>
                                          <p:attrName>ppt_w</p:attrName>
                                        </p:attrNameLst>
                                      </p:cBhvr>
                                      <p:tavLst>
                                        <p:tav tm="0">
                                          <p:val>
                                            <p:fltVal val="0"/>
                                          </p:val>
                                        </p:tav>
                                        <p:tav tm="100000">
                                          <p:val>
                                            <p:strVal val="#ppt_w"/>
                                          </p:val>
                                        </p:tav>
                                      </p:tavLst>
                                    </p:anim>
                                    <p:anim calcmode="lin" valueType="num">
                                      <p:cBhvr>
                                        <p:cTn id="43" dur="500" fill="hold"/>
                                        <p:tgtEl>
                                          <p:spTgt spid="14"/>
                                        </p:tgtEl>
                                        <p:attrNameLst>
                                          <p:attrName>ppt_h</p:attrName>
                                        </p:attrNameLst>
                                      </p:cBhvr>
                                      <p:tavLst>
                                        <p:tav tm="0">
                                          <p:val>
                                            <p:fltVal val="0"/>
                                          </p:val>
                                        </p:tav>
                                        <p:tav tm="100000">
                                          <p:val>
                                            <p:strVal val="#ppt_h"/>
                                          </p:val>
                                        </p:tav>
                                      </p:tavLst>
                                    </p:anim>
                                    <p:animEffect transition="in" filter="fade">
                                      <p:cBhvr>
                                        <p:cTn id="44"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4"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07504" y="121196"/>
            <a:ext cx="8928992" cy="5472608"/>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矩形 1"/>
          <p:cNvSpPr/>
          <p:nvPr/>
        </p:nvSpPr>
        <p:spPr>
          <a:xfrm>
            <a:off x="251520" y="265212"/>
            <a:ext cx="396044" cy="396044"/>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420212" y="409228"/>
            <a:ext cx="360040" cy="360040"/>
          </a:xfrm>
          <a:prstGeom prst="rect">
            <a:avLst/>
          </a:prstGeom>
          <a:solidFill>
            <a:srgbClr val="0070C0"/>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9"/>
          <p:cNvSpPr txBox="1"/>
          <p:nvPr/>
        </p:nvSpPr>
        <p:spPr>
          <a:xfrm>
            <a:off x="840165" y="409228"/>
            <a:ext cx="1980029" cy="400110"/>
          </a:xfrm>
          <a:prstGeom prst="rect">
            <a:avLst/>
          </a:prstGeom>
          <a:noFill/>
        </p:spPr>
        <p:txBody>
          <a:bodyPr wrap="none" rtlCol="0">
            <a:spAutoFit/>
          </a:bodyPr>
          <a:lstStyle/>
          <a:p>
            <a:r>
              <a:rPr lang="zh-CN" altLang="en-US" sz="2000" b="1" dirty="0" smtClean="0">
                <a:solidFill>
                  <a:srgbClr val="0070C0"/>
                </a:solidFill>
                <a:latin typeface="微软雅黑" panose="020B0503020204020204" pitchFamily="34" charset="-122"/>
                <a:ea typeface="微软雅黑" panose="020B0503020204020204" pitchFamily="34" charset="-122"/>
              </a:rPr>
              <a:t>需求获取和确认</a:t>
            </a:r>
            <a:endParaRPr lang="zh-CN" altLang="en-US" sz="2000" b="1" dirty="0">
              <a:solidFill>
                <a:srgbClr val="0070C0"/>
              </a:solidFill>
              <a:latin typeface="微软雅黑" panose="020B0503020204020204" pitchFamily="34" charset="-122"/>
              <a:ea typeface="微软雅黑" panose="020B0503020204020204" pitchFamily="34" charset="-122"/>
            </a:endParaRPr>
          </a:p>
        </p:txBody>
      </p:sp>
      <p:sp>
        <p:nvSpPr>
          <p:cNvPr id="26" name="TextBox 25"/>
          <p:cNvSpPr txBox="1"/>
          <p:nvPr/>
        </p:nvSpPr>
        <p:spPr>
          <a:xfrm>
            <a:off x="1763688" y="4257771"/>
            <a:ext cx="1563248" cy="261610"/>
          </a:xfrm>
          <a:prstGeom prst="rect">
            <a:avLst/>
          </a:prstGeom>
          <a:noFill/>
        </p:spPr>
        <p:txBody>
          <a:bodyPr wrap="none" rtlCol="0">
            <a:spAutoFit/>
          </a:bodyPr>
          <a:lstStyle/>
          <a:p>
            <a:r>
              <a:rPr lang="zh-CN" altLang="en-US" sz="1100" dirty="0" smtClean="0">
                <a:solidFill>
                  <a:schemeClr val="bg1"/>
                </a:solidFill>
              </a:rPr>
              <a:t>实际完成数目：</a:t>
            </a:r>
            <a:r>
              <a:rPr lang="en-US" altLang="zh-CN" sz="1100" dirty="0" smtClean="0">
                <a:solidFill>
                  <a:schemeClr val="bg1"/>
                </a:solidFill>
              </a:rPr>
              <a:t>820</a:t>
            </a:r>
            <a:r>
              <a:rPr lang="zh-CN" altLang="en-US" sz="1100" dirty="0" smtClean="0">
                <a:solidFill>
                  <a:schemeClr val="bg1"/>
                </a:solidFill>
              </a:rPr>
              <a:t>万</a:t>
            </a:r>
            <a:endParaRPr lang="zh-CN" altLang="en-US" sz="1100" dirty="0">
              <a:solidFill>
                <a:schemeClr val="bg1"/>
              </a:solidFill>
            </a:endParaRPr>
          </a:p>
        </p:txBody>
      </p:sp>
      <p:sp>
        <p:nvSpPr>
          <p:cNvPr id="27" name="TextBox 26"/>
          <p:cNvSpPr txBox="1"/>
          <p:nvPr/>
        </p:nvSpPr>
        <p:spPr>
          <a:xfrm>
            <a:off x="2195736" y="4684122"/>
            <a:ext cx="1140056" cy="261610"/>
          </a:xfrm>
          <a:prstGeom prst="rect">
            <a:avLst/>
          </a:prstGeom>
          <a:noFill/>
        </p:spPr>
        <p:txBody>
          <a:bodyPr wrap="none" rtlCol="0">
            <a:spAutoFit/>
          </a:bodyPr>
          <a:lstStyle/>
          <a:p>
            <a:r>
              <a:rPr lang="zh-CN" altLang="en-US" sz="1100" dirty="0" smtClean="0">
                <a:solidFill>
                  <a:schemeClr val="bg1"/>
                </a:solidFill>
              </a:rPr>
              <a:t>回款数：</a:t>
            </a:r>
            <a:r>
              <a:rPr lang="en-US" altLang="zh-CN" sz="1100" dirty="0" smtClean="0">
                <a:solidFill>
                  <a:schemeClr val="bg1"/>
                </a:solidFill>
              </a:rPr>
              <a:t>640</a:t>
            </a:r>
            <a:r>
              <a:rPr lang="zh-CN" altLang="en-US" sz="1100" dirty="0" smtClean="0">
                <a:solidFill>
                  <a:schemeClr val="bg1"/>
                </a:solidFill>
              </a:rPr>
              <a:t>万</a:t>
            </a:r>
            <a:endParaRPr lang="zh-CN" altLang="en-US" sz="1100" dirty="0">
              <a:solidFill>
                <a:schemeClr val="bg1"/>
              </a:solidFill>
            </a:endParaRPr>
          </a:p>
        </p:txBody>
      </p:sp>
      <p:sp>
        <p:nvSpPr>
          <p:cNvPr id="32" name="TextBox 31"/>
          <p:cNvSpPr txBox="1"/>
          <p:nvPr/>
        </p:nvSpPr>
        <p:spPr>
          <a:xfrm>
            <a:off x="5724128" y="4257771"/>
            <a:ext cx="1563248" cy="261610"/>
          </a:xfrm>
          <a:prstGeom prst="rect">
            <a:avLst/>
          </a:prstGeom>
          <a:noFill/>
        </p:spPr>
        <p:txBody>
          <a:bodyPr wrap="none" rtlCol="0">
            <a:spAutoFit/>
          </a:bodyPr>
          <a:lstStyle/>
          <a:p>
            <a:r>
              <a:rPr lang="zh-CN" altLang="en-US" sz="1100" dirty="0" smtClean="0">
                <a:solidFill>
                  <a:schemeClr val="bg1"/>
                </a:solidFill>
              </a:rPr>
              <a:t>实际完成数目：</a:t>
            </a:r>
            <a:r>
              <a:rPr lang="en-US" altLang="zh-CN" sz="1100" dirty="0" smtClean="0">
                <a:solidFill>
                  <a:schemeClr val="bg1"/>
                </a:solidFill>
              </a:rPr>
              <a:t>820</a:t>
            </a:r>
            <a:r>
              <a:rPr lang="zh-CN" altLang="en-US" sz="1100" dirty="0" smtClean="0">
                <a:solidFill>
                  <a:schemeClr val="bg1"/>
                </a:solidFill>
              </a:rPr>
              <a:t>万</a:t>
            </a:r>
            <a:endParaRPr lang="zh-CN" altLang="en-US" sz="1100" dirty="0">
              <a:solidFill>
                <a:schemeClr val="bg1"/>
              </a:solidFill>
            </a:endParaRPr>
          </a:p>
        </p:txBody>
      </p:sp>
      <p:sp>
        <p:nvSpPr>
          <p:cNvPr id="33" name="TextBox 32"/>
          <p:cNvSpPr txBox="1"/>
          <p:nvPr/>
        </p:nvSpPr>
        <p:spPr>
          <a:xfrm>
            <a:off x="5736200" y="4684122"/>
            <a:ext cx="1140056" cy="261610"/>
          </a:xfrm>
          <a:prstGeom prst="rect">
            <a:avLst/>
          </a:prstGeom>
          <a:noFill/>
        </p:spPr>
        <p:txBody>
          <a:bodyPr wrap="none" rtlCol="0">
            <a:spAutoFit/>
          </a:bodyPr>
          <a:lstStyle/>
          <a:p>
            <a:r>
              <a:rPr lang="zh-CN" altLang="en-US" sz="1100" dirty="0" smtClean="0">
                <a:solidFill>
                  <a:schemeClr val="bg1"/>
                </a:solidFill>
              </a:rPr>
              <a:t>回款数：</a:t>
            </a:r>
            <a:r>
              <a:rPr lang="en-US" altLang="zh-CN" sz="1100" dirty="0" smtClean="0">
                <a:solidFill>
                  <a:schemeClr val="bg1"/>
                </a:solidFill>
              </a:rPr>
              <a:t>640</a:t>
            </a:r>
            <a:r>
              <a:rPr lang="zh-CN" altLang="en-US" sz="1100" dirty="0" smtClean="0">
                <a:solidFill>
                  <a:schemeClr val="bg1"/>
                </a:solidFill>
              </a:rPr>
              <a:t>万</a:t>
            </a:r>
            <a:endParaRPr lang="zh-CN" altLang="en-US" sz="1100" dirty="0">
              <a:solidFill>
                <a:schemeClr val="bg1"/>
              </a:solidFill>
            </a:endParaRPr>
          </a:p>
        </p:txBody>
      </p:sp>
      <p:sp>
        <p:nvSpPr>
          <p:cNvPr id="34" name="TextBox 33"/>
          <p:cNvSpPr txBox="1"/>
          <p:nvPr/>
        </p:nvSpPr>
        <p:spPr>
          <a:xfrm>
            <a:off x="4312827" y="2804076"/>
            <a:ext cx="662361" cy="523220"/>
          </a:xfrm>
          <a:prstGeom prst="rect">
            <a:avLst/>
          </a:prstGeom>
          <a:noFill/>
        </p:spPr>
        <p:txBody>
          <a:bodyPr wrap="none" rtlCol="0">
            <a:spAutoFit/>
          </a:bodyPr>
          <a:lstStyle/>
          <a:p>
            <a:r>
              <a:rPr lang="en-US" altLang="zh-CN" sz="2800" b="1" dirty="0" smtClean="0">
                <a:solidFill>
                  <a:schemeClr val="bg1"/>
                </a:solidFill>
              </a:rPr>
              <a:t>VS</a:t>
            </a:r>
            <a:endParaRPr lang="zh-CN" altLang="en-US" sz="2800" b="1" dirty="0">
              <a:solidFill>
                <a:schemeClr val="bg1"/>
              </a:solidFill>
            </a:endParaRPr>
          </a:p>
        </p:txBody>
      </p:sp>
      <p:sp>
        <p:nvSpPr>
          <p:cNvPr id="13" name="文本框 2"/>
          <p:cNvSpPr txBox="1"/>
          <p:nvPr/>
        </p:nvSpPr>
        <p:spPr>
          <a:xfrm>
            <a:off x="2000232" y="1571616"/>
            <a:ext cx="4214842" cy="923330"/>
          </a:xfrm>
          <a:prstGeom prst="rect">
            <a:avLst/>
          </a:prstGeom>
          <a:noFill/>
        </p:spPr>
        <p:txBody>
          <a:bodyPr wrap="square" rtlCol="0">
            <a:spAutoFit/>
          </a:bodyPr>
          <a:lstStyle/>
          <a:p>
            <a:r>
              <a:rPr lang="zh-CN" altLang="en-US" dirty="0" smtClean="0">
                <a:latin typeface="微软雅黑" panose="020B0503020204020204" pitchFamily="34" charset="-122"/>
                <a:ea typeface="微软雅黑" panose="020B0503020204020204" pitchFamily="34" charset="-122"/>
              </a:rPr>
              <a:t>我们和每一个代表都进行了以访谈的形式获取和确认需求，并由业务分析师记录每一次访谈记录。</a:t>
            </a:r>
            <a:endParaRPr lang="zh-CN" altLang="en-US" dirty="0">
              <a:latin typeface="微软雅黑" panose="020B0503020204020204" pitchFamily="34" charset="-122"/>
              <a:ea typeface="微软雅黑" panose="020B0503020204020204" pitchFamily="34" charset="-122"/>
            </a:endParaRPr>
          </a:p>
        </p:txBody>
      </p:sp>
      <p:pic>
        <p:nvPicPr>
          <p:cNvPr id="1026" name="Picture 2"/>
          <p:cNvPicPr>
            <a:picLocks noChangeAspect="1" noChangeArrowheads="1"/>
          </p:cNvPicPr>
          <p:nvPr/>
        </p:nvPicPr>
        <p:blipFill>
          <a:blip r:embed="rId1" cstate="print"/>
          <a:srcRect/>
          <a:stretch>
            <a:fillRect/>
          </a:stretch>
        </p:blipFill>
        <p:spPr bwMode="auto">
          <a:xfrm>
            <a:off x="1907704" y="3073524"/>
            <a:ext cx="5362575" cy="1581150"/>
          </a:xfrm>
          <a:prstGeom prst="rect">
            <a:avLst/>
          </a:prstGeom>
          <a:noFill/>
          <a:ln w="9525">
            <a:noFill/>
            <a:miter lim="800000"/>
            <a:headEnd/>
            <a:tailEnd/>
          </a:ln>
        </p:spPr>
      </p:pic>
    </p:spTree>
  </p:cSld>
  <p:clrMapOvr>
    <a:masterClrMapping/>
  </p:clrMapOvr>
  <mc:AlternateContent xmlns:mc="http://schemas.openxmlformats.org/markup-compatibility/2006">
    <mc:Choice xmlns:p14="http://schemas.microsoft.com/office/powerpoint/2010/main" Requires="p14">
      <p:transition spd="slow" p14:dur="1600">
        <p14:prism dir="d" isContent="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right)">
                                      <p:cBhvr>
                                        <p:cTn id="7" dur="500"/>
                                        <p:tgtEl>
                                          <p:spTgt spid="26"/>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wipe(left)">
                                      <p:cBhvr>
                                        <p:cTn id="10" dur="500"/>
                                        <p:tgtEl>
                                          <p:spTgt spid="32"/>
                                        </p:tgtEl>
                                      </p:cBhvr>
                                    </p:animEffect>
                                  </p:childTnLst>
                                </p:cTn>
                              </p:par>
                            </p:childTnLst>
                          </p:cTn>
                        </p:par>
                        <p:par>
                          <p:cTn id="11" fill="hold">
                            <p:stCondLst>
                              <p:cond delay="500"/>
                            </p:stCondLst>
                            <p:childTnLst>
                              <p:par>
                                <p:cTn id="12" presetID="22" presetClass="entr" presetSubtype="2" fill="hold" grpId="0" nodeType="afterEffect">
                                  <p:stCondLst>
                                    <p:cond delay="0"/>
                                  </p:stCondLst>
                                  <p:childTnLst>
                                    <p:set>
                                      <p:cBhvr>
                                        <p:cTn id="13" dur="1" fill="hold">
                                          <p:stCondLst>
                                            <p:cond delay="0"/>
                                          </p:stCondLst>
                                        </p:cTn>
                                        <p:tgtEl>
                                          <p:spTgt spid="27"/>
                                        </p:tgtEl>
                                        <p:attrNameLst>
                                          <p:attrName>style.visibility</p:attrName>
                                        </p:attrNameLst>
                                      </p:cBhvr>
                                      <p:to>
                                        <p:strVal val="visible"/>
                                      </p:to>
                                    </p:set>
                                    <p:animEffect transition="in" filter="wipe(right)">
                                      <p:cBhvr>
                                        <p:cTn id="14" dur="500"/>
                                        <p:tgtEl>
                                          <p:spTgt spid="27"/>
                                        </p:tgtEl>
                                      </p:cBhvr>
                                    </p:animEffect>
                                  </p:childTnLst>
                                </p:cTn>
                              </p:par>
                              <p:par>
                                <p:cTn id="15" presetID="22" presetClass="entr" presetSubtype="8" fill="hold" grpId="0" nodeType="withEffect">
                                  <p:stCondLst>
                                    <p:cond delay="0"/>
                                  </p:stCondLst>
                                  <p:childTnLst>
                                    <p:set>
                                      <p:cBhvr>
                                        <p:cTn id="16" dur="1" fill="hold">
                                          <p:stCondLst>
                                            <p:cond delay="0"/>
                                          </p:stCondLst>
                                        </p:cTn>
                                        <p:tgtEl>
                                          <p:spTgt spid="33"/>
                                        </p:tgtEl>
                                        <p:attrNameLst>
                                          <p:attrName>style.visibility</p:attrName>
                                        </p:attrNameLst>
                                      </p:cBhvr>
                                      <p:to>
                                        <p:strVal val="visible"/>
                                      </p:to>
                                    </p:set>
                                    <p:animEffect transition="in" filter="wipe(left)">
                                      <p:cBhvr>
                                        <p:cTn id="17" dur="500"/>
                                        <p:tgtEl>
                                          <p:spTgt spid="33"/>
                                        </p:tgtEl>
                                      </p:cBhvr>
                                    </p:animEffect>
                                  </p:childTnLst>
                                </p:cTn>
                              </p:par>
                            </p:childTnLst>
                          </p:cTn>
                        </p:par>
                        <p:par>
                          <p:cTn id="18" fill="hold">
                            <p:stCondLst>
                              <p:cond delay="1000"/>
                            </p:stCondLst>
                            <p:childTnLst>
                              <p:par>
                                <p:cTn id="19" presetID="2" presetClass="entr" presetSubtype="4" fill="hold" grpId="0" nodeType="afterEffect">
                                  <p:stCondLst>
                                    <p:cond delay="0"/>
                                  </p:stCondLst>
                                  <p:childTnLst>
                                    <p:set>
                                      <p:cBhvr>
                                        <p:cTn id="20" dur="1" fill="hold">
                                          <p:stCondLst>
                                            <p:cond delay="0"/>
                                          </p:stCondLst>
                                        </p:cTn>
                                        <p:tgtEl>
                                          <p:spTgt spid="34"/>
                                        </p:tgtEl>
                                        <p:attrNameLst>
                                          <p:attrName>style.visibility</p:attrName>
                                        </p:attrNameLst>
                                      </p:cBhvr>
                                      <p:to>
                                        <p:strVal val="visible"/>
                                      </p:to>
                                    </p:set>
                                    <p:anim calcmode="lin" valueType="num">
                                      <p:cBhvr additive="base">
                                        <p:cTn id="21" dur="500" fill="hold"/>
                                        <p:tgtEl>
                                          <p:spTgt spid="34"/>
                                        </p:tgtEl>
                                        <p:attrNameLst>
                                          <p:attrName>ppt_x</p:attrName>
                                        </p:attrNameLst>
                                      </p:cBhvr>
                                      <p:tavLst>
                                        <p:tav tm="0">
                                          <p:val>
                                            <p:strVal val="#ppt_x"/>
                                          </p:val>
                                        </p:tav>
                                        <p:tav tm="100000">
                                          <p:val>
                                            <p:strVal val="#ppt_x"/>
                                          </p:val>
                                        </p:tav>
                                      </p:tavLst>
                                    </p:anim>
                                    <p:anim calcmode="lin" valueType="num">
                                      <p:cBhvr additive="base">
                                        <p:cTn id="22"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P spid="32" grpId="0"/>
      <p:bldP spid="33" grpId="0"/>
      <p:bldP spid="34"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07504" y="121196"/>
            <a:ext cx="8928992" cy="5472608"/>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矩形 1"/>
          <p:cNvSpPr/>
          <p:nvPr/>
        </p:nvSpPr>
        <p:spPr>
          <a:xfrm>
            <a:off x="251520" y="265212"/>
            <a:ext cx="396044" cy="396044"/>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420212" y="409228"/>
            <a:ext cx="360040" cy="360040"/>
          </a:xfrm>
          <a:prstGeom prst="rect">
            <a:avLst/>
          </a:prstGeom>
          <a:solidFill>
            <a:srgbClr val="0070C0"/>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9"/>
          <p:cNvSpPr txBox="1"/>
          <p:nvPr/>
        </p:nvSpPr>
        <p:spPr>
          <a:xfrm>
            <a:off x="840165" y="409228"/>
            <a:ext cx="1210588" cy="400110"/>
          </a:xfrm>
          <a:prstGeom prst="rect">
            <a:avLst/>
          </a:prstGeom>
          <a:noFill/>
        </p:spPr>
        <p:txBody>
          <a:bodyPr wrap="none" rtlCol="0">
            <a:spAutoFit/>
          </a:bodyPr>
          <a:lstStyle/>
          <a:p>
            <a:r>
              <a:rPr lang="zh-CN" altLang="en-US" sz="2000" b="1" dirty="0" smtClean="0">
                <a:solidFill>
                  <a:srgbClr val="0070C0"/>
                </a:solidFill>
                <a:latin typeface="微软雅黑" panose="020B0503020204020204" pitchFamily="34" charset="-122"/>
                <a:ea typeface="微软雅黑" panose="020B0503020204020204" pitchFamily="34" charset="-122"/>
              </a:rPr>
              <a:t>界面原型</a:t>
            </a:r>
            <a:endParaRPr lang="zh-CN" altLang="en-US" sz="2000" b="1" dirty="0">
              <a:solidFill>
                <a:srgbClr val="0070C0"/>
              </a:solidFill>
              <a:latin typeface="微软雅黑" panose="020B0503020204020204" pitchFamily="34" charset="-122"/>
              <a:ea typeface="微软雅黑" panose="020B0503020204020204" pitchFamily="34" charset="-122"/>
            </a:endParaRPr>
          </a:p>
        </p:txBody>
      </p:sp>
      <p:sp>
        <p:nvSpPr>
          <p:cNvPr id="37" name="矩形 36"/>
          <p:cNvSpPr/>
          <p:nvPr/>
        </p:nvSpPr>
        <p:spPr>
          <a:xfrm>
            <a:off x="3250652" y="1921396"/>
            <a:ext cx="2664296" cy="24482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122" name="图片 254"/>
          <p:cNvPicPr>
            <a:picLocks noChangeAspect="1" noChangeArrowheads="1"/>
          </p:cNvPicPr>
          <p:nvPr/>
        </p:nvPicPr>
        <p:blipFill>
          <a:blip r:embed="rId1" cstate="print"/>
          <a:srcRect/>
          <a:stretch>
            <a:fillRect/>
          </a:stretch>
        </p:blipFill>
        <p:spPr bwMode="auto">
          <a:xfrm>
            <a:off x="1187624" y="1057300"/>
            <a:ext cx="6120680" cy="4205892"/>
          </a:xfrm>
          <a:prstGeom prst="rect">
            <a:avLst/>
          </a:prstGeom>
          <a:noFill/>
          <a:ln w="9525">
            <a:noFill/>
            <a:miter lim="800000"/>
            <a:headEnd/>
            <a:tailEnd/>
          </a:ln>
        </p:spPr>
      </p:pic>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1000"/>
                                        <p:tgtEl>
                                          <p:spTgt spid="37"/>
                                        </p:tgtEl>
                                      </p:cBhvr>
                                    </p:animEffect>
                                    <p:anim calcmode="lin" valueType="num">
                                      <p:cBhvr>
                                        <p:cTn id="8" dur="1000" fill="hold"/>
                                        <p:tgtEl>
                                          <p:spTgt spid="37"/>
                                        </p:tgtEl>
                                        <p:attrNameLst>
                                          <p:attrName>ppt_x</p:attrName>
                                        </p:attrNameLst>
                                      </p:cBhvr>
                                      <p:tavLst>
                                        <p:tav tm="0">
                                          <p:val>
                                            <p:strVal val="#ppt_x"/>
                                          </p:val>
                                        </p:tav>
                                        <p:tav tm="100000">
                                          <p:val>
                                            <p:strVal val="#ppt_x"/>
                                          </p:val>
                                        </p:tav>
                                      </p:tavLst>
                                    </p:anim>
                                    <p:anim calcmode="lin" valueType="num">
                                      <p:cBhvr>
                                        <p:cTn id="9" dur="1000" fill="hold"/>
                                        <p:tgtEl>
                                          <p:spTgt spid="3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07504" y="121196"/>
            <a:ext cx="8928992" cy="5472608"/>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矩形 1"/>
          <p:cNvSpPr/>
          <p:nvPr/>
        </p:nvSpPr>
        <p:spPr>
          <a:xfrm>
            <a:off x="251520" y="265212"/>
            <a:ext cx="396044" cy="396044"/>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420212" y="409228"/>
            <a:ext cx="360040" cy="360040"/>
          </a:xfrm>
          <a:prstGeom prst="rect">
            <a:avLst/>
          </a:prstGeom>
          <a:solidFill>
            <a:srgbClr val="0070C0"/>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9"/>
          <p:cNvSpPr txBox="1"/>
          <p:nvPr/>
        </p:nvSpPr>
        <p:spPr>
          <a:xfrm>
            <a:off x="840165" y="409228"/>
            <a:ext cx="1210588" cy="400110"/>
          </a:xfrm>
          <a:prstGeom prst="rect">
            <a:avLst/>
          </a:prstGeom>
          <a:noFill/>
        </p:spPr>
        <p:txBody>
          <a:bodyPr wrap="none" rtlCol="0">
            <a:spAutoFit/>
          </a:bodyPr>
          <a:lstStyle/>
          <a:p>
            <a:r>
              <a:rPr lang="zh-CN" altLang="en-US" sz="2000" b="1" dirty="0" smtClean="0">
                <a:solidFill>
                  <a:srgbClr val="0070C0"/>
                </a:solidFill>
                <a:latin typeface="微软雅黑" panose="020B0503020204020204" pitchFamily="34" charset="-122"/>
                <a:ea typeface="微软雅黑" panose="020B0503020204020204" pitchFamily="34" charset="-122"/>
              </a:rPr>
              <a:t>用例描述</a:t>
            </a:r>
            <a:endParaRPr lang="zh-CN" altLang="en-US" sz="2000" b="1" dirty="0">
              <a:solidFill>
                <a:srgbClr val="0070C0"/>
              </a:solidFill>
              <a:latin typeface="微软雅黑" panose="020B0503020204020204" pitchFamily="34" charset="-122"/>
              <a:ea typeface="微软雅黑" panose="020B0503020204020204" pitchFamily="34" charset="-122"/>
            </a:endParaRPr>
          </a:p>
        </p:txBody>
      </p:sp>
      <p:sp>
        <p:nvSpPr>
          <p:cNvPr id="37" name="矩形 36"/>
          <p:cNvSpPr/>
          <p:nvPr/>
        </p:nvSpPr>
        <p:spPr>
          <a:xfrm>
            <a:off x="3250652" y="1921396"/>
            <a:ext cx="2664296" cy="24482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7" name="表格 6"/>
          <p:cNvGraphicFramePr/>
          <p:nvPr/>
        </p:nvGraphicFramePr>
        <p:xfrm>
          <a:off x="1071538" y="1000112"/>
          <a:ext cx="3015615" cy="4279900"/>
        </p:xfrm>
        <a:graphic>
          <a:graphicData uri="http://schemas.openxmlformats.org/drawingml/2006/table">
            <a:tbl>
              <a:tblPr firstRow="1" bandRow="1">
                <a:tableStyleId>{5940675A-B579-460E-94D1-54222C63F5DA}</a:tableStyleId>
              </a:tblPr>
              <a:tblGrid>
                <a:gridCol w="612775"/>
                <a:gridCol w="358775"/>
                <a:gridCol w="598170"/>
                <a:gridCol w="1445895"/>
              </a:tblGrid>
              <a:tr h="174625">
                <a:tc>
                  <a:txBody>
                    <a:bodyPr/>
                    <a:lstStyle/>
                    <a:p>
                      <a:pPr indent="0" algn="l">
                        <a:buNone/>
                      </a:pPr>
                      <a:r>
                        <a:rPr lang="en-US" altLang="zh-CN" sz="700" b="0" dirty="0">
                          <a:solidFill>
                            <a:srgbClr val="000000"/>
                          </a:solidFill>
                          <a:latin typeface="微软雅黑" panose="020B0503020204020204" pitchFamily="34" charset="-122"/>
                          <a:ea typeface="微软雅黑" panose="020B0503020204020204" pitchFamily="34" charset="-122"/>
                          <a:cs typeface="宋体" panose="02010600030101010101" pitchFamily="2" charset="-122"/>
                        </a:rPr>
                        <a:t>ID</a:t>
                      </a:r>
                      <a:r>
                        <a:rPr lang="zh-CN" altLang="en-US" sz="700" b="0" dirty="0">
                          <a:solidFill>
                            <a:srgbClr val="000000"/>
                          </a:solidFill>
                          <a:latin typeface="微软雅黑" panose="020B0503020204020204" pitchFamily="34" charset="-122"/>
                          <a:ea typeface="微软雅黑" panose="020B0503020204020204" pitchFamily="34" charset="-122"/>
                          <a:cs typeface="宋体" panose="02010600030101010101" pitchFamily="2" charset="-122"/>
                        </a:rPr>
                        <a:t>和名称：</a:t>
                      </a:r>
                      <a:endParaRPr lang="zh-CN" altLang="en-US" sz="700" b="0" dirty="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lnL w="12700" cap="flat" cmpd="sng">
                      <a:solidFill>
                        <a:srgbClr val="080000"/>
                      </a:solidFill>
                      <a:prstDash val="solid"/>
                      <a:headEnd type="none" w="med" len="med"/>
                      <a:tailEnd type="none" w="med" len="med"/>
                    </a:lnL>
                    <a:lnR w="404812" cap="flat" cmpd="sng">
                      <a:solidFill>
                        <a:srgbClr val="FFFFFF"/>
                      </a:solidFill>
                      <a:prstDash val="solid"/>
                      <a:headEnd type="none" w="med" len="med"/>
                      <a:tailEnd type="none" w="med" len="med"/>
                    </a:lnR>
                    <a:lnT w="12700" cap="flat" cmpd="sng">
                      <a:solidFill>
                        <a:srgbClr val="080000"/>
                      </a:solidFill>
                      <a:prstDash val="solid"/>
                      <a:headEnd type="none" w="med" len="med"/>
                      <a:tailEnd type="none" w="med" len="med"/>
                    </a:lnT>
                    <a:lnB w="404812" cap="flat" cmpd="sng">
                      <a:solidFill>
                        <a:srgbClr val="FFFFFF"/>
                      </a:solidFill>
                      <a:prstDash val="solid"/>
                      <a:headEnd type="none" w="med" len="med"/>
                      <a:tailEnd type="none" w="med" len="med"/>
                    </a:lnB>
                    <a:lnTlToBr>
                      <a:noFill/>
                    </a:lnTlToBr>
                    <a:lnBlToTr>
                      <a:noFill/>
                    </a:lnBlToTr>
                    <a:solidFill>
                      <a:srgbClr val="FFFFFF"/>
                    </a:solidFill>
                  </a:tcPr>
                </a:tc>
                <a:tc gridSpan="3">
                  <a:txBody>
                    <a:bodyPr/>
                    <a:lstStyle/>
                    <a:p>
                      <a:pPr indent="0" algn="l">
                        <a:buNone/>
                      </a:pPr>
                      <a:r>
                        <a:rPr lang="en-US" altLang="zh-CN" sz="700" b="0" dirty="0">
                          <a:solidFill>
                            <a:srgbClr val="000000"/>
                          </a:solidFill>
                          <a:latin typeface="微软雅黑" panose="020B0503020204020204" pitchFamily="34" charset="-122"/>
                          <a:ea typeface="微软雅黑" panose="020B0503020204020204" pitchFamily="34" charset="-122"/>
                          <a:cs typeface="宋体" panose="02010600030101010101" pitchFamily="2" charset="-122"/>
                        </a:rPr>
                        <a:t>UC-TE-3</a:t>
                      </a:r>
                      <a:r>
                        <a:rPr lang="zh-CN" altLang="en-US" sz="700" b="0" dirty="0">
                          <a:solidFill>
                            <a:srgbClr val="000000"/>
                          </a:solidFill>
                          <a:latin typeface="微软雅黑" panose="020B0503020204020204" pitchFamily="34" charset="-122"/>
                          <a:ea typeface="微软雅黑" panose="020B0503020204020204" pitchFamily="34" charset="-122"/>
                          <a:cs typeface="宋体" panose="02010600030101010101" pitchFamily="2" charset="-122"/>
                        </a:rPr>
                        <a:t>：</a:t>
                      </a:r>
                      <a:r>
                        <a:rPr lang="zh-CN" altLang="en-US" sz="700" dirty="0">
                          <a:solidFill>
                            <a:srgbClr val="000000"/>
                          </a:solidFill>
                          <a:latin typeface="微软雅黑" panose="020B0503020204020204" pitchFamily="34" charset="-122"/>
                          <a:ea typeface="微软雅黑" panose="020B0503020204020204" pitchFamily="34" charset="-122"/>
                          <a:cs typeface="宋体" panose="02010600030101010101" pitchFamily="2" charset="-122"/>
                          <a:sym typeface="+mn-ea"/>
                        </a:rPr>
                        <a:t>教师用户</a:t>
                      </a:r>
                      <a:r>
                        <a:rPr lang="zh-CN" altLang="en-US" sz="700" b="0" dirty="0">
                          <a:solidFill>
                            <a:srgbClr val="000000"/>
                          </a:solidFill>
                          <a:latin typeface="微软雅黑" panose="020B0503020204020204" pitchFamily="34" charset="-122"/>
                          <a:ea typeface="微软雅黑" panose="020B0503020204020204" pitchFamily="34" charset="-122"/>
                          <a:cs typeface="宋体" panose="02010600030101010101" pitchFamily="2" charset="-122"/>
                        </a:rPr>
                        <a:t>查看个人主页</a:t>
                      </a:r>
                      <a:endParaRPr lang="zh-CN" altLang="en-US" sz="700" b="0" dirty="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lnL w="404812" cap="flat" cmpd="sng">
                      <a:solidFill>
                        <a:srgbClr val="FFFFFF"/>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404812" cap="flat" cmpd="sng">
                      <a:solidFill>
                        <a:srgbClr val="FFFFFF"/>
                      </a:solidFill>
                      <a:prstDash val="solid"/>
                      <a:headEnd type="none" w="med" len="med"/>
                      <a:tailEnd type="none" w="med" len="med"/>
                    </a:lnB>
                    <a:lnTlToBr>
                      <a:noFill/>
                    </a:lnTlToBr>
                    <a:lnBlToTr>
                      <a:noFill/>
                    </a:lnBlToTr>
                    <a:solidFill>
                      <a:srgbClr val="FFFFFF"/>
                    </a:solidFill>
                  </a:tcPr>
                </a:tc>
                <a:tc hMerge="1">
                  <a:tcPr>
                    <a:lnT w="12700" cap="flat" cmpd="sng">
                      <a:solidFill>
                        <a:srgbClr val="080000"/>
                      </a:solidFill>
                      <a:prstDash val="solid"/>
                      <a:headEnd type="none" w="med" len="med"/>
                      <a:tailEnd type="none" w="med" len="med"/>
                    </a:lnT>
                    <a:lnB w="404812" cap="flat" cmpd="sng">
                      <a:solidFill>
                        <a:srgbClr val="FFFFFF"/>
                      </a:solidFill>
                      <a:prstDash val="solid"/>
                      <a:headEnd type="none" w="med" len="med"/>
                      <a:tailEnd type="none" w="med" len="med"/>
                    </a:lnB>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404812" cap="flat" cmpd="sng">
                      <a:solidFill>
                        <a:srgbClr val="FFFFFF"/>
                      </a:solidFill>
                      <a:prstDash val="solid"/>
                      <a:headEnd type="none" w="med" len="med"/>
                      <a:tailEnd type="none" w="med" len="med"/>
                    </a:lnB>
                  </a:tcPr>
                </a:tc>
              </a:tr>
              <a:tr h="175260">
                <a:tc>
                  <a:txBody>
                    <a:bodyPr/>
                    <a:lstStyle/>
                    <a:p>
                      <a:pPr indent="0" algn="l">
                        <a:buNone/>
                      </a:pPr>
                      <a:r>
                        <a:rPr lang="zh-CN" altLang="en-US" sz="700" b="0" dirty="0">
                          <a:solidFill>
                            <a:srgbClr val="000000"/>
                          </a:solidFill>
                          <a:latin typeface="微软雅黑" panose="020B0503020204020204" pitchFamily="34" charset="-122"/>
                          <a:ea typeface="微软雅黑" panose="020B0503020204020204" pitchFamily="34" charset="-122"/>
                          <a:cs typeface="宋体" panose="02010600030101010101" pitchFamily="2" charset="-122"/>
                        </a:rPr>
                        <a:t>创建人：</a:t>
                      </a:r>
                      <a:endParaRPr lang="zh-CN" altLang="en-US" sz="700" b="0" dirty="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lnL w="12700" cap="flat" cmpd="sng">
                      <a:solidFill>
                        <a:srgbClr val="080000"/>
                      </a:solidFill>
                      <a:prstDash val="solid"/>
                      <a:headEnd type="none" w="med" len="med"/>
                      <a:tailEnd type="none" w="med" len="med"/>
                    </a:lnL>
                    <a:lnR w="404812" cap="flat" cmpd="sng">
                      <a:solidFill>
                        <a:srgbClr val="FFFFFF"/>
                      </a:solidFill>
                      <a:prstDash val="solid"/>
                      <a:headEnd type="none" w="med" len="med"/>
                      <a:tailEnd type="none" w="med" len="med"/>
                    </a:lnR>
                    <a:lnT w="404812" cap="flat" cmpd="sng">
                      <a:solidFill>
                        <a:srgbClr val="FFFFFF"/>
                      </a:solidFill>
                      <a:prstDash val="solid"/>
                      <a:headEnd type="none" w="med" len="med"/>
                      <a:tailEnd type="none" w="med" len="med"/>
                    </a:lnT>
                    <a:lnB w="404812" cap="flat" cmpd="sng">
                      <a:solidFill>
                        <a:srgbClr val="FFFFFF"/>
                      </a:solidFill>
                      <a:prstDash val="solid"/>
                      <a:headEnd type="none" w="med" len="med"/>
                      <a:tailEnd type="none" w="med" len="med"/>
                    </a:lnB>
                    <a:lnTlToBr>
                      <a:noFill/>
                    </a:lnTlToBr>
                    <a:lnBlToTr>
                      <a:noFill/>
                    </a:lnBlToTr>
                    <a:solidFill>
                      <a:srgbClr val="FFFFFF"/>
                    </a:solidFill>
                  </a:tcPr>
                </a:tc>
                <a:tc>
                  <a:txBody>
                    <a:bodyPr/>
                    <a:lstStyle/>
                    <a:p>
                      <a:pPr indent="0" algn="l">
                        <a:buNone/>
                      </a:pPr>
                      <a:r>
                        <a:rPr lang="zh-CN" altLang="en-US" sz="7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金志超</a:t>
                      </a:r>
                      <a:endParaRPr lang="zh-CN" altLang="en-US" sz="700" b="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lnL w="404812" cap="flat" cmpd="sng">
                      <a:solidFill>
                        <a:srgbClr val="FFFFFF"/>
                      </a:solidFill>
                      <a:prstDash val="solid"/>
                      <a:headEnd type="none" w="med" len="med"/>
                      <a:tailEnd type="none" w="med" len="med"/>
                    </a:lnL>
                    <a:lnR w="404812" cap="flat" cmpd="sng">
                      <a:solidFill>
                        <a:srgbClr val="FFFFFF"/>
                      </a:solidFill>
                      <a:prstDash val="solid"/>
                      <a:headEnd type="none" w="med" len="med"/>
                      <a:tailEnd type="none" w="med" len="med"/>
                    </a:lnR>
                    <a:lnT w="404812" cap="flat" cmpd="sng">
                      <a:solidFill>
                        <a:srgbClr val="FFFFFF"/>
                      </a:solidFill>
                      <a:prstDash val="solid"/>
                      <a:headEnd type="none" w="med" len="med"/>
                      <a:tailEnd type="none" w="med" len="med"/>
                    </a:lnT>
                    <a:lnB w="404812" cap="flat" cmpd="sng">
                      <a:solidFill>
                        <a:srgbClr val="FFFFFF"/>
                      </a:solidFill>
                      <a:prstDash val="solid"/>
                      <a:headEnd type="none" w="med" len="med"/>
                      <a:tailEnd type="none" w="med" len="med"/>
                    </a:lnB>
                    <a:lnTlToBr>
                      <a:noFill/>
                    </a:lnTlToBr>
                    <a:lnBlToTr>
                      <a:noFill/>
                    </a:lnBlToTr>
                    <a:solidFill>
                      <a:srgbClr val="FFFFFF"/>
                    </a:solidFill>
                  </a:tcPr>
                </a:tc>
                <a:tc>
                  <a:txBody>
                    <a:bodyPr/>
                    <a:lstStyle/>
                    <a:p>
                      <a:pPr indent="0" algn="l">
                        <a:buNone/>
                      </a:pPr>
                      <a:r>
                        <a:rPr lang="zh-CN" altLang="en-US" sz="7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创建日期：</a:t>
                      </a:r>
                      <a:endParaRPr lang="zh-CN" altLang="en-US" sz="700" b="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lnL w="404812" cap="flat" cmpd="sng">
                      <a:solidFill>
                        <a:srgbClr val="FFFFFF"/>
                      </a:solidFill>
                      <a:prstDash val="solid"/>
                      <a:headEnd type="none" w="med" len="med"/>
                      <a:tailEnd type="none" w="med" len="med"/>
                    </a:lnL>
                    <a:lnR w="404812" cap="flat" cmpd="sng">
                      <a:solidFill>
                        <a:srgbClr val="FFFFFF"/>
                      </a:solidFill>
                      <a:prstDash val="solid"/>
                      <a:headEnd type="none" w="med" len="med"/>
                      <a:tailEnd type="none" w="med" len="med"/>
                    </a:lnR>
                    <a:lnT w="404812" cap="flat" cmpd="sng">
                      <a:solidFill>
                        <a:srgbClr val="FFFFFF"/>
                      </a:solidFill>
                      <a:prstDash val="solid"/>
                      <a:headEnd type="none" w="med" len="med"/>
                      <a:tailEnd type="none" w="med" len="med"/>
                    </a:lnT>
                    <a:lnB w="404812" cap="flat" cmpd="sng">
                      <a:solidFill>
                        <a:srgbClr val="FFFFFF"/>
                      </a:solidFill>
                      <a:prstDash val="solid"/>
                      <a:headEnd type="none" w="med" len="med"/>
                      <a:tailEnd type="none" w="med" len="med"/>
                    </a:lnB>
                    <a:lnTlToBr>
                      <a:noFill/>
                    </a:lnTlToBr>
                    <a:lnBlToTr>
                      <a:noFill/>
                    </a:lnBlToTr>
                    <a:solidFill>
                      <a:srgbClr val="FFFFFF"/>
                    </a:solidFill>
                  </a:tcPr>
                </a:tc>
                <a:tc>
                  <a:txBody>
                    <a:bodyPr/>
                    <a:lstStyle/>
                    <a:p>
                      <a:pPr indent="0" algn="l">
                        <a:buNone/>
                      </a:pPr>
                      <a:r>
                        <a:rPr lang="en-US" altLang="zh-CN" sz="7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2017/12/3</a:t>
                      </a:r>
                      <a:endParaRPr lang="en-US" altLang="zh-CN" sz="700" b="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lnL w="404812" cap="flat" cmpd="sng">
                      <a:solidFill>
                        <a:srgbClr val="FFFFFF"/>
                      </a:solidFill>
                      <a:prstDash val="solid"/>
                      <a:headEnd type="none" w="med" len="med"/>
                      <a:tailEnd type="none" w="med" len="med"/>
                    </a:lnL>
                    <a:lnR w="12700" cap="flat" cmpd="sng">
                      <a:solidFill>
                        <a:srgbClr val="080000"/>
                      </a:solidFill>
                      <a:prstDash val="solid"/>
                      <a:headEnd type="none" w="med" len="med"/>
                      <a:tailEnd type="none" w="med" len="med"/>
                    </a:lnR>
                    <a:lnT w="404812" cap="flat" cmpd="sng">
                      <a:solidFill>
                        <a:srgbClr val="FFFFFF"/>
                      </a:solidFill>
                      <a:prstDash val="solid"/>
                      <a:headEnd type="none" w="med" len="med"/>
                      <a:tailEnd type="none" w="med" len="med"/>
                    </a:lnT>
                    <a:lnB w="404812" cap="flat" cmpd="sng">
                      <a:solidFill>
                        <a:srgbClr val="FFFFFF"/>
                      </a:solidFill>
                      <a:prstDash val="solid"/>
                      <a:headEnd type="none" w="med" len="med"/>
                      <a:tailEnd type="none" w="med" len="med"/>
                    </a:lnB>
                    <a:lnTlToBr>
                      <a:noFill/>
                    </a:lnTlToBr>
                    <a:lnBlToTr>
                      <a:noFill/>
                    </a:lnBlToTr>
                    <a:solidFill>
                      <a:srgbClr val="FFFFFF"/>
                    </a:solidFill>
                  </a:tcPr>
                </a:tc>
              </a:tr>
              <a:tr h="174625">
                <a:tc>
                  <a:txBody>
                    <a:bodyPr/>
                    <a:lstStyle/>
                    <a:p>
                      <a:pPr indent="0" algn="l">
                        <a:buNone/>
                      </a:pPr>
                      <a:r>
                        <a:rPr lang="zh-CN" altLang="en-US" sz="7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主要操作者：</a:t>
                      </a:r>
                      <a:endParaRPr lang="zh-CN" altLang="en-US" sz="700" b="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lnL w="12700" cap="flat" cmpd="sng">
                      <a:solidFill>
                        <a:srgbClr val="080000"/>
                      </a:solidFill>
                      <a:prstDash val="solid"/>
                      <a:headEnd type="none" w="med" len="med"/>
                      <a:tailEnd type="none" w="med" len="med"/>
                    </a:lnL>
                    <a:lnR w="404812" cap="flat" cmpd="sng">
                      <a:solidFill>
                        <a:srgbClr val="FFFFFF"/>
                      </a:solidFill>
                      <a:prstDash val="solid"/>
                      <a:headEnd type="none" w="med" len="med"/>
                      <a:tailEnd type="none" w="med" len="med"/>
                    </a:lnR>
                    <a:lnT w="404812" cap="flat" cmpd="sng">
                      <a:solidFill>
                        <a:srgbClr val="FFFFFF"/>
                      </a:solidFill>
                      <a:prstDash val="solid"/>
                      <a:headEnd type="none" w="med" len="med"/>
                      <a:tailEnd type="none" w="med" len="med"/>
                    </a:lnT>
                    <a:lnB w="404812" cap="flat" cmpd="sng">
                      <a:solidFill>
                        <a:srgbClr val="FFFFFF"/>
                      </a:solidFill>
                      <a:prstDash val="solid"/>
                      <a:headEnd type="none" w="med" len="med"/>
                      <a:tailEnd type="none" w="med" len="med"/>
                    </a:lnB>
                    <a:lnTlToBr>
                      <a:noFill/>
                    </a:lnTlToBr>
                    <a:lnBlToTr>
                      <a:noFill/>
                    </a:lnBlToTr>
                    <a:solidFill>
                      <a:srgbClr val="FFFFFF"/>
                    </a:solidFill>
                  </a:tcPr>
                </a:tc>
                <a:tc>
                  <a:txBody>
                    <a:bodyPr/>
                    <a:lstStyle/>
                    <a:p>
                      <a:pPr indent="0" algn="l">
                        <a:buNone/>
                      </a:pPr>
                      <a:r>
                        <a:rPr lang="zh-CN" altLang="en-US" sz="7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教师</a:t>
                      </a:r>
                      <a:endParaRPr lang="zh-CN" altLang="en-US" sz="700" b="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lnL w="404812" cap="flat" cmpd="sng">
                      <a:solidFill>
                        <a:srgbClr val="FFFFFF"/>
                      </a:solidFill>
                      <a:prstDash val="solid"/>
                      <a:headEnd type="none" w="med" len="med"/>
                      <a:tailEnd type="none" w="med" len="med"/>
                    </a:lnL>
                    <a:lnR w="404812" cap="flat" cmpd="sng">
                      <a:solidFill>
                        <a:srgbClr val="FFFFFF"/>
                      </a:solidFill>
                      <a:prstDash val="solid"/>
                      <a:headEnd type="none" w="med" len="med"/>
                      <a:tailEnd type="none" w="med" len="med"/>
                    </a:lnR>
                    <a:lnT w="404812" cap="flat" cmpd="sng">
                      <a:solidFill>
                        <a:srgbClr val="FFFFFF"/>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lstStyle/>
                    <a:p>
                      <a:pPr indent="0" algn="l">
                        <a:buNone/>
                      </a:pPr>
                      <a:r>
                        <a:rPr lang="zh-CN" altLang="en-US" sz="7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次要操作者：</a:t>
                      </a:r>
                      <a:endParaRPr lang="zh-CN" altLang="en-US" sz="700" b="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lnL w="404812" cap="flat" cmpd="sng">
                      <a:solidFill>
                        <a:srgbClr val="FFFFFF"/>
                      </a:solidFill>
                      <a:prstDash val="solid"/>
                      <a:headEnd type="none" w="med" len="med"/>
                      <a:tailEnd type="none" w="med" len="med"/>
                    </a:lnL>
                    <a:lnR w="404812" cap="flat" cmpd="sng">
                      <a:solidFill>
                        <a:srgbClr val="FFFFFF"/>
                      </a:solidFill>
                      <a:prstDash val="solid"/>
                      <a:headEnd type="none" w="med" len="med"/>
                      <a:tailEnd type="none" w="med" len="med"/>
                    </a:lnR>
                    <a:lnT w="404812" cap="flat" cmpd="sng">
                      <a:solidFill>
                        <a:srgbClr val="FFFFFF"/>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lstStyle/>
                    <a:p>
                      <a:pPr indent="0" algn="l">
                        <a:buNone/>
                      </a:pPr>
                      <a:r>
                        <a:rPr lang="zh-CN" altLang="en-US" sz="7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软件工程系列教学辅助网站</a:t>
                      </a:r>
                      <a:endParaRPr lang="zh-CN" altLang="en-US" sz="700" b="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lnL w="404812" cap="flat" cmpd="sng">
                      <a:solidFill>
                        <a:srgbClr val="FFFFFF"/>
                      </a:solidFill>
                      <a:prstDash val="solid"/>
                      <a:headEnd type="none" w="med" len="med"/>
                      <a:tailEnd type="none" w="med" len="med"/>
                    </a:lnL>
                    <a:lnR w="12700" cap="flat" cmpd="sng">
                      <a:solidFill>
                        <a:srgbClr val="080000"/>
                      </a:solidFill>
                      <a:prstDash val="solid"/>
                      <a:headEnd type="none" w="med" len="med"/>
                      <a:tailEnd type="none" w="med" len="med"/>
                    </a:lnR>
                    <a:lnT w="404812" cap="flat" cmpd="sng">
                      <a:solidFill>
                        <a:srgbClr val="FFFFFF"/>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r>
              <a:tr h="175260">
                <a:tc>
                  <a:txBody>
                    <a:bodyPr/>
                    <a:lstStyle/>
                    <a:p>
                      <a:pPr indent="0" algn="l">
                        <a:buNone/>
                      </a:pPr>
                      <a:r>
                        <a:rPr lang="zh-CN" altLang="en-US" sz="7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描述：</a:t>
                      </a:r>
                      <a:endParaRPr lang="zh-CN" altLang="en-US" sz="700" b="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lnL w="12700" cap="flat" cmpd="sng">
                      <a:solidFill>
                        <a:srgbClr val="080000"/>
                      </a:solidFill>
                      <a:prstDash val="solid"/>
                      <a:headEnd type="none" w="med" len="med"/>
                      <a:tailEnd type="none" w="med" len="med"/>
                    </a:lnL>
                    <a:lnR w="404812" cap="flat" cmpd="sng">
                      <a:solidFill>
                        <a:srgbClr val="FFFFFF"/>
                      </a:solidFill>
                      <a:prstDash val="solid"/>
                      <a:headEnd type="none" w="med" len="med"/>
                      <a:tailEnd type="none" w="med" len="med"/>
                    </a:lnR>
                    <a:lnT w="404812" cap="flat" cmpd="sng">
                      <a:solidFill>
                        <a:srgbClr val="FFFFFF"/>
                      </a:solidFill>
                      <a:prstDash val="solid"/>
                      <a:headEnd type="none" w="med" len="med"/>
                      <a:tailEnd type="none" w="med" len="med"/>
                    </a:lnT>
                    <a:lnB w="404812" cap="flat" cmpd="sng">
                      <a:solidFill>
                        <a:srgbClr val="FFFFFF"/>
                      </a:solidFill>
                      <a:prstDash val="solid"/>
                      <a:headEnd type="none" w="med" len="med"/>
                      <a:tailEnd type="none" w="med" len="med"/>
                    </a:lnB>
                    <a:lnTlToBr>
                      <a:noFill/>
                    </a:lnTlToBr>
                    <a:lnBlToTr>
                      <a:noFill/>
                    </a:lnBlToTr>
                    <a:solidFill>
                      <a:srgbClr val="FFFFFF"/>
                    </a:solidFill>
                  </a:tcPr>
                </a:tc>
                <a:tc gridSpan="3">
                  <a:txBody>
                    <a:bodyPr/>
                    <a:lstStyle/>
                    <a:p>
                      <a:pPr indent="0" algn="l">
                        <a:buNone/>
                      </a:pPr>
                      <a:r>
                        <a:rPr lang="zh-CN" altLang="en-US" sz="7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教师可以浏览个人主页上的所有信息</a:t>
                      </a:r>
                      <a:endParaRPr lang="zh-CN" altLang="en-US" sz="700" b="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lnL w="404812" cap="flat" cmpd="sng">
                      <a:solidFill>
                        <a:srgbClr val="FFFFFF"/>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r h="174625">
                <a:tc>
                  <a:txBody>
                    <a:bodyPr/>
                    <a:lstStyle/>
                    <a:p>
                      <a:pPr indent="0" algn="l">
                        <a:buNone/>
                      </a:pPr>
                      <a:r>
                        <a:rPr lang="zh-CN" altLang="en-US" sz="7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触发器：</a:t>
                      </a:r>
                      <a:endParaRPr lang="zh-CN" altLang="en-US" sz="700" b="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lnL w="12700" cap="flat" cmpd="sng">
                      <a:solidFill>
                        <a:srgbClr val="080000"/>
                      </a:solidFill>
                      <a:prstDash val="solid"/>
                      <a:headEnd type="none" w="med" len="med"/>
                      <a:tailEnd type="none" w="med" len="med"/>
                    </a:lnL>
                    <a:lnR w="404812" cap="flat" cmpd="sng">
                      <a:solidFill>
                        <a:srgbClr val="FFFFFF"/>
                      </a:solidFill>
                      <a:prstDash val="solid"/>
                      <a:headEnd type="none" w="med" len="med"/>
                      <a:tailEnd type="none" w="med" len="med"/>
                    </a:lnR>
                    <a:lnT w="404812" cap="flat" cmpd="sng">
                      <a:solidFill>
                        <a:srgbClr val="FFFFFF"/>
                      </a:solidFill>
                      <a:prstDash val="solid"/>
                      <a:headEnd type="none" w="med" len="med"/>
                      <a:tailEnd type="none" w="med" len="med"/>
                    </a:lnT>
                    <a:lnB w="404812" cap="flat" cmpd="sng">
                      <a:solidFill>
                        <a:srgbClr val="FFFFFF"/>
                      </a:solidFill>
                      <a:prstDash val="solid"/>
                      <a:headEnd type="none" w="med" len="med"/>
                      <a:tailEnd type="none" w="med" len="med"/>
                    </a:lnB>
                    <a:lnTlToBr>
                      <a:noFill/>
                    </a:lnTlToBr>
                    <a:lnBlToTr>
                      <a:noFill/>
                    </a:lnBlToTr>
                    <a:solidFill>
                      <a:srgbClr val="FFFFFF"/>
                    </a:solidFill>
                  </a:tcPr>
                </a:tc>
                <a:tc gridSpan="3">
                  <a:txBody>
                    <a:bodyPr/>
                    <a:lstStyle/>
                    <a:p>
                      <a:pPr indent="0" algn="l">
                        <a:buNone/>
                      </a:pPr>
                      <a:r>
                        <a:rPr lang="zh-CN" altLang="en-US" sz="7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教师打开个人主页</a:t>
                      </a:r>
                      <a:endParaRPr lang="zh-CN" altLang="en-US" sz="700" b="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lnL w="404812" cap="flat" cmpd="sng">
                      <a:solidFill>
                        <a:srgbClr val="FFFFFF"/>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r h="381635">
                <a:tc>
                  <a:txBody>
                    <a:bodyPr/>
                    <a:lstStyle/>
                    <a:p>
                      <a:pPr indent="0" algn="l">
                        <a:buNone/>
                      </a:pPr>
                      <a:r>
                        <a:rPr lang="zh-CN" altLang="en-US" sz="7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前置条件：</a:t>
                      </a:r>
                      <a:endParaRPr lang="zh-CN" altLang="en-US" sz="700" b="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lnL w="12700" cap="flat" cmpd="sng">
                      <a:solidFill>
                        <a:srgbClr val="080000"/>
                      </a:solidFill>
                      <a:prstDash val="solid"/>
                      <a:headEnd type="none" w="med" len="med"/>
                      <a:tailEnd type="none" w="med" len="med"/>
                    </a:lnL>
                    <a:lnR w="404812" cap="flat" cmpd="sng">
                      <a:solidFill>
                        <a:srgbClr val="FFFFFF"/>
                      </a:solidFill>
                      <a:prstDash val="solid"/>
                      <a:headEnd type="none" w="med" len="med"/>
                      <a:tailEnd type="none" w="med" len="med"/>
                    </a:lnR>
                    <a:lnT w="404812" cap="flat" cmpd="sng">
                      <a:solidFill>
                        <a:srgbClr val="FFFFFF"/>
                      </a:solidFill>
                      <a:prstDash val="solid"/>
                      <a:headEnd type="none" w="med" len="med"/>
                      <a:tailEnd type="none" w="med" len="med"/>
                    </a:lnT>
                    <a:lnB w="404812" cap="flat" cmpd="sng">
                      <a:solidFill>
                        <a:srgbClr val="FFFFFF"/>
                      </a:solidFill>
                      <a:prstDash val="solid"/>
                      <a:headEnd type="none" w="med" len="med"/>
                      <a:tailEnd type="none" w="med" len="med"/>
                    </a:lnB>
                    <a:lnTlToBr>
                      <a:noFill/>
                    </a:lnTlToBr>
                    <a:lnBlToTr>
                      <a:noFill/>
                    </a:lnBlToTr>
                    <a:solidFill>
                      <a:srgbClr val="FFFFFF"/>
                    </a:solidFill>
                  </a:tcPr>
                </a:tc>
                <a:tc gridSpan="3">
                  <a:txBody>
                    <a:bodyPr/>
                    <a:lstStyle/>
                    <a:p>
                      <a:pPr indent="0" algn="l">
                        <a:buNone/>
                      </a:pPr>
                      <a:r>
                        <a:rPr lang="en-US" altLang="zh-CN" sz="7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PRE-1</a:t>
                      </a:r>
                      <a:r>
                        <a:rPr lang="zh-CN" altLang="en-US" sz="7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：教师已经打开软件工程系列教学辅助网站</a:t>
                      </a:r>
                      <a:r>
                        <a:rPr lang="en-US" altLang="zh-CN" sz="7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PRE-2: </a:t>
                      </a:r>
                      <a:r>
                        <a:rPr lang="zh-CN" altLang="en-US" sz="7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教师已经登录软件工程系列教学辅助网站</a:t>
                      </a:r>
                      <a:r>
                        <a:rPr lang="en-US" altLang="zh-CN" sz="7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PRE-3</a:t>
                      </a:r>
                      <a:r>
                        <a:rPr lang="zh-CN" altLang="en-US" sz="7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：教师打开了个人主页</a:t>
                      </a:r>
                      <a:endParaRPr lang="zh-CN" altLang="en-US" sz="700" b="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lnL w="404812" cap="flat" cmpd="sng">
                      <a:solidFill>
                        <a:srgbClr val="FFFFFF"/>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r h="174625">
                <a:tc>
                  <a:txBody>
                    <a:bodyPr/>
                    <a:lstStyle/>
                    <a:p>
                      <a:pPr indent="0" algn="l">
                        <a:buNone/>
                      </a:pPr>
                      <a:r>
                        <a:rPr lang="zh-CN" altLang="en-US" sz="7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后置条件：</a:t>
                      </a:r>
                      <a:endParaRPr lang="zh-CN" altLang="en-US" sz="700" b="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lnL w="12700" cap="flat" cmpd="sng">
                      <a:solidFill>
                        <a:srgbClr val="080000"/>
                      </a:solidFill>
                      <a:prstDash val="solid"/>
                      <a:headEnd type="none" w="med" len="med"/>
                      <a:tailEnd type="none" w="med" len="med"/>
                    </a:lnL>
                    <a:lnR w="404812" cap="flat" cmpd="sng">
                      <a:solidFill>
                        <a:srgbClr val="FFFFFF"/>
                      </a:solidFill>
                      <a:prstDash val="solid"/>
                      <a:headEnd type="none" w="med" len="med"/>
                      <a:tailEnd type="none" w="med" len="med"/>
                    </a:lnR>
                    <a:lnT w="404812" cap="flat" cmpd="sng">
                      <a:solidFill>
                        <a:srgbClr val="FFFFFF"/>
                      </a:solidFill>
                      <a:prstDash val="solid"/>
                      <a:headEnd type="none" w="med" len="med"/>
                      <a:tailEnd type="none" w="med" len="med"/>
                    </a:lnT>
                    <a:lnB w="404812" cap="flat" cmpd="sng">
                      <a:solidFill>
                        <a:srgbClr val="FFFFFF"/>
                      </a:solidFill>
                      <a:prstDash val="solid"/>
                      <a:headEnd type="none" w="med" len="med"/>
                      <a:tailEnd type="none" w="med" len="med"/>
                    </a:lnB>
                    <a:lnTlToBr>
                      <a:noFill/>
                    </a:lnTlToBr>
                    <a:lnBlToTr>
                      <a:noFill/>
                    </a:lnBlToTr>
                    <a:solidFill>
                      <a:srgbClr val="FFFFFF"/>
                    </a:solidFill>
                  </a:tcPr>
                </a:tc>
                <a:tc gridSpan="3">
                  <a:txBody>
                    <a:bodyPr/>
                    <a:lstStyle/>
                    <a:p>
                      <a:pPr indent="0" algn="l">
                        <a:buNone/>
                      </a:pPr>
                      <a:r>
                        <a:rPr lang="zh-CN" altLang="en-US" sz="7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无</a:t>
                      </a:r>
                      <a:endParaRPr lang="zh-CN" altLang="en-US" sz="700" b="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lnL w="404812" cap="flat" cmpd="sng">
                      <a:solidFill>
                        <a:srgbClr val="FFFFFF"/>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r h="688340">
                <a:tc>
                  <a:txBody>
                    <a:bodyPr/>
                    <a:lstStyle/>
                    <a:p>
                      <a:pPr indent="0" algn="l">
                        <a:buNone/>
                      </a:pPr>
                      <a:r>
                        <a:rPr lang="zh-CN" altLang="en-US" sz="7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一般性流程：</a:t>
                      </a:r>
                      <a:endParaRPr lang="zh-CN" altLang="en-US" sz="700" b="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lnL w="12700" cap="flat" cmpd="sng">
                      <a:solidFill>
                        <a:srgbClr val="080000"/>
                      </a:solidFill>
                      <a:prstDash val="solid"/>
                      <a:headEnd type="none" w="med" len="med"/>
                      <a:tailEnd type="none" w="med" len="med"/>
                    </a:lnL>
                    <a:lnR w="404812" cap="flat" cmpd="sng">
                      <a:solidFill>
                        <a:srgbClr val="FFFFFF"/>
                      </a:solidFill>
                      <a:prstDash val="solid"/>
                      <a:headEnd type="none" w="med" len="med"/>
                      <a:tailEnd type="none" w="med" len="med"/>
                    </a:lnR>
                    <a:lnT w="404812" cap="flat" cmpd="sng">
                      <a:solidFill>
                        <a:srgbClr val="FFFFFF"/>
                      </a:solidFill>
                      <a:prstDash val="solid"/>
                      <a:headEnd type="none" w="med" len="med"/>
                      <a:tailEnd type="none" w="med" len="med"/>
                    </a:lnT>
                    <a:lnB w="404812" cap="flat" cmpd="sng">
                      <a:solidFill>
                        <a:srgbClr val="FFFFFF"/>
                      </a:solidFill>
                      <a:prstDash val="solid"/>
                      <a:headEnd type="none" w="med" len="med"/>
                      <a:tailEnd type="none" w="med" len="med"/>
                    </a:lnB>
                    <a:lnTlToBr>
                      <a:noFill/>
                    </a:lnTlToBr>
                    <a:lnBlToTr>
                      <a:noFill/>
                    </a:lnBlToTr>
                    <a:solidFill>
                      <a:srgbClr val="FFFFFF"/>
                    </a:solidFill>
                  </a:tcPr>
                </a:tc>
                <a:tc gridSpan="3">
                  <a:txBody>
                    <a:bodyPr/>
                    <a:lstStyle/>
                    <a:p>
                      <a:pPr indent="0" algn="l">
                        <a:buNone/>
                      </a:pPr>
                      <a:r>
                        <a:rPr lang="en-US" altLang="zh-CN" sz="7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1.</a:t>
                      </a:r>
                      <a:r>
                        <a:rPr lang="zh-CN" altLang="en-US" sz="7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教师进入软件工程系列教学辅助网站</a:t>
                      </a:r>
                      <a:r>
                        <a:rPr lang="en-US" altLang="zh-CN" sz="7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2.</a:t>
                      </a:r>
                      <a:r>
                        <a:rPr lang="zh-CN" altLang="en-US" sz="7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教师输入用户名和密码</a:t>
                      </a:r>
                      <a:r>
                        <a:rPr lang="en-US" altLang="zh-CN" sz="7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3.</a:t>
                      </a:r>
                      <a:r>
                        <a:rPr lang="zh-CN" altLang="en-US" sz="7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单击“登录”；</a:t>
                      </a:r>
                      <a:r>
                        <a:rPr lang="en-US" altLang="zh-CN" sz="7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4.</a:t>
                      </a:r>
                      <a:r>
                        <a:rPr lang="zh-CN" altLang="en-US" sz="7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系统检测教师登录信息</a:t>
                      </a:r>
                      <a:r>
                        <a:rPr lang="en-US" altLang="zh-CN" sz="7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5.</a:t>
                      </a:r>
                      <a:r>
                        <a:rPr lang="zh-CN" altLang="en-US" sz="7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教师登录软件工程系列教学辅助网站</a:t>
                      </a:r>
                      <a:r>
                        <a:rPr lang="en-US" altLang="zh-CN" sz="7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6.</a:t>
                      </a:r>
                      <a:r>
                        <a:rPr lang="zh-CN" altLang="en-US" sz="7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单击右上角“小人图标”</a:t>
                      </a:r>
                      <a:r>
                        <a:rPr lang="en-US" altLang="zh-CN" sz="7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7.</a:t>
                      </a:r>
                      <a:r>
                        <a:rPr lang="zh-CN" altLang="en-US" sz="7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进入个人主页</a:t>
                      </a:r>
                      <a:endParaRPr lang="zh-CN" altLang="en-US" sz="700" b="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lnL w="404812" cap="flat" cmpd="sng">
                      <a:solidFill>
                        <a:srgbClr val="FFFFFF"/>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r h="174625">
                <a:tc>
                  <a:txBody>
                    <a:bodyPr/>
                    <a:lstStyle/>
                    <a:p>
                      <a:pPr indent="0" algn="l">
                        <a:buNone/>
                      </a:pPr>
                      <a:r>
                        <a:rPr lang="zh-CN" altLang="en-US" sz="7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选择性流程：</a:t>
                      </a:r>
                      <a:endParaRPr lang="zh-CN" altLang="en-US" sz="700" b="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lnL w="12700" cap="flat" cmpd="sng">
                      <a:solidFill>
                        <a:srgbClr val="080000"/>
                      </a:solidFill>
                      <a:prstDash val="solid"/>
                      <a:headEnd type="none" w="med" len="med"/>
                      <a:tailEnd type="none" w="med" len="med"/>
                    </a:lnL>
                    <a:lnR w="404812" cap="flat" cmpd="sng">
                      <a:solidFill>
                        <a:srgbClr val="FFFFFF"/>
                      </a:solidFill>
                      <a:prstDash val="solid"/>
                      <a:headEnd type="none" w="med" len="med"/>
                      <a:tailEnd type="none" w="med" len="med"/>
                    </a:lnR>
                    <a:lnT w="404812" cap="flat" cmpd="sng">
                      <a:solidFill>
                        <a:srgbClr val="FFFFFF"/>
                      </a:solidFill>
                      <a:prstDash val="solid"/>
                      <a:headEnd type="none" w="med" len="med"/>
                      <a:tailEnd type="none" w="med" len="med"/>
                    </a:lnT>
                    <a:lnB w="404812" cap="flat" cmpd="sng">
                      <a:solidFill>
                        <a:srgbClr val="FFFFFF"/>
                      </a:solidFill>
                      <a:prstDash val="solid"/>
                      <a:headEnd type="none" w="med" len="med"/>
                      <a:tailEnd type="none" w="med" len="med"/>
                    </a:lnB>
                    <a:lnTlToBr>
                      <a:noFill/>
                    </a:lnTlToBr>
                    <a:lnBlToTr>
                      <a:noFill/>
                    </a:lnBlToTr>
                    <a:solidFill>
                      <a:srgbClr val="FFFFFF"/>
                    </a:solidFill>
                  </a:tcPr>
                </a:tc>
                <a:tc gridSpan="3">
                  <a:txBody>
                    <a:bodyPr/>
                    <a:lstStyle/>
                    <a:p>
                      <a:pPr indent="0" algn="l">
                        <a:buNone/>
                      </a:pPr>
                      <a:r>
                        <a:rPr lang="zh-CN" altLang="en-US" sz="700" b="0" dirty="0">
                          <a:solidFill>
                            <a:srgbClr val="000000"/>
                          </a:solidFill>
                          <a:latin typeface="微软雅黑" panose="020B0503020204020204" pitchFamily="34" charset="-122"/>
                          <a:ea typeface="微软雅黑" panose="020B0503020204020204" pitchFamily="34" charset="-122"/>
                          <a:cs typeface="宋体" panose="02010600030101010101" pitchFamily="2" charset="-122"/>
                        </a:rPr>
                        <a:t>无</a:t>
                      </a:r>
                      <a:endParaRPr lang="zh-CN" altLang="en-US" sz="700" b="0" dirty="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lnL w="404812" cap="flat" cmpd="sng">
                      <a:solidFill>
                        <a:srgbClr val="FFFFFF"/>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R w="12700"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r h="193675">
                <a:tc>
                  <a:txBody>
                    <a:bodyPr/>
                    <a:lstStyle/>
                    <a:p>
                      <a:pPr indent="0" algn="l">
                        <a:buNone/>
                      </a:pPr>
                      <a:r>
                        <a:rPr lang="zh-CN" altLang="en-US" sz="7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异常：</a:t>
                      </a:r>
                      <a:endParaRPr lang="zh-CN" altLang="en-US" sz="700" b="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lnL w="12700" cap="flat" cmpd="sng">
                      <a:solidFill>
                        <a:srgbClr val="080000"/>
                      </a:solidFill>
                      <a:prstDash val="solid"/>
                      <a:headEnd type="none" w="med" len="med"/>
                      <a:tailEnd type="none" w="med" len="med"/>
                    </a:lnL>
                    <a:lnR w="404812" cap="flat" cmpd="sng">
                      <a:solidFill>
                        <a:srgbClr val="FFFFFF"/>
                      </a:solidFill>
                      <a:prstDash val="solid"/>
                      <a:headEnd type="none" w="med" len="med"/>
                      <a:tailEnd type="none" w="med" len="med"/>
                    </a:lnR>
                    <a:lnT w="404812" cap="flat" cmpd="sng">
                      <a:solidFill>
                        <a:srgbClr val="FFFFFF"/>
                      </a:solidFill>
                      <a:prstDash val="solid"/>
                      <a:headEnd type="none" w="med" len="med"/>
                      <a:tailEnd type="none" w="med" len="med"/>
                    </a:lnT>
                    <a:lnB w="404812" cap="flat" cmpd="sng">
                      <a:solidFill>
                        <a:srgbClr val="FFFFFF"/>
                      </a:solidFill>
                      <a:prstDash val="solid"/>
                      <a:headEnd type="none" w="med" len="med"/>
                      <a:tailEnd type="none" w="med" len="med"/>
                    </a:lnB>
                    <a:lnTlToBr>
                      <a:noFill/>
                    </a:lnTlToBr>
                    <a:lnBlToTr>
                      <a:noFill/>
                    </a:lnBlToTr>
                    <a:solidFill>
                      <a:srgbClr val="FFFFFF"/>
                    </a:solidFill>
                  </a:tcPr>
                </a:tc>
                <a:tc gridSpan="3">
                  <a:txBody>
                    <a:bodyPr/>
                    <a:lstStyle/>
                    <a:p>
                      <a:pPr indent="0" algn="l">
                        <a:buNone/>
                      </a:pPr>
                      <a:r>
                        <a:rPr lang="en-US" altLang="zh-CN" sz="7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1</a:t>
                      </a:r>
                      <a:r>
                        <a:rPr lang="zh-CN" altLang="en-US" sz="7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．提示错误信息，教师确认； </a:t>
                      </a:r>
                      <a:r>
                        <a:rPr lang="en-US" altLang="zh-CN" sz="7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2</a:t>
                      </a:r>
                      <a:r>
                        <a:rPr lang="zh-CN" altLang="en-US" sz="7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．返回到登录页面。</a:t>
                      </a:r>
                      <a:endParaRPr lang="zh-CN" altLang="en-US" sz="700" b="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lnL w="404812" cap="flat" cmpd="sng">
                      <a:solidFill>
                        <a:srgbClr val="FFFFFF"/>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r h="175260">
                <a:tc>
                  <a:txBody>
                    <a:bodyPr/>
                    <a:lstStyle/>
                    <a:p>
                      <a:pPr indent="0" algn="l">
                        <a:buNone/>
                      </a:pPr>
                      <a:r>
                        <a:rPr lang="zh-CN" altLang="en-US" sz="7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优先级：</a:t>
                      </a:r>
                      <a:endParaRPr lang="zh-CN" altLang="en-US" sz="700" b="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lnL w="12700" cap="flat" cmpd="sng">
                      <a:solidFill>
                        <a:srgbClr val="080000"/>
                      </a:solidFill>
                      <a:prstDash val="solid"/>
                      <a:headEnd type="none" w="med" len="med"/>
                      <a:tailEnd type="none" w="med" len="med"/>
                    </a:lnL>
                    <a:lnR w="404812" cap="flat" cmpd="sng">
                      <a:solidFill>
                        <a:srgbClr val="FFFFFF"/>
                      </a:solidFill>
                      <a:prstDash val="solid"/>
                      <a:headEnd type="none" w="med" len="med"/>
                      <a:tailEnd type="none" w="med" len="med"/>
                    </a:lnR>
                    <a:lnT w="404812" cap="flat" cmpd="sng">
                      <a:solidFill>
                        <a:srgbClr val="FFFFFF"/>
                      </a:solidFill>
                      <a:prstDash val="solid"/>
                      <a:headEnd type="none" w="med" len="med"/>
                      <a:tailEnd type="none" w="med" len="med"/>
                    </a:lnT>
                    <a:lnB w="404812" cap="flat" cmpd="sng">
                      <a:solidFill>
                        <a:srgbClr val="FFFFFF"/>
                      </a:solidFill>
                      <a:prstDash val="solid"/>
                      <a:headEnd type="none" w="med" len="med"/>
                      <a:tailEnd type="none" w="med" len="med"/>
                    </a:lnB>
                    <a:lnTlToBr>
                      <a:noFill/>
                    </a:lnTlToBr>
                    <a:lnBlToTr>
                      <a:noFill/>
                    </a:lnBlToTr>
                    <a:solidFill>
                      <a:srgbClr val="FFFFFF"/>
                    </a:solidFill>
                  </a:tcPr>
                </a:tc>
                <a:tc gridSpan="3">
                  <a:txBody>
                    <a:bodyPr/>
                    <a:lstStyle/>
                    <a:p>
                      <a:pPr indent="0" algn="l">
                        <a:buNone/>
                      </a:pPr>
                      <a:r>
                        <a:rPr lang="zh-CN" altLang="en-US" sz="700" b="0" dirty="0">
                          <a:solidFill>
                            <a:srgbClr val="000000"/>
                          </a:solidFill>
                          <a:latin typeface="微软雅黑" panose="020B0503020204020204" pitchFamily="34" charset="-122"/>
                          <a:ea typeface="微软雅黑" panose="020B0503020204020204" pitchFamily="34" charset="-122"/>
                          <a:cs typeface="宋体" panose="02010600030101010101" pitchFamily="2" charset="-122"/>
                        </a:rPr>
                        <a:t>高</a:t>
                      </a:r>
                      <a:endParaRPr lang="zh-CN" altLang="en-US" sz="700" b="0" dirty="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lnL w="404812" cap="flat" cmpd="sng">
                      <a:solidFill>
                        <a:srgbClr val="FFFFFF"/>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r h="174625">
                <a:tc>
                  <a:txBody>
                    <a:bodyPr/>
                    <a:lstStyle/>
                    <a:p>
                      <a:pPr indent="0" algn="l">
                        <a:buNone/>
                      </a:pPr>
                      <a:r>
                        <a:rPr lang="zh-CN" altLang="en-US" sz="7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使用频率：</a:t>
                      </a:r>
                      <a:endParaRPr lang="zh-CN" altLang="en-US" sz="700" b="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lnL w="12700" cap="flat" cmpd="sng">
                      <a:solidFill>
                        <a:srgbClr val="080000"/>
                      </a:solidFill>
                      <a:prstDash val="solid"/>
                      <a:headEnd type="none" w="med" len="med"/>
                      <a:tailEnd type="none" w="med" len="med"/>
                    </a:lnL>
                    <a:lnR w="404812" cap="flat" cmpd="sng">
                      <a:solidFill>
                        <a:srgbClr val="FFFFFF"/>
                      </a:solidFill>
                      <a:prstDash val="solid"/>
                      <a:headEnd type="none" w="med" len="med"/>
                      <a:tailEnd type="none" w="med" len="med"/>
                    </a:lnR>
                    <a:lnT w="404812" cap="flat" cmpd="sng">
                      <a:solidFill>
                        <a:srgbClr val="FFFFFF"/>
                      </a:solidFill>
                      <a:prstDash val="solid"/>
                      <a:headEnd type="none" w="med" len="med"/>
                      <a:tailEnd type="none" w="med" len="med"/>
                    </a:lnT>
                    <a:lnB w="404812" cap="flat" cmpd="sng">
                      <a:solidFill>
                        <a:srgbClr val="FFFFFF"/>
                      </a:solidFill>
                      <a:prstDash val="solid"/>
                      <a:headEnd type="none" w="med" len="med"/>
                      <a:tailEnd type="none" w="med" len="med"/>
                    </a:lnB>
                    <a:lnTlToBr>
                      <a:noFill/>
                    </a:lnTlToBr>
                    <a:lnBlToTr>
                      <a:noFill/>
                    </a:lnBlToTr>
                    <a:solidFill>
                      <a:srgbClr val="FFFFFF"/>
                    </a:solidFill>
                  </a:tcPr>
                </a:tc>
                <a:tc gridSpan="3">
                  <a:txBody>
                    <a:bodyPr/>
                    <a:lstStyle/>
                    <a:p>
                      <a:pPr indent="0" algn="l">
                        <a:buNone/>
                      </a:pPr>
                      <a:r>
                        <a:rPr lang="en-US" altLang="zh-CN" sz="700" b="0" dirty="0" smtClean="0">
                          <a:solidFill>
                            <a:srgbClr val="000000"/>
                          </a:solidFill>
                          <a:latin typeface="微软雅黑" panose="020B0503020204020204" pitchFamily="34" charset="-122"/>
                          <a:ea typeface="微软雅黑" panose="020B0503020204020204" pitchFamily="34" charset="-122"/>
                          <a:cs typeface="宋体" panose="02010600030101010101" pitchFamily="2" charset="-122"/>
                        </a:rPr>
                        <a:t>30</a:t>
                      </a:r>
                      <a:r>
                        <a:rPr lang="zh-CN" altLang="en-US" sz="700" b="0" dirty="0">
                          <a:solidFill>
                            <a:srgbClr val="000000"/>
                          </a:solidFill>
                          <a:latin typeface="微软雅黑" panose="020B0503020204020204" pitchFamily="34" charset="-122"/>
                          <a:ea typeface="微软雅黑" panose="020B0503020204020204" pitchFamily="34" charset="-122"/>
                          <a:cs typeface="宋体" panose="02010600030101010101" pitchFamily="2" charset="-122"/>
                        </a:rPr>
                        <a:t>人次</a:t>
                      </a:r>
                      <a:r>
                        <a:rPr lang="en-US" altLang="zh-CN" sz="700" b="0" dirty="0">
                          <a:solidFill>
                            <a:srgbClr val="000000"/>
                          </a:solidFill>
                          <a:latin typeface="微软雅黑" panose="020B0503020204020204" pitchFamily="34" charset="-122"/>
                          <a:ea typeface="微软雅黑" panose="020B0503020204020204" pitchFamily="34" charset="-122"/>
                          <a:cs typeface="宋体" panose="02010600030101010101" pitchFamily="2" charset="-122"/>
                        </a:rPr>
                        <a:t>/</a:t>
                      </a:r>
                      <a:r>
                        <a:rPr lang="zh-CN" altLang="en-US" sz="700" b="0" dirty="0">
                          <a:solidFill>
                            <a:srgbClr val="000000"/>
                          </a:solidFill>
                          <a:latin typeface="微软雅黑" panose="020B0503020204020204" pitchFamily="34" charset="-122"/>
                          <a:ea typeface="微软雅黑" panose="020B0503020204020204" pitchFamily="34" charset="-122"/>
                          <a:cs typeface="宋体" panose="02010600030101010101" pitchFamily="2" charset="-122"/>
                        </a:rPr>
                        <a:t>天</a:t>
                      </a:r>
                      <a:endParaRPr lang="zh-CN" altLang="en-US" sz="700" b="0" dirty="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lnL w="404812" cap="flat" cmpd="sng">
                      <a:solidFill>
                        <a:srgbClr val="FFFFFF"/>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R w="12700"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r h="174625">
                <a:tc>
                  <a:txBody>
                    <a:bodyPr/>
                    <a:lstStyle/>
                    <a:p>
                      <a:pPr indent="0" algn="l">
                        <a:buNone/>
                      </a:pPr>
                      <a:r>
                        <a:rPr lang="zh-CN" altLang="en-US" sz="7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业务规则：</a:t>
                      </a:r>
                      <a:endParaRPr lang="zh-CN" altLang="en-US" sz="700" b="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lnL w="12700" cap="flat" cmpd="sng">
                      <a:solidFill>
                        <a:srgbClr val="080000"/>
                      </a:solidFill>
                      <a:prstDash val="solid"/>
                      <a:headEnd type="none" w="med" len="med"/>
                      <a:tailEnd type="none" w="med" len="med"/>
                    </a:lnL>
                    <a:lnR w="404812" cap="flat" cmpd="sng">
                      <a:solidFill>
                        <a:srgbClr val="FFFFFF"/>
                      </a:solidFill>
                      <a:prstDash val="solid"/>
                      <a:headEnd type="none" w="med" len="med"/>
                      <a:tailEnd type="none" w="med" len="med"/>
                    </a:lnR>
                    <a:lnT w="404812" cap="flat" cmpd="sng">
                      <a:solidFill>
                        <a:srgbClr val="FFFFFF"/>
                      </a:solidFill>
                      <a:prstDash val="solid"/>
                      <a:headEnd type="none" w="med" len="med"/>
                      <a:tailEnd type="none" w="med" len="med"/>
                    </a:lnT>
                    <a:lnB w="404812" cap="flat" cmpd="sng">
                      <a:solidFill>
                        <a:srgbClr val="FFFFFF"/>
                      </a:solidFill>
                      <a:prstDash val="solid"/>
                      <a:headEnd type="none" w="med" len="med"/>
                      <a:tailEnd type="none" w="med" len="med"/>
                    </a:lnB>
                    <a:lnTlToBr>
                      <a:noFill/>
                    </a:lnTlToBr>
                    <a:lnBlToTr>
                      <a:noFill/>
                    </a:lnBlToTr>
                    <a:solidFill>
                      <a:srgbClr val="FFFFFF"/>
                    </a:solidFill>
                  </a:tcPr>
                </a:tc>
                <a:tc gridSpan="3">
                  <a:txBody>
                    <a:bodyPr/>
                    <a:lstStyle/>
                    <a:p>
                      <a:pPr indent="0" algn="l">
                        <a:buNone/>
                      </a:pPr>
                      <a:r>
                        <a:rPr lang="en-US" altLang="zh-CN" sz="7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BR-1</a:t>
                      </a:r>
                      <a:endParaRPr lang="en-US" altLang="zh-CN" sz="700" b="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lnL w="404812" cap="flat" cmpd="sng">
                      <a:solidFill>
                        <a:srgbClr val="FFFFFF"/>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r h="175260">
                <a:tc>
                  <a:txBody>
                    <a:bodyPr/>
                    <a:lstStyle/>
                    <a:p>
                      <a:pPr indent="0" algn="l">
                        <a:buNone/>
                      </a:pPr>
                      <a:r>
                        <a:rPr lang="zh-CN" altLang="en-US" sz="7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假设：</a:t>
                      </a:r>
                      <a:endParaRPr lang="zh-CN" altLang="en-US" sz="700" b="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lnL w="12700" cap="flat" cmpd="sng">
                      <a:solidFill>
                        <a:srgbClr val="080000"/>
                      </a:solidFill>
                      <a:prstDash val="solid"/>
                      <a:headEnd type="none" w="med" len="med"/>
                      <a:tailEnd type="none" w="med" len="med"/>
                    </a:lnL>
                    <a:lnR w="404812" cap="flat" cmpd="sng">
                      <a:solidFill>
                        <a:srgbClr val="FFFFFF"/>
                      </a:solidFill>
                      <a:prstDash val="solid"/>
                      <a:headEnd type="none" w="med" len="med"/>
                      <a:tailEnd type="none" w="med" len="med"/>
                    </a:lnR>
                    <a:lnT w="404812" cap="flat" cmpd="sng">
                      <a:solidFill>
                        <a:srgbClr val="FFFFFF"/>
                      </a:solidFill>
                      <a:prstDash val="solid"/>
                      <a:headEnd type="none" w="med" len="med"/>
                      <a:tailEnd type="none" w="med" len="med"/>
                    </a:lnT>
                    <a:lnB w="404812" cap="flat" cmpd="sng">
                      <a:solidFill>
                        <a:srgbClr val="FFFFFF"/>
                      </a:solidFill>
                      <a:prstDash val="solid"/>
                      <a:headEnd type="none" w="med" len="med"/>
                      <a:tailEnd type="none" w="med" len="med"/>
                    </a:lnB>
                    <a:lnTlToBr>
                      <a:noFill/>
                    </a:lnTlToBr>
                    <a:lnBlToTr>
                      <a:noFill/>
                    </a:lnBlToTr>
                    <a:solidFill>
                      <a:srgbClr val="FFFFFF"/>
                    </a:solidFill>
                  </a:tcPr>
                </a:tc>
                <a:tc gridSpan="3">
                  <a:txBody>
                    <a:bodyPr/>
                    <a:lstStyle/>
                    <a:p>
                      <a:pPr indent="0" algn="l">
                        <a:buNone/>
                      </a:pPr>
                      <a:r>
                        <a:rPr lang="zh-CN" altLang="en-US" sz="7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无</a:t>
                      </a:r>
                      <a:endParaRPr lang="zh-CN" altLang="en-US" sz="700" b="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lnL w="404812" cap="flat" cmpd="sng">
                      <a:solidFill>
                        <a:srgbClr val="FFFFFF"/>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R w="12700"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r h="206375">
                <a:tc>
                  <a:txBody>
                    <a:bodyPr/>
                    <a:lstStyle/>
                    <a:p>
                      <a:pPr indent="0" algn="l">
                        <a:buNone/>
                      </a:pPr>
                      <a:r>
                        <a:rPr lang="zh-CN" altLang="en-US" sz="7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其他信息：</a:t>
                      </a:r>
                      <a:endParaRPr lang="zh-CN" altLang="en-US" sz="700" b="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lnL w="12700" cap="flat" cmpd="sng">
                      <a:solidFill>
                        <a:srgbClr val="080000"/>
                      </a:solidFill>
                      <a:prstDash val="solid"/>
                      <a:headEnd type="none" w="med" len="med"/>
                      <a:tailEnd type="none" w="med" len="med"/>
                    </a:lnL>
                    <a:lnR w="404812" cap="flat" cmpd="sng">
                      <a:solidFill>
                        <a:srgbClr val="FFFFFF"/>
                      </a:solidFill>
                      <a:prstDash val="solid"/>
                      <a:headEnd type="none" w="med" len="med"/>
                      <a:tailEnd type="none" w="med" len="med"/>
                    </a:lnR>
                    <a:lnT w="404812" cap="flat" cmpd="sng">
                      <a:solidFill>
                        <a:srgbClr val="FFFFFF"/>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gridSpan="3">
                  <a:txBody>
                    <a:bodyPr/>
                    <a:lstStyle/>
                    <a:p>
                      <a:pPr indent="0" algn="l">
                        <a:buNone/>
                      </a:pPr>
                      <a:r>
                        <a:rPr lang="zh-CN" altLang="en-US" sz="700" b="0" dirty="0">
                          <a:solidFill>
                            <a:srgbClr val="000000"/>
                          </a:solidFill>
                          <a:latin typeface="微软雅黑" panose="020B0503020204020204" pitchFamily="34" charset="-122"/>
                          <a:ea typeface="微软雅黑" panose="020B0503020204020204" pitchFamily="34" charset="-122"/>
                          <a:cs typeface="宋体" panose="02010600030101010101" pitchFamily="2" charset="-122"/>
                        </a:rPr>
                        <a:t>用户需要登录后进一步浏览网站信息；教师用户能在自己的个人主页看到“我的课程”</a:t>
                      </a:r>
                      <a:endParaRPr lang="zh-CN" altLang="en-US" sz="700" b="0" dirty="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228600" marR="68580" marT="0" marB="0">
                    <a:lnL w="404812" cap="flat" cmpd="sng">
                      <a:solidFill>
                        <a:srgbClr val="FFFFFF"/>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R w="12700"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bl>
          </a:graphicData>
        </a:graphic>
      </p:graphicFrame>
      <p:graphicFrame>
        <p:nvGraphicFramePr>
          <p:cNvPr id="8" name="表格 7"/>
          <p:cNvGraphicFramePr/>
          <p:nvPr/>
        </p:nvGraphicFramePr>
        <p:xfrm>
          <a:off x="4657066" y="999693"/>
          <a:ext cx="3859241" cy="4279900"/>
        </p:xfrm>
        <a:graphic>
          <a:graphicData uri="http://schemas.openxmlformats.org/drawingml/2006/table">
            <a:tbl>
              <a:tblPr firstRow="1" bandRow="1">
                <a:tableStyleId>{5940675A-B579-460E-94D1-54222C63F5DA}</a:tableStyleId>
              </a:tblPr>
              <a:tblGrid>
                <a:gridCol w="715569"/>
                <a:gridCol w="520354"/>
                <a:gridCol w="792611"/>
                <a:gridCol w="1830707"/>
              </a:tblGrid>
              <a:tr h="276225">
                <a:tc>
                  <a:txBody>
                    <a:bodyPr/>
                    <a:lstStyle/>
                    <a:p>
                      <a:pPr indent="0">
                        <a:buNone/>
                      </a:pPr>
                      <a:r>
                        <a:rPr lang="en-US" altLang="zh-CN" sz="800" b="0" dirty="0">
                          <a:solidFill>
                            <a:srgbClr val="000000"/>
                          </a:solidFill>
                          <a:latin typeface="微软雅黑" panose="020B0503020204020204" pitchFamily="34" charset="-122"/>
                          <a:ea typeface="微软雅黑" panose="020B0503020204020204" pitchFamily="34" charset="-122"/>
                          <a:cs typeface="宋体" panose="02010600030101010101" pitchFamily="2" charset="-122"/>
                        </a:rPr>
                        <a:t>ID</a:t>
                      </a:r>
                      <a:r>
                        <a:rPr lang="zh-CN" altLang="en-US" sz="800" b="0" dirty="0">
                          <a:solidFill>
                            <a:srgbClr val="000000"/>
                          </a:solidFill>
                          <a:latin typeface="微软雅黑" panose="020B0503020204020204" pitchFamily="34" charset="-122"/>
                          <a:ea typeface="微软雅黑" panose="020B0503020204020204" pitchFamily="34" charset="-122"/>
                          <a:cs typeface="宋体" panose="02010600030101010101" pitchFamily="2" charset="-122"/>
                        </a:rPr>
                        <a:t>和名称：</a:t>
                      </a:r>
                      <a:endParaRPr lang="zh-CN" altLang="en-US" sz="800" b="0" dirty="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lnL w="12700" cap="flat" cmpd="sng">
                      <a:solidFill>
                        <a:srgbClr val="080000"/>
                      </a:solidFill>
                      <a:prstDash val="solid"/>
                      <a:headEnd type="none" w="med" len="med"/>
                      <a:tailEnd type="none" w="med" len="med"/>
                    </a:lnL>
                    <a:lnR w="404812" cap="flat" cmpd="sng">
                      <a:solidFill>
                        <a:srgbClr val="FFFFFF"/>
                      </a:solidFill>
                      <a:prstDash val="solid"/>
                      <a:headEnd type="none" w="med" len="med"/>
                      <a:tailEnd type="none" w="med" len="med"/>
                    </a:lnR>
                    <a:lnT w="12700" cap="flat" cmpd="sng">
                      <a:solidFill>
                        <a:srgbClr val="080000"/>
                      </a:solidFill>
                      <a:prstDash val="solid"/>
                      <a:headEnd type="none" w="med" len="med"/>
                      <a:tailEnd type="none" w="med" len="med"/>
                    </a:lnT>
                    <a:lnB w="404812" cap="flat" cmpd="sng">
                      <a:solidFill>
                        <a:srgbClr val="FFFFFF"/>
                      </a:solidFill>
                      <a:prstDash val="solid"/>
                      <a:headEnd type="none" w="med" len="med"/>
                      <a:tailEnd type="none" w="med" len="med"/>
                    </a:lnB>
                    <a:lnTlToBr>
                      <a:noFill/>
                    </a:lnTlToBr>
                    <a:lnBlToTr>
                      <a:noFill/>
                    </a:lnBlToTr>
                    <a:noFill/>
                  </a:tcPr>
                </a:tc>
                <a:tc gridSpan="3">
                  <a:txBody>
                    <a:bodyPr/>
                    <a:lstStyle/>
                    <a:p>
                      <a:pPr indent="0">
                        <a:buNone/>
                      </a:pPr>
                      <a:r>
                        <a:rPr lang="en-US" altLang="zh-CN" sz="8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UC-TE-28</a:t>
                      </a:r>
                      <a:r>
                        <a:rPr lang="zh-CN" altLang="en-US" sz="8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：教师用户课程介绍管理</a:t>
                      </a:r>
                      <a:endParaRPr lang="zh-CN" altLang="en-US" sz="800" b="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lnL w="404812" cap="flat" cmpd="sng">
                      <a:solidFill>
                        <a:srgbClr val="FFFFFF"/>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404812" cap="flat" cmpd="sng">
                      <a:solidFill>
                        <a:srgbClr val="FFFFFF"/>
                      </a:solidFill>
                      <a:prstDash val="solid"/>
                      <a:headEnd type="none" w="med" len="med"/>
                      <a:tailEnd type="none" w="med" len="med"/>
                    </a:lnB>
                    <a:lnTlToBr>
                      <a:noFill/>
                    </a:lnTlToBr>
                    <a:lnBlToTr>
                      <a:noFill/>
                    </a:lnBlToTr>
                    <a:noFill/>
                  </a:tcPr>
                </a:tc>
                <a:tc hMerge="1">
                  <a:tcPr>
                    <a:lnT w="12700" cap="flat" cmpd="sng">
                      <a:solidFill>
                        <a:srgbClr val="080000"/>
                      </a:solidFill>
                      <a:prstDash val="solid"/>
                      <a:headEnd type="none" w="med" len="med"/>
                      <a:tailEnd type="none" w="med" len="med"/>
                    </a:lnT>
                    <a:lnB w="404812" cap="flat" cmpd="sng">
                      <a:solidFill>
                        <a:srgbClr val="FFFFFF"/>
                      </a:solidFill>
                      <a:prstDash val="solid"/>
                      <a:headEnd type="none" w="med" len="med"/>
                      <a:tailEnd type="none" w="med" len="med"/>
                    </a:lnB>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404812" cap="flat" cmpd="sng">
                      <a:solidFill>
                        <a:srgbClr val="FFFFFF"/>
                      </a:solidFill>
                      <a:prstDash val="solid"/>
                      <a:headEnd type="none" w="med" len="med"/>
                      <a:tailEnd type="none" w="med" len="med"/>
                    </a:lnB>
                  </a:tcPr>
                </a:tc>
              </a:tr>
              <a:tr h="276860">
                <a:tc>
                  <a:txBody>
                    <a:bodyPr/>
                    <a:lstStyle/>
                    <a:p>
                      <a:pPr indent="0">
                        <a:buNone/>
                      </a:pPr>
                      <a:r>
                        <a:rPr lang="zh-CN" altLang="en-US" sz="8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创建人：</a:t>
                      </a:r>
                      <a:endParaRPr lang="zh-CN" altLang="en-US" sz="800" b="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lnL w="12700" cap="flat" cmpd="sng">
                      <a:solidFill>
                        <a:srgbClr val="080000"/>
                      </a:solidFill>
                      <a:prstDash val="solid"/>
                      <a:headEnd type="none" w="med" len="med"/>
                      <a:tailEnd type="none" w="med" len="med"/>
                    </a:lnL>
                    <a:lnR w="404812" cap="flat" cmpd="sng">
                      <a:solidFill>
                        <a:srgbClr val="FFFFFF"/>
                      </a:solidFill>
                      <a:prstDash val="solid"/>
                      <a:headEnd type="none" w="med" len="med"/>
                      <a:tailEnd type="none" w="med" len="med"/>
                    </a:lnR>
                    <a:lnT w="404812" cap="flat" cmpd="sng">
                      <a:solidFill>
                        <a:srgbClr val="FFFFFF"/>
                      </a:solidFill>
                      <a:prstDash val="solid"/>
                      <a:headEnd type="none" w="med" len="med"/>
                      <a:tailEnd type="none" w="med" len="med"/>
                    </a:lnT>
                    <a:lnB w="404812" cap="flat" cmpd="sng">
                      <a:solidFill>
                        <a:srgbClr val="FFFFFF"/>
                      </a:solidFill>
                      <a:prstDash val="solid"/>
                      <a:headEnd type="none" w="med" len="med"/>
                      <a:tailEnd type="none" w="med" len="med"/>
                    </a:lnB>
                    <a:lnTlToBr>
                      <a:noFill/>
                    </a:lnTlToBr>
                    <a:lnBlToTr>
                      <a:noFill/>
                    </a:lnBlToTr>
                    <a:noFill/>
                  </a:tcPr>
                </a:tc>
                <a:tc>
                  <a:txBody>
                    <a:bodyPr/>
                    <a:lstStyle/>
                    <a:p>
                      <a:pPr indent="0">
                        <a:buNone/>
                      </a:pPr>
                      <a:r>
                        <a:rPr lang="zh-CN" altLang="en-US" sz="8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林康</a:t>
                      </a:r>
                      <a:endParaRPr lang="zh-CN" altLang="en-US" sz="800" b="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lnL w="404812" cap="flat" cmpd="sng">
                      <a:solidFill>
                        <a:srgbClr val="FFFFFF"/>
                      </a:solidFill>
                      <a:prstDash val="solid"/>
                      <a:headEnd type="none" w="med" len="med"/>
                      <a:tailEnd type="none" w="med" len="med"/>
                    </a:lnL>
                    <a:lnR w="404812" cap="flat" cmpd="sng">
                      <a:solidFill>
                        <a:srgbClr val="FFFFFF"/>
                      </a:solidFill>
                      <a:prstDash val="solid"/>
                      <a:headEnd type="none" w="med" len="med"/>
                      <a:tailEnd type="none" w="med" len="med"/>
                    </a:lnR>
                    <a:lnT w="404812" cap="flat" cmpd="sng">
                      <a:solidFill>
                        <a:srgbClr val="FFFFFF"/>
                      </a:solidFill>
                      <a:prstDash val="solid"/>
                      <a:headEnd type="none" w="med" len="med"/>
                      <a:tailEnd type="none" w="med" len="med"/>
                    </a:lnT>
                    <a:lnB w="404812" cap="flat" cmpd="sng">
                      <a:solidFill>
                        <a:srgbClr val="FFFFFF"/>
                      </a:solidFill>
                      <a:prstDash val="solid"/>
                      <a:headEnd type="none" w="med" len="med"/>
                      <a:tailEnd type="none" w="med" len="med"/>
                    </a:lnB>
                    <a:lnTlToBr>
                      <a:noFill/>
                    </a:lnTlToBr>
                    <a:lnBlToTr>
                      <a:noFill/>
                    </a:lnBlToTr>
                    <a:noFill/>
                  </a:tcPr>
                </a:tc>
                <a:tc>
                  <a:txBody>
                    <a:bodyPr/>
                    <a:lstStyle/>
                    <a:p>
                      <a:pPr indent="0">
                        <a:buNone/>
                      </a:pPr>
                      <a:r>
                        <a:rPr lang="zh-CN" altLang="en-US" sz="8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创建日期：</a:t>
                      </a:r>
                      <a:endParaRPr lang="zh-CN" altLang="en-US" sz="800" b="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lnL w="404812" cap="flat" cmpd="sng">
                      <a:solidFill>
                        <a:srgbClr val="FFFFFF"/>
                      </a:solidFill>
                      <a:prstDash val="solid"/>
                      <a:headEnd type="none" w="med" len="med"/>
                      <a:tailEnd type="none" w="med" len="med"/>
                    </a:lnL>
                    <a:lnR w="404812" cap="flat" cmpd="sng">
                      <a:solidFill>
                        <a:srgbClr val="FFFFFF"/>
                      </a:solidFill>
                      <a:prstDash val="solid"/>
                      <a:headEnd type="none" w="med" len="med"/>
                      <a:tailEnd type="none" w="med" len="med"/>
                    </a:lnR>
                    <a:lnT w="404812" cap="flat" cmpd="sng">
                      <a:solidFill>
                        <a:srgbClr val="FFFFFF"/>
                      </a:solidFill>
                      <a:prstDash val="solid"/>
                      <a:headEnd type="none" w="med" len="med"/>
                      <a:tailEnd type="none" w="med" len="med"/>
                    </a:lnT>
                    <a:lnB w="404812" cap="flat" cmpd="sng">
                      <a:solidFill>
                        <a:srgbClr val="FFFFFF"/>
                      </a:solidFill>
                      <a:prstDash val="solid"/>
                      <a:headEnd type="none" w="med" len="med"/>
                      <a:tailEnd type="none" w="med" len="med"/>
                    </a:lnB>
                    <a:lnTlToBr>
                      <a:noFill/>
                    </a:lnTlToBr>
                    <a:lnBlToTr>
                      <a:noFill/>
                    </a:lnBlToTr>
                    <a:noFill/>
                  </a:tcPr>
                </a:tc>
                <a:tc>
                  <a:txBody>
                    <a:bodyPr/>
                    <a:lstStyle/>
                    <a:p>
                      <a:pPr indent="0">
                        <a:buNone/>
                      </a:pPr>
                      <a:r>
                        <a:rPr lang="en-US" altLang="zh-CN" sz="800" b="0" dirty="0">
                          <a:solidFill>
                            <a:srgbClr val="000000"/>
                          </a:solidFill>
                          <a:latin typeface="微软雅黑" panose="020B0503020204020204" pitchFamily="34" charset="-122"/>
                          <a:ea typeface="微软雅黑" panose="020B0503020204020204" pitchFamily="34" charset="-122"/>
                          <a:cs typeface="宋体" panose="02010600030101010101" pitchFamily="2" charset="-122"/>
                        </a:rPr>
                        <a:t>2017/12/8</a:t>
                      </a:r>
                      <a:endParaRPr lang="en-US" altLang="zh-CN" sz="800" b="0" dirty="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lnL w="404812" cap="flat" cmpd="sng">
                      <a:solidFill>
                        <a:srgbClr val="FFFFFF"/>
                      </a:solidFill>
                      <a:prstDash val="solid"/>
                      <a:headEnd type="none" w="med" len="med"/>
                      <a:tailEnd type="none" w="med" len="med"/>
                    </a:lnL>
                    <a:lnR w="12700" cap="flat" cmpd="sng">
                      <a:solidFill>
                        <a:srgbClr val="080000"/>
                      </a:solidFill>
                      <a:prstDash val="solid"/>
                      <a:headEnd type="none" w="med" len="med"/>
                      <a:tailEnd type="none" w="med" len="med"/>
                    </a:lnR>
                    <a:lnT w="404812" cap="flat" cmpd="sng">
                      <a:solidFill>
                        <a:srgbClr val="FFFFFF"/>
                      </a:solidFill>
                      <a:prstDash val="solid"/>
                      <a:headEnd type="none" w="med" len="med"/>
                      <a:tailEnd type="none" w="med" len="med"/>
                    </a:lnT>
                    <a:lnB w="404812" cap="flat" cmpd="sng">
                      <a:solidFill>
                        <a:srgbClr val="FFFFFF"/>
                      </a:solidFill>
                      <a:prstDash val="solid"/>
                      <a:headEnd type="none" w="med" len="med"/>
                      <a:tailEnd type="none" w="med" len="med"/>
                    </a:lnB>
                    <a:lnTlToBr>
                      <a:noFill/>
                    </a:lnTlToBr>
                    <a:lnBlToTr>
                      <a:noFill/>
                    </a:lnBlToTr>
                    <a:noFill/>
                  </a:tcPr>
                </a:tc>
              </a:tr>
              <a:tr h="275590">
                <a:tc>
                  <a:txBody>
                    <a:bodyPr/>
                    <a:lstStyle/>
                    <a:p>
                      <a:pPr indent="0">
                        <a:buNone/>
                      </a:pPr>
                      <a:r>
                        <a:rPr lang="zh-CN" altLang="en-US" sz="8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主要操作者：</a:t>
                      </a:r>
                      <a:endParaRPr lang="zh-CN" altLang="en-US" sz="800" b="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lnL w="12700" cap="flat" cmpd="sng">
                      <a:solidFill>
                        <a:srgbClr val="080000"/>
                      </a:solidFill>
                      <a:prstDash val="solid"/>
                      <a:headEnd type="none" w="med" len="med"/>
                      <a:tailEnd type="none" w="med" len="med"/>
                    </a:lnL>
                    <a:lnR w="404812" cap="flat" cmpd="sng">
                      <a:solidFill>
                        <a:srgbClr val="FFFFFF"/>
                      </a:solidFill>
                      <a:prstDash val="solid"/>
                      <a:headEnd type="none" w="med" len="med"/>
                      <a:tailEnd type="none" w="med" len="med"/>
                    </a:lnR>
                    <a:lnT w="404812" cap="flat" cmpd="sng">
                      <a:solidFill>
                        <a:srgbClr val="FFFFFF"/>
                      </a:solidFill>
                      <a:prstDash val="solid"/>
                      <a:headEnd type="none" w="med" len="med"/>
                      <a:tailEnd type="none" w="med" len="med"/>
                    </a:lnT>
                    <a:lnB w="404812" cap="flat" cmpd="sng">
                      <a:solidFill>
                        <a:srgbClr val="FFFFFF"/>
                      </a:solidFill>
                      <a:prstDash val="solid"/>
                      <a:headEnd type="none" w="med" len="med"/>
                      <a:tailEnd type="none" w="med" len="med"/>
                    </a:lnB>
                    <a:lnTlToBr>
                      <a:noFill/>
                    </a:lnTlToBr>
                    <a:lnBlToTr>
                      <a:noFill/>
                    </a:lnBlToTr>
                    <a:noFill/>
                  </a:tcPr>
                </a:tc>
                <a:tc>
                  <a:txBody>
                    <a:bodyPr/>
                    <a:lstStyle/>
                    <a:p>
                      <a:pPr indent="0">
                        <a:buNone/>
                      </a:pPr>
                      <a:r>
                        <a:rPr lang="zh-CN" altLang="en-US" sz="8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教师</a:t>
                      </a:r>
                      <a:endParaRPr lang="zh-CN" altLang="en-US" sz="800" b="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lnL w="404812" cap="flat" cmpd="sng">
                      <a:solidFill>
                        <a:srgbClr val="FFFFFF"/>
                      </a:solidFill>
                      <a:prstDash val="solid"/>
                      <a:headEnd type="none" w="med" len="med"/>
                      <a:tailEnd type="none" w="med" len="med"/>
                    </a:lnL>
                    <a:lnR w="404812" cap="flat" cmpd="sng">
                      <a:solidFill>
                        <a:srgbClr val="FFFFFF"/>
                      </a:solidFill>
                      <a:prstDash val="solid"/>
                      <a:headEnd type="none" w="med" len="med"/>
                      <a:tailEnd type="none" w="med" len="med"/>
                    </a:lnR>
                    <a:lnT w="404812" cap="flat" cmpd="sng">
                      <a:solidFill>
                        <a:srgbClr val="FFFFFF"/>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zh-CN" altLang="en-US" sz="8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次要操作者：</a:t>
                      </a:r>
                      <a:endParaRPr lang="zh-CN" altLang="en-US" sz="800" b="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lnL w="404812" cap="flat" cmpd="sng">
                      <a:solidFill>
                        <a:srgbClr val="FFFFFF"/>
                      </a:solidFill>
                      <a:prstDash val="solid"/>
                      <a:headEnd type="none" w="med" len="med"/>
                      <a:tailEnd type="none" w="med" len="med"/>
                    </a:lnL>
                    <a:lnR w="404812" cap="flat" cmpd="sng">
                      <a:solidFill>
                        <a:srgbClr val="FFFFFF"/>
                      </a:solidFill>
                      <a:prstDash val="solid"/>
                      <a:headEnd type="none" w="med" len="med"/>
                      <a:tailEnd type="none" w="med" len="med"/>
                    </a:lnR>
                    <a:lnT w="404812" cap="flat" cmpd="sng">
                      <a:solidFill>
                        <a:srgbClr val="FFFFFF"/>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zh-CN" altLang="en-US" sz="8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软件工程系列教学辅助网站</a:t>
                      </a:r>
                      <a:endParaRPr lang="zh-CN" altLang="en-US" sz="800" b="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lnL w="404812" cap="flat" cmpd="sng">
                      <a:solidFill>
                        <a:srgbClr val="FFFFFF"/>
                      </a:solidFill>
                      <a:prstDash val="solid"/>
                      <a:headEnd type="none" w="med" len="med"/>
                      <a:tailEnd type="none" w="med" len="med"/>
                    </a:lnL>
                    <a:lnR w="12700" cap="flat" cmpd="sng">
                      <a:solidFill>
                        <a:srgbClr val="080000"/>
                      </a:solidFill>
                      <a:prstDash val="solid"/>
                      <a:headEnd type="none" w="med" len="med"/>
                      <a:tailEnd type="none" w="med" len="med"/>
                    </a:lnR>
                    <a:lnT w="404812" cap="flat" cmpd="sng">
                      <a:solidFill>
                        <a:srgbClr val="FFFFFF"/>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76225">
                <a:tc>
                  <a:txBody>
                    <a:bodyPr/>
                    <a:lstStyle/>
                    <a:p>
                      <a:pPr indent="0">
                        <a:buNone/>
                      </a:pPr>
                      <a:r>
                        <a:rPr lang="zh-CN" altLang="en-US" sz="8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描述：</a:t>
                      </a:r>
                      <a:endParaRPr lang="zh-CN" altLang="en-US" sz="800" b="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lnL w="12700" cap="flat" cmpd="sng">
                      <a:solidFill>
                        <a:srgbClr val="080000"/>
                      </a:solidFill>
                      <a:prstDash val="solid"/>
                      <a:headEnd type="none" w="med" len="med"/>
                      <a:tailEnd type="none" w="med" len="med"/>
                    </a:lnL>
                    <a:lnR w="404812" cap="flat" cmpd="sng">
                      <a:solidFill>
                        <a:srgbClr val="FFFFFF"/>
                      </a:solidFill>
                      <a:prstDash val="solid"/>
                      <a:headEnd type="none" w="med" len="med"/>
                      <a:tailEnd type="none" w="med" len="med"/>
                    </a:lnR>
                    <a:lnT w="404812" cap="flat" cmpd="sng">
                      <a:solidFill>
                        <a:srgbClr val="FFFFFF"/>
                      </a:solidFill>
                      <a:prstDash val="solid"/>
                      <a:headEnd type="none" w="med" len="med"/>
                      <a:tailEnd type="none" w="med" len="med"/>
                    </a:lnT>
                    <a:lnB w="404812" cap="flat" cmpd="sng">
                      <a:solidFill>
                        <a:srgbClr val="FFFFFF"/>
                      </a:solidFill>
                      <a:prstDash val="solid"/>
                      <a:headEnd type="none" w="med" len="med"/>
                      <a:tailEnd type="none" w="med" len="med"/>
                    </a:lnB>
                    <a:lnTlToBr>
                      <a:noFill/>
                    </a:lnTlToBr>
                    <a:lnBlToTr>
                      <a:noFill/>
                    </a:lnBlToTr>
                    <a:noFill/>
                  </a:tcPr>
                </a:tc>
                <a:tc gridSpan="3">
                  <a:txBody>
                    <a:bodyPr/>
                    <a:lstStyle/>
                    <a:p>
                      <a:pPr indent="0">
                        <a:buNone/>
                      </a:pPr>
                      <a:r>
                        <a:rPr lang="zh-CN" altLang="en-US" sz="8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教师可以对自己所任课程的课程介绍进行添加编辑</a:t>
                      </a:r>
                      <a:endParaRPr lang="zh-CN" altLang="en-US" sz="800" b="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lnL w="404812" cap="flat" cmpd="sng">
                      <a:solidFill>
                        <a:srgbClr val="FFFFFF"/>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r h="276225">
                <a:tc>
                  <a:txBody>
                    <a:bodyPr/>
                    <a:lstStyle/>
                    <a:p>
                      <a:pPr indent="0">
                        <a:buNone/>
                      </a:pPr>
                      <a:r>
                        <a:rPr lang="zh-CN" altLang="en-US" sz="8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触发器：</a:t>
                      </a:r>
                      <a:endParaRPr lang="zh-CN" altLang="en-US" sz="800" b="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lnL w="12700" cap="flat" cmpd="sng">
                      <a:solidFill>
                        <a:srgbClr val="080000"/>
                      </a:solidFill>
                      <a:prstDash val="solid"/>
                      <a:headEnd type="none" w="med" len="med"/>
                      <a:tailEnd type="none" w="med" len="med"/>
                    </a:lnL>
                    <a:lnR w="404812" cap="flat" cmpd="sng">
                      <a:solidFill>
                        <a:srgbClr val="FFFFFF"/>
                      </a:solidFill>
                      <a:prstDash val="solid"/>
                      <a:headEnd type="none" w="med" len="med"/>
                      <a:tailEnd type="none" w="med" len="med"/>
                    </a:lnR>
                    <a:lnT w="404812" cap="flat" cmpd="sng">
                      <a:solidFill>
                        <a:srgbClr val="FFFFFF"/>
                      </a:solidFill>
                      <a:prstDash val="solid"/>
                      <a:headEnd type="none" w="med" len="med"/>
                      <a:tailEnd type="none" w="med" len="med"/>
                    </a:lnT>
                    <a:lnB w="404812" cap="flat" cmpd="sng">
                      <a:solidFill>
                        <a:srgbClr val="FFFFFF"/>
                      </a:solidFill>
                      <a:prstDash val="solid"/>
                      <a:headEnd type="none" w="med" len="med"/>
                      <a:tailEnd type="none" w="med" len="med"/>
                    </a:lnB>
                    <a:lnTlToBr>
                      <a:noFill/>
                    </a:lnTlToBr>
                    <a:lnBlToTr>
                      <a:noFill/>
                    </a:lnBlToTr>
                    <a:noFill/>
                  </a:tcPr>
                </a:tc>
                <a:tc gridSpan="3">
                  <a:txBody>
                    <a:bodyPr/>
                    <a:lstStyle/>
                    <a:p>
                      <a:pPr indent="0">
                        <a:buNone/>
                      </a:pPr>
                      <a:r>
                        <a:rPr lang="zh-CN" altLang="en-US" sz="8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教师需要添加或者编辑课程简介</a:t>
                      </a:r>
                      <a:endParaRPr lang="zh-CN" altLang="en-US" sz="800" b="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lnL w="404812" cap="flat" cmpd="sng">
                      <a:solidFill>
                        <a:srgbClr val="FFFFFF"/>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r h="276860">
                <a:tc>
                  <a:txBody>
                    <a:bodyPr/>
                    <a:lstStyle/>
                    <a:p>
                      <a:pPr indent="0">
                        <a:buNone/>
                      </a:pPr>
                      <a:r>
                        <a:rPr lang="zh-CN" altLang="en-US" sz="8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前置条件：</a:t>
                      </a:r>
                      <a:endParaRPr lang="zh-CN" altLang="en-US" sz="800" b="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lnL w="12700" cap="flat" cmpd="sng">
                      <a:solidFill>
                        <a:srgbClr val="080000"/>
                      </a:solidFill>
                      <a:prstDash val="solid"/>
                      <a:headEnd type="none" w="med" len="med"/>
                      <a:tailEnd type="none" w="med" len="med"/>
                    </a:lnL>
                    <a:lnR w="404812" cap="flat" cmpd="sng">
                      <a:solidFill>
                        <a:srgbClr val="FFFFFF"/>
                      </a:solidFill>
                      <a:prstDash val="solid"/>
                      <a:headEnd type="none" w="med" len="med"/>
                      <a:tailEnd type="none" w="med" len="med"/>
                    </a:lnR>
                    <a:lnT w="404812" cap="flat" cmpd="sng">
                      <a:solidFill>
                        <a:srgbClr val="FFFFFF"/>
                      </a:solidFill>
                      <a:prstDash val="solid"/>
                      <a:headEnd type="none" w="med" len="med"/>
                      <a:tailEnd type="none" w="med" len="med"/>
                    </a:lnT>
                    <a:lnB w="404812" cap="flat" cmpd="sng">
                      <a:solidFill>
                        <a:srgbClr val="FFFFFF"/>
                      </a:solidFill>
                      <a:prstDash val="solid"/>
                      <a:headEnd type="none" w="med" len="med"/>
                      <a:tailEnd type="none" w="med" len="med"/>
                    </a:lnB>
                    <a:lnTlToBr>
                      <a:noFill/>
                    </a:lnTlToBr>
                    <a:lnBlToTr>
                      <a:noFill/>
                    </a:lnBlToTr>
                    <a:noFill/>
                  </a:tcPr>
                </a:tc>
                <a:tc gridSpan="3">
                  <a:txBody>
                    <a:bodyPr/>
                    <a:lstStyle/>
                    <a:p>
                      <a:pPr indent="0">
                        <a:buNone/>
                      </a:pPr>
                      <a:r>
                        <a:rPr lang="en-US" altLang="zh-CN" sz="8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PRE-1</a:t>
                      </a:r>
                      <a:r>
                        <a:rPr lang="zh-CN" altLang="en-US" sz="8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：教师已经登录软件工程系列教学辅助网站</a:t>
                      </a:r>
                      <a:endParaRPr lang="zh-CN" altLang="en-US" sz="800" b="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lnL w="404812" cap="flat" cmpd="sng">
                      <a:solidFill>
                        <a:srgbClr val="FFFFFF"/>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r h="276225">
                <a:tc>
                  <a:txBody>
                    <a:bodyPr/>
                    <a:lstStyle/>
                    <a:p>
                      <a:pPr indent="0">
                        <a:buNone/>
                      </a:pPr>
                      <a:r>
                        <a:rPr lang="zh-CN" altLang="en-US" sz="8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后置条件：</a:t>
                      </a:r>
                      <a:endParaRPr lang="zh-CN" altLang="en-US" sz="800" b="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lnL w="12700" cap="flat" cmpd="sng">
                      <a:solidFill>
                        <a:srgbClr val="080000"/>
                      </a:solidFill>
                      <a:prstDash val="solid"/>
                      <a:headEnd type="none" w="med" len="med"/>
                      <a:tailEnd type="none" w="med" len="med"/>
                    </a:lnL>
                    <a:lnR w="404812" cap="flat" cmpd="sng">
                      <a:solidFill>
                        <a:srgbClr val="FFFFFF"/>
                      </a:solidFill>
                      <a:prstDash val="solid"/>
                      <a:headEnd type="none" w="med" len="med"/>
                      <a:tailEnd type="none" w="med" len="med"/>
                    </a:lnR>
                    <a:lnT w="404812" cap="flat" cmpd="sng">
                      <a:solidFill>
                        <a:srgbClr val="FFFFFF"/>
                      </a:solidFill>
                      <a:prstDash val="solid"/>
                      <a:headEnd type="none" w="med" len="med"/>
                      <a:tailEnd type="none" w="med" len="med"/>
                    </a:lnT>
                    <a:lnB w="404812" cap="flat" cmpd="sng">
                      <a:solidFill>
                        <a:srgbClr val="FFFFFF"/>
                      </a:solidFill>
                      <a:prstDash val="solid"/>
                      <a:headEnd type="none" w="med" len="med"/>
                      <a:tailEnd type="none" w="med" len="med"/>
                    </a:lnB>
                    <a:lnTlToBr>
                      <a:noFill/>
                    </a:lnTlToBr>
                    <a:lnBlToTr>
                      <a:noFill/>
                    </a:lnBlToTr>
                    <a:noFill/>
                  </a:tcPr>
                </a:tc>
                <a:tc gridSpan="3">
                  <a:txBody>
                    <a:bodyPr/>
                    <a:lstStyle/>
                    <a:p>
                      <a:pPr indent="0">
                        <a:buNone/>
                      </a:pPr>
                      <a:r>
                        <a:rPr lang="zh-CN" altLang="en-US" sz="8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无</a:t>
                      </a:r>
                      <a:endParaRPr lang="zh-CN" altLang="en-US" sz="800" b="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lnL w="404812" cap="flat" cmpd="sng">
                      <a:solidFill>
                        <a:srgbClr val="FFFFFF"/>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r h="411480">
                <a:tc>
                  <a:txBody>
                    <a:bodyPr/>
                    <a:lstStyle/>
                    <a:p>
                      <a:pPr indent="0">
                        <a:buNone/>
                      </a:pPr>
                      <a:r>
                        <a:rPr lang="zh-CN" altLang="en-US" sz="8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一般性流程：</a:t>
                      </a:r>
                      <a:endParaRPr lang="zh-CN" altLang="en-US" sz="800" b="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lnL w="12700" cap="flat" cmpd="sng">
                      <a:solidFill>
                        <a:srgbClr val="080000"/>
                      </a:solidFill>
                      <a:prstDash val="solid"/>
                      <a:headEnd type="none" w="med" len="med"/>
                      <a:tailEnd type="none" w="med" len="med"/>
                    </a:lnL>
                    <a:lnR w="404812" cap="flat" cmpd="sng">
                      <a:solidFill>
                        <a:srgbClr val="FFFFFF"/>
                      </a:solidFill>
                      <a:prstDash val="solid"/>
                      <a:headEnd type="none" w="med" len="med"/>
                      <a:tailEnd type="none" w="med" len="med"/>
                    </a:lnR>
                    <a:lnT w="404812" cap="flat" cmpd="sng">
                      <a:solidFill>
                        <a:srgbClr val="FFFFFF"/>
                      </a:solidFill>
                      <a:prstDash val="solid"/>
                      <a:headEnd type="none" w="med" len="med"/>
                      <a:tailEnd type="none" w="med" len="med"/>
                    </a:lnT>
                    <a:lnB w="404812" cap="flat" cmpd="sng">
                      <a:solidFill>
                        <a:srgbClr val="FFFFFF"/>
                      </a:solidFill>
                      <a:prstDash val="solid"/>
                      <a:headEnd type="none" w="med" len="med"/>
                      <a:tailEnd type="none" w="med" len="med"/>
                    </a:lnB>
                    <a:lnTlToBr>
                      <a:noFill/>
                    </a:lnTlToBr>
                    <a:lnBlToTr>
                      <a:noFill/>
                    </a:lnBlToTr>
                    <a:noFill/>
                  </a:tcPr>
                </a:tc>
                <a:tc gridSpan="3">
                  <a:txBody>
                    <a:bodyPr/>
                    <a:lstStyle/>
                    <a:p>
                      <a:pPr indent="0">
                        <a:buNone/>
                      </a:pPr>
                      <a:r>
                        <a:rPr lang="en-US" altLang="zh-CN" sz="8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1.</a:t>
                      </a:r>
                      <a:r>
                        <a:rPr lang="zh-CN" altLang="en-US" sz="8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教师点击课程导航栏</a:t>
                      </a:r>
                      <a:r>
                        <a:rPr lang="en-US" altLang="zh-CN" sz="8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2.</a:t>
                      </a:r>
                      <a:r>
                        <a:rPr lang="zh-CN" altLang="en-US" sz="8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进入课程选择界面</a:t>
                      </a:r>
                      <a:r>
                        <a:rPr lang="en-US" altLang="zh-CN" sz="8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3.</a:t>
                      </a:r>
                      <a:r>
                        <a:rPr lang="zh-CN" altLang="en-US" sz="8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选择自己所任课程</a:t>
                      </a:r>
                      <a:r>
                        <a:rPr lang="en-US" altLang="zh-CN" sz="8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4.</a:t>
                      </a:r>
                      <a:r>
                        <a:rPr lang="zh-CN" altLang="en-US" sz="8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点击课程简介</a:t>
                      </a:r>
                      <a:r>
                        <a:rPr lang="en-US" altLang="zh-CN" sz="8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5.</a:t>
                      </a:r>
                      <a:r>
                        <a:rPr lang="zh-CN" altLang="en-US" sz="8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点击编辑</a:t>
                      </a:r>
                      <a:endParaRPr lang="zh-CN" altLang="en-US" sz="800" b="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lnL w="404812" cap="flat" cmpd="sng">
                      <a:solidFill>
                        <a:srgbClr val="FFFFFF"/>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r h="276225">
                <a:tc>
                  <a:txBody>
                    <a:bodyPr/>
                    <a:lstStyle/>
                    <a:p>
                      <a:pPr indent="0">
                        <a:buNone/>
                      </a:pPr>
                      <a:r>
                        <a:rPr lang="zh-CN" altLang="en-US" sz="8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选择性流程：</a:t>
                      </a:r>
                      <a:endParaRPr lang="zh-CN" altLang="en-US" sz="800" b="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lnL w="12700" cap="flat" cmpd="sng">
                      <a:solidFill>
                        <a:srgbClr val="080000"/>
                      </a:solidFill>
                      <a:prstDash val="solid"/>
                      <a:headEnd type="none" w="med" len="med"/>
                      <a:tailEnd type="none" w="med" len="med"/>
                    </a:lnL>
                    <a:lnR w="404812" cap="flat" cmpd="sng">
                      <a:solidFill>
                        <a:srgbClr val="FFFFFF"/>
                      </a:solidFill>
                      <a:prstDash val="solid"/>
                      <a:headEnd type="none" w="med" len="med"/>
                      <a:tailEnd type="none" w="med" len="med"/>
                    </a:lnR>
                    <a:lnT w="404812" cap="flat" cmpd="sng">
                      <a:solidFill>
                        <a:srgbClr val="FFFFFF"/>
                      </a:solidFill>
                      <a:prstDash val="solid"/>
                      <a:headEnd type="none" w="med" len="med"/>
                      <a:tailEnd type="none" w="med" len="med"/>
                    </a:lnT>
                    <a:lnB w="404812" cap="flat" cmpd="sng">
                      <a:solidFill>
                        <a:srgbClr val="FFFFFF"/>
                      </a:solidFill>
                      <a:prstDash val="solid"/>
                      <a:headEnd type="none" w="med" len="med"/>
                      <a:tailEnd type="none" w="med" len="med"/>
                    </a:lnB>
                    <a:lnTlToBr>
                      <a:noFill/>
                    </a:lnTlToBr>
                    <a:lnBlToTr>
                      <a:noFill/>
                    </a:lnBlToTr>
                    <a:noFill/>
                  </a:tcPr>
                </a:tc>
                <a:tc gridSpan="3">
                  <a:txBody>
                    <a:bodyPr/>
                    <a:lstStyle/>
                    <a:p>
                      <a:pPr indent="0">
                        <a:buNone/>
                      </a:pPr>
                      <a:r>
                        <a:rPr lang="zh-CN" altLang="en-US" sz="8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无</a:t>
                      </a:r>
                      <a:endParaRPr lang="zh-CN" altLang="en-US" sz="800" b="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lnL w="404812" cap="flat" cmpd="sng">
                      <a:solidFill>
                        <a:srgbClr val="FFFFFF"/>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R w="12700"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r h="276860">
                <a:tc>
                  <a:txBody>
                    <a:bodyPr/>
                    <a:lstStyle/>
                    <a:p>
                      <a:pPr indent="0">
                        <a:buNone/>
                      </a:pPr>
                      <a:r>
                        <a:rPr lang="zh-CN" altLang="en-US" sz="8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异常：</a:t>
                      </a:r>
                      <a:endParaRPr lang="zh-CN" altLang="en-US" sz="800" b="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lnL w="12700" cap="flat" cmpd="sng">
                      <a:solidFill>
                        <a:srgbClr val="080000"/>
                      </a:solidFill>
                      <a:prstDash val="solid"/>
                      <a:headEnd type="none" w="med" len="med"/>
                      <a:tailEnd type="none" w="med" len="med"/>
                    </a:lnL>
                    <a:lnR w="404812" cap="flat" cmpd="sng">
                      <a:solidFill>
                        <a:srgbClr val="FFFFFF"/>
                      </a:solidFill>
                      <a:prstDash val="solid"/>
                      <a:headEnd type="none" w="med" len="med"/>
                      <a:tailEnd type="none" w="med" len="med"/>
                    </a:lnR>
                    <a:lnT w="404812" cap="flat" cmpd="sng">
                      <a:solidFill>
                        <a:srgbClr val="FFFFFF"/>
                      </a:solidFill>
                      <a:prstDash val="solid"/>
                      <a:headEnd type="none" w="med" len="med"/>
                      <a:tailEnd type="none" w="med" len="med"/>
                    </a:lnT>
                    <a:lnB w="404812" cap="flat" cmpd="sng">
                      <a:solidFill>
                        <a:srgbClr val="FFFFFF"/>
                      </a:solidFill>
                      <a:prstDash val="solid"/>
                      <a:headEnd type="none" w="med" len="med"/>
                      <a:tailEnd type="none" w="med" len="med"/>
                    </a:lnB>
                    <a:lnTlToBr>
                      <a:noFill/>
                    </a:lnTlToBr>
                    <a:lnBlToTr>
                      <a:noFill/>
                    </a:lnBlToTr>
                    <a:noFill/>
                  </a:tcPr>
                </a:tc>
                <a:tc gridSpan="3">
                  <a:txBody>
                    <a:bodyPr/>
                    <a:lstStyle/>
                    <a:p>
                      <a:pPr indent="0">
                        <a:buNone/>
                      </a:pPr>
                      <a:r>
                        <a:rPr lang="zh-CN" altLang="en-US" sz="8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无</a:t>
                      </a:r>
                      <a:endParaRPr lang="zh-CN" altLang="en-US" sz="800" b="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lnL w="404812" cap="flat" cmpd="sng">
                      <a:solidFill>
                        <a:srgbClr val="FFFFFF"/>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r h="276225">
                <a:tc>
                  <a:txBody>
                    <a:bodyPr/>
                    <a:lstStyle/>
                    <a:p>
                      <a:pPr indent="0">
                        <a:buNone/>
                      </a:pPr>
                      <a:r>
                        <a:rPr lang="zh-CN" altLang="en-US" sz="8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优先级：</a:t>
                      </a:r>
                      <a:endParaRPr lang="zh-CN" altLang="en-US" sz="800" b="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lnL w="12700" cap="flat" cmpd="sng">
                      <a:solidFill>
                        <a:srgbClr val="080000"/>
                      </a:solidFill>
                      <a:prstDash val="solid"/>
                      <a:headEnd type="none" w="med" len="med"/>
                      <a:tailEnd type="none" w="med" len="med"/>
                    </a:lnL>
                    <a:lnR w="404812" cap="flat" cmpd="sng">
                      <a:solidFill>
                        <a:srgbClr val="FFFFFF"/>
                      </a:solidFill>
                      <a:prstDash val="solid"/>
                      <a:headEnd type="none" w="med" len="med"/>
                      <a:tailEnd type="none" w="med" len="med"/>
                    </a:lnR>
                    <a:lnT w="404812" cap="flat" cmpd="sng">
                      <a:solidFill>
                        <a:srgbClr val="FFFFFF"/>
                      </a:solidFill>
                      <a:prstDash val="solid"/>
                      <a:headEnd type="none" w="med" len="med"/>
                      <a:tailEnd type="none" w="med" len="med"/>
                    </a:lnT>
                    <a:lnB w="404812" cap="flat" cmpd="sng">
                      <a:solidFill>
                        <a:srgbClr val="FFFFFF"/>
                      </a:solidFill>
                      <a:prstDash val="solid"/>
                      <a:headEnd type="none" w="med" len="med"/>
                      <a:tailEnd type="none" w="med" len="med"/>
                    </a:lnB>
                    <a:lnTlToBr>
                      <a:noFill/>
                    </a:lnTlToBr>
                    <a:lnBlToTr>
                      <a:noFill/>
                    </a:lnBlToTr>
                    <a:noFill/>
                  </a:tcPr>
                </a:tc>
                <a:tc gridSpan="3">
                  <a:txBody>
                    <a:bodyPr/>
                    <a:lstStyle/>
                    <a:p>
                      <a:pPr indent="0">
                        <a:buNone/>
                      </a:pPr>
                      <a:r>
                        <a:rPr lang="zh-CN" altLang="en-US" sz="8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高</a:t>
                      </a:r>
                      <a:endParaRPr lang="zh-CN" altLang="en-US" sz="800" b="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lnL w="404812" cap="flat" cmpd="sng">
                      <a:solidFill>
                        <a:srgbClr val="FFFFFF"/>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r h="276225">
                <a:tc>
                  <a:txBody>
                    <a:bodyPr/>
                    <a:lstStyle/>
                    <a:p>
                      <a:pPr indent="0">
                        <a:buNone/>
                      </a:pPr>
                      <a:r>
                        <a:rPr lang="zh-CN" altLang="en-US" sz="8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使用频率</a:t>
                      </a:r>
                      <a:endParaRPr lang="zh-CN" altLang="en-US" sz="800" b="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lnL w="12700" cap="flat" cmpd="sng">
                      <a:solidFill>
                        <a:srgbClr val="080000"/>
                      </a:solidFill>
                      <a:prstDash val="solid"/>
                      <a:headEnd type="none" w="med" len="med"/>
                      <a:tailEnd type="none" w="med" len="med"/>
                    </a:lnL>
                    <a:lnR w="404812" cap="flat" cmpd="sng">
                      <a:solidFill>
                        <a:srgbClr val="FFFFFF"/>
                      </a:solidFill>
                      <a:prstDash val="solid"/>
                      <a:headEnd type="none" w="med" len="med"/>
                      <a:tailEnd type="none" w="med" len="med"/>
                    </a:lnR>
                    <a:lnT w="404812" cap="flat" cmpd="sng">
                      <a:solidFill>
                        <a:srgbClr val="FFFFFF"/>
                      </a:solidFill>
                      <a:prstDash val="solid"/>
                      <a:headEnd type="none" w="med" len="med"/>
                      <a:tailEnd type="none" w="med" len="med"/>
                    </a:lnT>
                    <a:lnB w="404812" cap="flat" cmpd="sng">
                      <a:solidFill>
                        <a:srgbClr val="FFFFFF"/>
                      </a:solidFill>
                      <a:prstDash val="solid"/>
                      <a:headEnd type="none" w="med" len="med"/>
                      <a:tailEnd type="none" w="med" len="med"/>
                    </a:lnB>
                    <a:lnTlToBr>
                      <a:noFill/>
                    </a:lnTlToBr>
                    <a:lnBlToTr>
                      <a:noFill/>
                    </a:lnBlToTr>
                    <a:noFill/>
                  </a:tcPr>
                </a:tc>
                <a:tc gridSpan="3">
                  <a:txBody>
                    <a:bodyPr/>
                    <a:lstStyle/>
                    <a:p>
                      <a:pPr indent="0">
                        <a:buNone/>
                      </a:pPr>
                      <a:r>
                        <a:rPr lang="en-US" altLang="zh-CN" sz="800" b="0" dirty="0" smtClean="0">
                          <a:solidFill>
                            <a:srgbClr val="000000"/>
                          </a:solidFill>
                          <a:latin typeface="微软雅黑" panose="020B0503020204020204" pitchFamily="34" charset="-122"/>
                          <a:ea typeface="微软雅黑" panose="020B0503020204020204" pitchFamily="34" charset="-122"/>
                          <a:cs typeface="宋体" panose="02010600030101010101" pitchFamily="2" charset="-122"/>
                        </a:rPr>
                        <a:t>20</a:t>
                      </a:r>
                      <a:r>
                        <a:rPr lang="zh-CN" altLang="en-US" sz="800" b="0" dirty="0">
                          <a:solidFill>
                            <a:srgbClr val="000000"/>
                          </a:solidFill>
                          <a:latin typeface="微软雅黑" panose="020B0503020204020204" pitchFamily="34" charset="-122"/>
                          <a:ea typeface="微软雅黑" panose="020B0503020204020204" pitchFamily="34" charset="-122"/>
                          <a:cs typeface="宋体" panose="02010600030101010101" pitchFamily="2" charset="-122"/>
                        </a:rPr>
                        <a:t>人次</a:t>
                      </a:r>
                      <a:r>
                        <a:rPr lang="en-US" altLang="zh-CN" sz="800" b="0" dirty="0">
                          <a:solidFill>
                            <a:srgbClr val="000000"/>
                          </a:solidFill>
                          <a:latin typeface="微软雅黑" panose="020B0503020204020204" pitchFamily="34" charset="-122"/>
                          <a:ea typeface="微软雅黑" panose="020B0503020204020204" pitchFamily="34" charset="-122"/>
                          <a:cs typeface="宋体" panose="02010600030101010101" pitchFamily="2" charset="-122"/>
                        </a:rPr>
                        <a:t>/</a:t>
                      </a:r>
                      <a:r>
                        <a:rPr lang="zh-CN" altLang="en-US" sz="800" b="0" dirty="0">
                          <a:solidFill>
                            <a:srgbClr val="000000"/>
                          </a:solidFill>
                          <a:latin typeface="微软雅黑" panose="020B0503020204020204" pitchFamily="34" charset="-122"/>
                          <a:ea typeface="微软雅黑" panose="020B0503020204020204" pitchFamily="34" charset="-122"/>
                          <a:cs typeface="宋体" panose="02010600030101010101" pitchFamily="2" charset="-122"/>
                        </a:rPr>
                        <a:t>天</a:t>
                      </a:r>
                      <a:endParaRPr lang="zh-CN" altLang="en-US" sz="800" b="0" dirty="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lnL w="404812" cap="flat" cmpd="sng">
                      <a:solidFill>
                        <a:srgbClr val="FFFFFF"/>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R w="12700"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r h="275590">
                <a:tc>
                  <a:txBody>
                    <a:bodyPr/>
                    <a:lstStyle/>
                    <a:p>
                      <a:pPr indent="0">
                        <a:buNone/>
                      </a:pPr>
                      <a:r>
                        <a:rPr lang="zh-CN" altLang="en-US" sz="8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业务规则：</a:t>
                      </a:r>
                      <a:endParaRPr lang="zh-CN" altLang="en-US" sz="800" b="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lnL w="12700" cap="flat" cmpd="sng">
                      <a:solidFill>
                        <a:srgbClr val="080000"/>
                      </a:solidFill>
                      <a:prstDash val="solid"/>
                      <a:headEnd type="none" w="med" len="med"/>
                      <a:tailEnd type="none" w="med" len="med"/>
                    </a:lnL>
                    <a:lnR w="404812" cap="flat" cmpd="sng">
                      <a:solidFill>
                        <a:srgbClr val="FFFFFF"/>
                      </a:solidFill>
                      <a:prstDash val="solid"/>
                      <a:headEnd type="none" w="med" len="med"/>
                      <a:tailEnd type="none" w="med" len="med"/>
                    </a:lnR>
                    <a:lnT w="404812" cap="flat" cmpd="sng">
                      <a:solidFill>
                        <a:srgbClr val="FFFFFF"/>
                      </a:solidFill>
                      <a:prstDash val="solid"/>
                      <a:headEnd type="none" w="med" len="med"/>
                      <a:tailEnd type="none" w="med" len="med"/>
                    </a:lnT>
                    <a:lnB w="404812" cap="flat" cmpd="sng">
                      <a:solidFill>
                        <a:srgbClr val="FFFFFF"/>
                      </a:solidFill>
                      <a:prstDash val="solid"/>
                      <a:headEnd type="none" w="med" len="med"/>
                      <a:tailEnd type="none" w="med" len="med"/>
                    </a:lnB>
                    <a:lnTlToBr>
                      <a:noFill/>
                    </a:lnTlToBr>
                    <a:lnBlToTr>
                      <a:noFill/>
                    </a:lnBlToTr>
                    <a:noFill/>
                  </a:tcPr>
                </a:tc>
                <a:tc gridSpan="3">
                  <a:txBody>
                    <a:bodyPr/>
                    <a:lstStyle/>
                    <a:p>
                      <a:pPr indent="0">
                        <a:buNone/>
                      </a:pPr>
                      <a:r>
                        <a:rPr lang="en-US" altLang="zh-CN" sz="8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BR-1</a:t>
                      </a:r>
                      <a:endParaRPr lang="en-US" altLang="zh-CN" sz="800" b="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lnL w="404812" cap="flat" cmpd="sng">
                      <a:solidFill>
                        <a:srgbClr val="FFFFFF"/>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r h="276860">
                <a:tc>
                  <a:txBody>
                    <a:bodyPr/>
                    <a:lstStyle/>
                    <a:p>
                      <a:pPr indent="0">
                        <a:buNone/>
                      </a:pPr>
                      <a:r>
                        <a:rPr lang="zh-CN" altLang="en-US" sz="8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假设：</a:t>
                      </a:r>
                      <a:endParaRPr lang="zh-CN" altLang="en-US" sz="800" b="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lnL w="12700" cap="flat" cmpd="sng">
                      <a:solidFill>
                        <a:srgbClr val="080000"/>
                      </a:solidFill>
                      <a:prstDash val="solid"/>
                      <a:headEnd type="none" w="med" len="med"/>
                      <a:tailEnd type="none" w="med" len="med"/>
                    </a:lnL>
                    <a:lnR w="404812" cap="flat" cmpd="sng">
                      <a:solidFill>
                        <a:srgbClr val="FFFFFF"/>
                      </a:solidFill>
                      <a:prstDash val="solid"/>
                      <a:headEnd type="none" w="med" len="med"/>
                      <a:tailEnd type="none" w="med" len="med"/>
                    </a:lnR>
                    <a:lnT w="404812" cap="flat" cmpd="sng">
                      <a:solidFill>
                        <a:srgbClr val="FFFFFF"/>
                      </a:solidFill>
                      <a:prstDash val="solid"/>
                      <a:headEnd type="none" w="med" len="med"/>
                      <a:tailEnd type="none" w="med" len="med"/>
                    </a:lnT>
                    <a:lnB w="404812" cap="flat" cmpd="sng">
                      <a:solidFill>
                        <a:srgbClr val="FFFFFF"/>
                      </a:solidFill>
                      <a:prstDash val="solid"/>
                      <a:headEnd type="none" w="med" len="med"/>
                      <a:tailEnd type="none" w="med" len="med"/>
                    </a:lnB>
                    <a:lnTlToBr>
                      <a:noFill/>
                    </a:lnTlToBr>
                    <a:lnBlToTr>
                      <a:noFill/>
                    </a:lnBlToTr>
                    <a:noFill/>
                  </a:tcPr>
                </a:tc>
                <a:tc gridSpan="3">
                  <a:txBody>
                    <a:bodyPr/>
                    <a:lstStyle/>
                    <a:p>
                      <a:pPr indent="0">
                        <a:buNone/>
                      </a:pPr>
                      <a:r>
                        <a:rPr lang="zh-CN" altLang="en-US" sz="8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教师需要对自己的课程简介进行添加和编辑</a:t>
                      </a:r>
                      <a:endParaRPr lang="zh-CN" altLang="en-US" sz="800" b="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lnL w="404812" cap="flat" cmpd="sng">
                      <a:solidFill>
                        <a:srgbClr val="FFFFFF"/>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R w="12700"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r h="276225">
                <a:tc>
                  <a:txBody>
                    <a:bodyPr/>
                    <a:lstStyle/>
                    <a:p>
                      <a:pPr indent="0">
                        <a:buNone/>
                      </a:pPr>
                      <a:r>
                        <a:rPr lang="zh-CN" altLang="en-US" sz="8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其他信息：</a:t>
                      </a:r>
                      <a:endParaRPr lang="zh-CN" altLang="en-US" sz="800" b="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lnL w="12700" cap="flat" cmpd="sng">
                      <a:solidFill>
                        <a:srgbClr val="080000"/>
                      </a:solidFill>
                      <a:prstDash val="solid"/>
                      <a:headEnd type="none" w="med" len="med"/>
                      <a:tailEnd type="none" w="med" len="med"/>
                    </a:lnL>
                    <a:lnR w="404812" cap="flat" cmpd="sng">
                      <a:solidFill>
                        <a:srgbClr val="FFFFFF"/>
                      </a:solidFill>
                      <a:prstDash val="solid"/>
                      <a:headEnd type="none" w="med" len="med"/>
                      <a:tailEnd type="none" w="med" len="med"/>
                    </a:lnR>
                    <a:lnT w="404812" cap="flat" cmpd="sng">
                      <a:solidFill>
                        <a:srgbClr val="FFFFFF"/>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gridSpan="3">
                  <a:txBody>
                    <a:bodyPr/>
                    <a:lstStyle/>
                    <a:p>
                      <a:pPr indent="0">
                        <a:buNone/>
                      </a:pPr>
                      <a:r>
                        <a:rPr lang="en-US" altLang="zh-CN" sz="800" b="0" dirty="0">
                          <a:solidFill>
                            <a:srgbClr val="000000"/>
                          </a:solidFill>
                          <a:latin typeface="微软雅黑" panose="020B0503020204020204" pitchFamily="34" charset="-122"/>
                          <a:ea typeface="微软雅黑" panose="020B0503020204020204" pitchFamily="34" charset="-122"/>
                          <a:cs typeface="宋体" panose="02010600030101010101" pitchFamily="2" charset="-122"/>
                        </a:rPr>
                        <a:t>1.</a:t>
                      </a:r>
                      <a:r>
                        <a:rPr lang="zh-CN" altLang="en-US" sz="800" b="0" dirty="0">
                          <a:solidFill>
                            <a:srgbClr val="000000"/>
                          </a:solidFill>
                          <a:latin typeface="微软雅黑" panose="020B0503020204020204" pitchFamily="34" charset="-122"/>
                          <a:ea typeface="微软雅黑" panose="020B0503020204020204" pitchFamily="34" charset="-122"/>
                          <a:cs typeface="宋体" panose="02010600030101010101" pitchFamily="2" charset="-122"/>
                        </a:rPr>
                        <a:t>教师只可以在自己的课程下面进行课程介绍管理；</a:t>
                      </a:r>
                      <a:endParaRPr lang="zh-CN" altLang="en-US" sz="800" b="0" dirty="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lnL w="404812" cap="flat" cmpd="sng">
                      <a:solidFill>
                        <a:srgbClr val="FFFFFF"/>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R w="12700"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bl>
          </a:graphicData>
        </a:graphic>
      </p:graphicFrame>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1000"/>
                                        <p:tgtEl>
                                          <p:spTgt spid="37"/>
                                        </p:tgtEl>
                                      </p:cBhvr>
                                    </p:animEffect>
                                    <p:anim calcmode="lin" valueType="num">
                                      <p:cBhvr>
                                        <p:cTn id="8" dur="1000" fill="hold"/>
                                        <p:tgtEl>
                                          <p:spTgt spid="37"/>
                                        </p:tgtEl>
                                        <p:attrNameLst>
                                          <p:attrName>ppt_x</p:attrName>
                                        </p:attrNameLst>
                                      </p:cBhvr>
                                      <p:tavLst>
                                        <p:tav tm="0">
                                          <p:val>
                                            <p:strVal val="#ppt_x"/>
                                          </p:val>
                                        </p:tav>
                                        <p:tav tm="100000">
                                          <p:val>
                                            <p:strVal val="#ppt_x"/>
                                          </p:val>
                                        </p:tav>
                                      </p:tavLst>
                                    </p:anim>
                                    <p:anim calcmode="lin" valueType="num">
                                      <p:cBhvr>
                                        <p:cTn id="9" dur="1000" fill="hold"/>
                                        <p:tgtEl>
                                          <p:spTgt spid="3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07504" y="121196"/>
            <a:ext cx="8928992" cy="5472608"/>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矩形 1"/>
          <p:cNvSpPr/>
          <p:nvPr/>
        </p:nvSpPr>
        <p:spPr>
          <a:xfrm>
            <a:off x="251520" y="265212"/>
            <a:ext cx="396044" cy="396044"/>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420212" y="409228"/>
            <a:ext cx="360040" cy="360040"/>
          </a:xfrm>
          <a:prstGeom prst="rect">
            <a:avLst/>
          </a:prstGeom>
          <a:solidFill>
            <a:srgbClr val="0070C0"/>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9"/>
          <p:cNvSpPr txBox="1"/>
          <p:nvPr/>
        </p:nvSpPr>
        <p:spPr>
          <a:xfrm>
            <a:off x="840165" y="409228"/>
            <a:ext cx="1723549" cy="400110"/>
          </a:xfrm>
          <a:prstGeom prst="rect">
            <a:avLst/>
          </a:prstGeom>
          <a:noFill/>
        </p:spPr>
        <p:txBody>
          <a:bodyPr wrap="none" rtlCol="0">
            <a:spAutoFit/>
          </a:bodyPr>
          <a:lstStyle/>
          <a:p>
            <a:r>
              <a:rPr lang="zh-CN" altLang="en-US" sz="2000" b="1" dirty="0" smtClean="0">
                <a:solidFill>
                  <a:srgbClr val="0070C0"/>
                </a:solidFill>
                <a:latin typeface="微软雅黑" panose="020B0503020204020204" pitchFamily="34" charset="-122"/>
                <a:ea typeface="微软雅黑" panose="020B0503020204020204" pitchFamily="34" charset="-122"/>
              </a:rPr>
              <a:t>非功能性需求</a:t>
            </a:r>
            <a:endParaRPr lang="zh-CN" altLang="en-US" sz="2000" b="1" dirty="0">
              <a:solidFill>
                <a:srgbClr val="0070C0"/>
              </a:solidFill>
              <a:latin typeface="微软雅黑" panose="020B0503020204020204" pitchFamily="34" charset="-122"/>
              <a:ea typeface="微软雅黑" panose="020B0503020204020204" pitchFamily="34" charset="-122"/>
            </a:endParaRPr>
          </a:p>
        </p:txBody>
      </p:sp>
      <p:sp>
        <p:nvSpPr>
          <p:cNvPr id="37" name="矩形 36"/>
          <p:cNvSpPr/>
          <p:nvPr/>
        </p:nvSpPr>
        <p:spPr>
          <a:xfrm>
            <a:off x="3250652" y="1921396"/>
            <a:ext cx="2664296" cy="24482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9633" name="Picture 1"/>
          <p:cNvPicPr>
            <a:picLocks noChangeAspect="1" noChangeArrowheads="1"/>
          </p:cNvPicPr>
          <p:nvPr/>
        </p:nvPicPr>
        <p:blipFill>
          <a:blip r:embed="rId1" cstate="print"/>
          <a:srcRect/>
          <a:stretch>
            <a:fillRect/>
          </a:stretch>
        </p:blipFill>
        <p:spPr bwMode="auto">
          <a:xfrm>
            <a:off x="2555776" y="337220"/>
            <a:ext cx="6238875" cy="4991100"/>
          </a:xfrm>
          <a:prstGeom prst="rect">
            <a:avLst/>
          </a:prstGeom>
          <a:noFill/>
          <a:ln w="9525">
            <a:noFill/>
            <a:miter lim="800000"/>
            <a:headEnd/>
            <a:tailEnd/>
          </a:ln>
        </p:spPr>
      </p:pic>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1000"/>
                                        <p:tgtEl>
                                          <p:spTgt spid="37"/>
                                        </p:tgtEl>
                                      </p:cBhvr>
                                    </p:animEffect>
                                    <p:anim calcmode="lin" valueType="num">
                                      <p:cBhvr>
                                        <p:cTn id="8" dur="1000" fill="hold"/>
                                        <p:tgtEl>
                                          <p:spTgt spid="37"/>
                                        </p:tgtEl>
                                        <p:attrNameLst>
                                          <p:attrName>ppt_x</p:attrName>
                                        </p:attrNameLst>
                                      </p:cBhvr>
                                      <p:tavLst>
                                        <p:tav tm="0">
                                          <p:val>
                                            <p:strVal val="#ppt_x"/>
                                          </p:val>
                                        </p:tav>
                                        <p:tav tm="100000">
                                          <p:val>
                                            <p:strVal val="#ppt_x"/>
                                          </p:val>
                                        </p:tav>
                                      </p:tavLst>
                                    </p:anim>
                                    <p:anim calcmode="lin" valueType="num">
                                      <p:cBhvr>
                                        <p:cTn id="9" dur="1000" fill="hold"/>
                                        <p:tgtEl>
                                          <p:spTgt spid="3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07504" y="121196"/>
            <a:ext cx="8928992" cy="5472608"/>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矩形 1"/>
          <p:cNvSpPr/>
          <p:nvPr/>
        </p:nvSpPr>
        <p:spPr>
          <a:xfrm>
            <a:off x="251520" y="265212"/>
            <a:ext cx="396044" cy="396044"/>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420212" y="409228"/>
            <a:ext cx="360040" cy="360040"/>
          </a:xfrm>
          <a:prstGeom prst="rect">
            <a:avLst/>
          </a:prstGeom>
          <a:solidFill>
            <a:srgbClr val="0070C0"/>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9"/>
          <p:cNvSpPr txBox="1"/>
          <p:nvPr/>
        </p:nvSpPr>
        <p:spPr>
          <a:xfrm>
            <a:off x="840165" y="409228"/>
            <a:ext cx="1980029" cy="400110"/>
          </a:xfrm>
          <a:prstGeom prst="rect">
            <a:avLst/>
          </a:prstGeom>
          <a:noFill/>
        </p:spPr>
        <p:txBody>
          <a:bodyPr wrap="none" rtlCol="0">
            <a:spAutoFit/>
          </a:bodyPr>
          <a:lstStyle/>
          <a:p>
            <a:r>
              <a:rPr lang="zh-CN" altLang="en-US" sz="2000" b="1" dirty="0" smtClean="0">
                <a:solidFill>
                  <a:srgbClr val="0070C0"/>
                </a:solidFill>
                <a:latin typeface="微软雅黑" panose="020B0503020204020204" pitchFamily="34" charset="-122"/>
                <a:ea typeface="微软雅黑" panose="020B0503020204020204" pitchFamily="34" charset="-122"/>
              </a:rPr>
              <a:t>优先级打分排序</a:t>
            </a:r>
            <a:endParaRPr lang="zh-CN" altLang="en-US" sz="2000" b="1" dirty="0">
              <a:solidFill>
                <a:srgbClr val="0070C0"/>
              </a:solidFill>
              <a:latin typeface="微软雅黑" panose="020B0503020204020204" pitchFamily="34" charset="-122"/>
              <a:ea typeface="微软雅黑" panose="020B0503020204020204" pitchFamily="34" charset="-122"/>
            </a:endParaRPr>
          </a:p>
        </p:txBody>
      </p:sp>
      <p:graphicFrame>
        <p:nvGraphicFramePr>
          <p:cNvPr id="8" name="表格 7"/>
          <p:cNvGraphicFramePr>
            <a:graphicFrameLocks noGrp="1"/>
          </p:cNvGraphicFramePr>
          <p:nvPr/>
        </p:nvGraphicFramePr>
        <p:xfrm>
          <a:off x="2123728" y="985292"/>
          <a:ext cx="4682214" cy="4233081"/>
        </p:xfrm>
        <a:graphic>
          <a:graphicData uri="http://schemas.openxmlformats.org/drawingml/2006/table">
            <a:tbl>
              <a:tblPr/>
              <a:tblGrid>
                <a:gridCol w="1449937"/>
                <a:gridCol w="285152"/>
                <a:gridCol w="285152"/>
                <a:gridCol w="340645"/>
                <a:gridCol w="451629"/>
                <a:gridCol w="285152"/>
                <a:gridCol w="507121"/>
                <a:gridCol w="285152"/>
                <a:gridCol w="451629"/>
                <a:gridCol w="340645"/>
              </a:tblGrid>
              <a:tr h="727881">
                <a:tc>
                  <a:txBody>
                    <a:bodyPr/>
                    <a:lstStyle/>
                    <a:p>
                      <a:pPr algn="just">
                        <a:lnSpc>
                          <a:spcPct val="115000"/>
                        </a:lnSpc>
                        <a:spcAft>
                          <a:spcPts val="1000"/>
                        </a:spcAft>
                      </a:pPr>
                      <a:r>
                        <a:rPr lang="zh-CN" sz="1000">
                          <a:solidFill>
                            <a:srgbClr val="000000"/>
                          </a:solidFill>
                          <a:latin typeface="Calibri" panose="020F0502020204030204"/>
                          <a:ea typeface="宋体" panose="02010600030101010101" pitchFamily="2" charset="-122"/>
                          <a:cs typeface="宋体" panose="02010600030101010101" pitchFamily="2" charset="-122"/>
                        </a:rPr>
                        <a:t>特性</a:t>
                      </a:r>
                      <a:endParaRPr lang="zh-CN" sz="1000">
                        <a:latin typeface="Calibri" panose="020F0502020204030204"/>
                        <a:ea typeface="宋体" panose="02010600030101010101" pitchFamily="2" charset="-122"/>
                        <a:cs typeface="Times New Roman" panose="02020603050405020304"/>
                      </a:endParaRPr>
                    </a:p>
                  </a:txBody>
                  <a:tcPr marL="59338" marR="5933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15000"/>
                        </a:lnSpc>
                        <a:spcAft>
                          <a:spcPts val="1000"/>
                        </a:spcAft>
                      </a:pPr>
                      <a:r>
                        <a:rPr lang="zh-CN" sz="1000">
                          <a:solidFill>
                            <a:srgbClr val="000000"/>
                          </a:solidFill>
                          <a:latin typeface="Calibri" panose="020F0502020204030204"/>
                          <a:ea typeface="宋体" panose="02010600030101010101" pitchFamily="2" charset="-122"/>
                          <a:cs typeface="宋体" panose="02010600030101010101" pitchFamily="2" charset="-122"/>
                        </a:rPr>
                        <a:t>相对收益</a:t>
                      </a:r>
                      <a:endParaRPr lang="zh-CN" sz="1000">
                        <a:latin typeface="Calibri" panose="020F0502020204030204"/>
                        <a:ea typeface="宋体" panose="02010600030101010101" pitchFamily="2" charset="-122"/>
                        <a:cs typeface="Times New Roman" panose="02020603050405020304"/>
                      </a:endParaRPr>
                    </a:p>
                  </a:txBody>
                  <a:tcPr marL="59338" marR="5933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15000"/>
                        </a:lnSpc>
                        <a:spcAft>
                          <a:spcPts val="1000"/>
                        </a:spcAft>
                      </a:pPr>
                      <a:r>
                        <a:rPr lang="zh-CN" sz="1000">
                          <a:solidFill>
                            <a:srgbClr val="000000"/>
                          </a:solidFill>
                          <a:latin typeface="Calibri" panose="020F0502020204030204"/>
                          <a:ea typeface="宋体" panose="02010600030101010101" pitchFamily="2" charset="-122"/>
                          <a:cs typeface="宋体" panose="02010600030101010101" pitchFamily="2" charset="-122"/>
                        </a:rPr>
                        <a:t>相对损失</a:t>
                      </a:r>
                      <a:endParaRPr lang="zh-CN" sz="1000">
                        <a:latin typeface="Calibri" panose="020F0502020204030204"/>
                        <a:ea typeface="宋体" panose="02010600030101010101" pitchFamily="2" charset="-122"/>
                        <a:cs typeface="Times New Roman" panose="02020603050405020304"/>
                      </a:endParaRPr>
                    </a:p>
                  </a:txBody>
                  <a:tcPr marL="59338" marR="5933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15000"/>
                        </a:lnSpc>
                        <a:spcAft>
                          <a:spcPts val="1000"/>
                        </a:spcAft>
                      </a:pPr>
                      <a:r>
                        <a:rPr lang="zh-CN" sz="1000">
                          <a:solidFill>
                            <a:srgbClr val="000000"/>
                          </a:solidFill>
                          <a:latin typeface="Calibri" panose="020F0502020204030204"/>
                          <a:ea typeface="宋体" panose="02010600030101010101" pitchFamily="2" charset="-122"/>
                          <a:cs typeface="宋体" panose="02010600030101010101" pitchFamily="2" charset="-122"/>
                        </a:rPr>
                        <a:t>总价值</a:t>
                      </a:r>
                      <a:endParaRPr lang="zh-CN" sz="1000">
                        <a:latin typeface="Calibri" panose="020F0502020204030204"/>
                        <a:ea typeface="宋体" panose="02010600030101010101" pitchFamily="2" charset="-122"/>
                        <a:cs typeface="Times New Roman" panose="02020603050405020304"/>
                      </a:endParaRPr>
                    </a:p>
                  </a:txBody>
                  <a:tcPr marL="59338" marR="5933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15000"/>
                        </a:lnSpc>
                        <a:spcAft>
                          <a:spcPts val="1000"/>
                        </a:spcAft>
                      </a:pPr>
                      <a:r>
                        <a:rPr lang="zh-CN" sz="1000">
                          <a:solidFill>
                            <a:srgbClr val="000000"/>
                          </a:solidFill>
                          <a:latin typeface="Calibri" panose="020F0502020204030204"/>
                          <a:ea typeface="宋体" panose="02010600030101010101" pitchFamily="2" charset="-122"/>
                          <a:cs typeface="宋体" panose="02010600030101010101" pitchFamily="2" charset="-122"/>
                        </a:rPr>
                        <a:t>价值</a:t>
                      </a:r>
                      <a:r>
                        <a:rPr lang="en-US" sz="1000">
                          <a:solidFill>
                            <a:srgbClr val="000000"/>
                          </a:solidFill>
                          <a:latin typeface="Calibri" panose="020F0502020204030204"/>
                          <a:ea typeface="宋体" panose="02010600030101010101" pitchFamily="2" charset="-122"/>
                          <a:cs typeface="宋体" panose="02010600030101010101" pitchFamily="2" charset="-122"/>
                        </a:rPr>
                        <a:t>%</a:t>
                      </a:r>
                      <a:endParaRPr lang="zh-CN" sz="1000">
                        <a:latin typeface="Calibri" panose="020F0502020204030204"/>
                        <a:ea typeface="宋体" panose="02010600030101010101" pitchFamily="2" charset="-122"/>
                        <a:cs typeface="Times New Roman" panose="02020603050405020304"/>
                      </a:endParaRPr>
                    </a:p>
                  </a:txBody>
                  <a:tcPr marL="59338" marR="5933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15000"/>
                        </a:lnSpc>
                        <a:spcAft>
                          <a:spcPts val="1000"/>
                        </a:spcAft>
                      </a:pPr>
                      <a:r>
                        <a:rPr lang="zh-CN" sz="1000">
                          <a:solidFill>
                            <a:srgbClr val="000000"/>
                          </a:solidFill>
                          <a:latin typeface="Calibri" panose="020F0502020204030204"/>
                          <a:ea typeface="宋体" panose="02010600030101010101" pitchFamily="2" charset="-122"/>
                          <a:cs typeface="宋体" panose="02010600030101010101" pitchFamily="2" charset="-122"/>
                        </a:rPr>
                        <a:t>相对成本</a:t>
                      </a:r>
                      <a:endParaRPr lang="zh-CN" sz="1000">
                        <a:latin typeface="Calibri" panose="020F0502020204030204"/>
                        <a:ea typeface="宋体" panose="02010600030101010101" pitchFamily="2" charset="-122"/>
                        <a:cs typeface="Times New Roman" panose="02020603050405020304"/>
                      </a:endParaRPr>
                    </a:p>
                  </a:txBody>
                  <a:tcPr marL="59338" marR="5933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15000"/>
                        </a:lnSpc>
                        <a:spcAft>
                          <a:spcPts val="1000"/>
                        </a:spcAft>
                      </a:pPr>
                      <a:r>
                        <a:rPr lang="zh-CN" sz="1000">
                          <a:solidFill>
                            <a:srgbClr val="000000"/>
                          </a:solidFill>
                          <a:latin typeface="Calibri" panose="020F0502020204030204"/>
                          <a:ea typeface="宋体" panose="02010600030101010101" pitchFamily="2" charset="-122"/>
                          <a:cs typeface="宋体" panose="02010600030101010101" pitchFamily="2" charset="-122"/>
                        </a:rPr>
                        <a:t>成本</a:t>
                      </a:r>
                      <a:r>
                        <a:rPr lang="en-US" sz="1000">
                          <a:solidFill>
                            <a:srgbClr val="000000"/>
                          </a:solidFill>
                          <a:latin typeface="Calibri" panose="020F0502020204030204"/>
                          <a:ea typeface="宋体" panose="02010600030101010101" pitchFamily="2" charset="-122"/>
                          <a:cs typeface="宋体" panose="02010600030101010101" pitchFamily="2" charset="-122"/>
                        </a:rPr>
                        <a:t>%</a:t>
                      </a:r>
                      <a:endParaRPr lang="zh-CN" sz="1000">
                        <a:latin typeface="Calibri" panose="020F0502020204030204"/>
                        <a:ea typeface="宋体" panose="02010600030101010101" pitchFamily="2" charset="-122"/>
                        <a:cs typeface="Times New Roman" panose="02020603050405020304"/>
                      </a:endParaRPr>
                    </a:p>
                  </a:txBody>
                  <a:tcPr marL="59338" marR="5933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15000"/>
                        </a:lnSpc>
                        <a:spcAft>
                          <a:spcPts val="1000"/>
                        </a:spcAft>
                      </a:pPr>
                      <a:r>
                        <a:rPr lang="zh-CN" sz="1000">
                          <a:solidFill>
                            <a:srgbClr val="000000"/>
                          </a:solidFill>
                          <a:latin typeface="Calibri" panose="020F0502020204030204"/>
                          <a:ea typeface="宋体" panose="02010600030101010101" pitchFamily="2" charset="-122"/>
                          <a:cs typeface="宋体" panose="02010600030101010101" pitchFamily="2" charset="-122"/>
                        </a:rPr>
                        <a:t>相对风险</a:t>
                      </a:r>
                      <a:endParaRPr lang="zh-CN" sz="1000">
                        <a:latin typeface="Calibri" panose="020F0502020204030204"/>
                        <a:ea typeface="宋体" panose="02010600030101010101" pitchFamily="2" charset="-122"/>
                        <a:cs typeface="Times New Roman" panose="02020603050405020304"/>
                      </a:endParaRPr>
                    </a:p>
                  </a:txBody>
                  <a:tcPr marL="59338" marR="5933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15000"/>
                        </a:lnSpc>
                        <a:spcAft>
                          <a:spcPts val="1000"/>
                        </a:spcAft>
                      </a:pPr>
                      <a:r>
                        <a:rPr lang="zh-CN" sz="1000">
                          <a:solidFill>
                            <a:srgbClr val="000000"/>
                          </a:solidFill>
                          <a:latin typeface="Calibri" panose="020F0502020204030204"/>
                          <a:ea typeface="宋体" panose="02010600030101010101" pitchFamily="2" charset="-122"/>
                          <a:cs typeface="宋体" panose="02010600030101010101" pitchFamily="2" charset="-122"/>
                        </a:rPr>
                        <a:t>风险</a:t>
                      </a:r>
                      <a:r>
                        <a:rPr lang="en-US" sz="1000">
                          <a:solidFill>
                            <a:srgbClr val="000000"/>
                          </a:solidFill>
                          <a:latin typeface="Calibri" panose="020F0502020204030204"/>
                          <a:ea typeface="宋体" panose="02010600030101010101" pitchFamily="2" charset="-122"/>
                          <a:cs typeface="宋体" panose="02010600030101010101" pitchFamily="2" charset="-122"/>
                        </a:rPr>
                        <a:t>%</a:t>
                      </a:r>
                      <a:endParaRPr lang="zh-CN" sz="1000">
                        <a:latin typeface="Calibri" panose="020F0502020204030204"/>
                        <a:ea typeface="宋体" panose="02010600030101010101" pitchFamily="2" charset="-122"/>
                        <a:cs typeface="Times New Roman" panose="02020603050405020304"/>
                      </a:endParaRPr>
                    </a:p>
                  </a:txBody>
                  <a:tcPr marL="59338" marR="5933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15000"/>
                        </a:lnSpc>
                        <a:spcAft>
                          <a:spcPts val="1000"/>
                        </a:spcAft>
                      </a:pPr>
                      <a:r>
                        <a:rPr lang="zh-CN" sz="1000">
                          <a:solidFill>
                            <a:srgbClr val="000000"/>
                          </a:solidFill>
                          <a:latin typeface="Calibri" panose="020F0502020204030204"/>
                          <a:ea typeface="宋体" panose="02010600030101010101" pitchFamily="2" charset="-122"/>
                          <a:cs typeface="宋体" panose="02010600030101010101" pitchFamily="2" charset="-122"/>
                        </a:rPr>
                        <a:t>优先级</a:t>
                      </a:r>
                      <a:endParaRPr lang="zh-CN" sz="1000">
                        <a:latin typeface="Calibri" panose="020F0502020204030204"/>
                        <a:ea typeface="宋体" panose="02010600030101010101" pitchFamily="2" charset="-122"/>
                        <a:cs typeface="Times New Roman" panose="02020603050405020304"/>
                      </a:endParaRPr>
                    </a:p>
                  </a:txBody>
                  <a:tcPr marL="59338" marR="5933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33612">
                <a:tc>
                  <a:txBody>
                    <a:bodyPr/>
                    <a:lstStyle/>
                    <a:p>
                      <a:pPr algn="just">
                        <a:lnSpc>
                          <a:spcPct val="115000"/>
                        </a:lnSpc>
                        <a:spcAft>
                          <a:spcPts val="1000"/>
                        </a:spcAft>
                      </a:pPr>
                      <a:r>
                        <a:rPr lang="zh-CN" sz="1000">
                          <a:solidFill>
                            <a:srgbClr val="000000"/>
                          </a:solidFill>
                          <a:latin typeface="Calibri" panose="020F0502020204030204"/>
                          <a:ea typeface="宋体" panose="02010600030101010101" pitchFamily="2" charset="-122"/>
                          <a:cs typeface="宋体" panose="02010600030101010101" pitchFamily="2" charset="-122"/>
                        </a:rPr>
                        <a:t>重置用户密码</a:t>
                      </a:r>
                      <a:endParaRPr lang="zh-CN" sz="1000">
                        <a:latin typeface="Calibri" panose="020F0502020204030204"/>
                        <a:ea typeface="宋体" panose="02010600030101010101" pitchFamily="2" charset="-122"/>
                        <a:cs typeface="Times New Roman" panose="02020603050405020304"/>
                      </a:endParaRPr>
                    </a:p>
                  </a:txBody>
                  <a:tcPr marL="59338" marR="5933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15000"/>
                        </a:lnSpc>
                        <a:spcAft>
                          <a:spcPts val="1000"/>
                        </a:spcAft>
                      </a:pPr>
                      <a:r>
                        <a:rPr lang="en-US" sz="1000">
                          <a:solidFill>
                            <a:srgbClr val="000000"/>
                          </a:solidFill>
                          <a:latin typeface="宋体" panose="02010600030101010101" pitchFamily="2" charset="-122"/>
                          <a:ea typeface="宋体" panose="02010600030101010101" pitchFamily="2" charset="-122"/>
                          <a:cs typeface="宋体" panose="02010600030101010101" pitchFamily="2" charset="-122"/>
                        </a:rPr>
                        <a:t>7.0 </a:t>
                      </a:r>
                      <a:endParaRPr lang="zh-CN" sz="1000">
                        <a:latin typeface="Calibri" panose="020F0502020204030204"/>
                        <a:ea typeface="宋体" panose="02010600030101010101" pitchFamily="2" charset="-122"/>
                        <a:cs typeface="Times New Roman" panose="02020603050405020304"/>
                      </a:endParaRPr>
                    </a:p>
                  </a:txBody>
                  <a:tcPr marL="59338" marR="5933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15000"/>
                        </a:lnSpc>
                        <a:spcAft>
                          <a:spcPts val="1000"/>
                        </a:spcAft>
                      </a:pPr>
                      <a:r>
                        <a:rPr lang="en-US" sz="1000">
                          <a:solidFill>
                            <a:srgbClr val="000000"/>
                          </a:solidFill>
                          <a:latin typeface="宋体" panose="02010600030101010101" pitchFamily="2" charset="-122"/>
                          <a:ea typeface="宋体" panose="02010600030101010101" pitchFamily="2" charset="-122"/>
                          <a:cs typeface="宋体" panose="02010600030101010101" pitchFamily="2" charset="-122"/>
                        </a:rPr>
                        <a:t>9.0 </a:t>
                      </a:r>
                      <a:endParaRPr lang="zh-CN" sz="1000">
                        <a:latin typeface="Calibri" panose="020F0502020204030204"/>
                        <a:ea typeface="宋体" panose="02010600030101010101" pitchFamily="2" charset="-122"/>
                        <a:cs typeface="Times New Roman" panose="02020603050405020304"/>
                      </a:endParaRPr>
                    </a:p>
                  </a:txBody>
                  <a:tcPr marL="59338" marR="5933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15000"/>
                        </a:lnSpc>
                        <a:spcAft>
                          <a:spcPts val="1000"/>
                        </a:spcAft>
                      </a:pPr>
                      <a:r>
                        <a:rPr lang="en-US" sz="1000">
                          <a:solidFill>
                            <a:srgbClr val="000000"/>
                          </a:solidFill>
                          <a:latin typeface="宋体" panose="02010600030101010101" pitchFamily="2" charset="-122"/>
                          <a:ea typeface="宋体" panose="02010600030101010101" pitchFamily="2" charset="-122"/>
                          <a:cs typeface="宋体" panose="02010600030101010101" pitchFamily="2" charset="-122"/>
                        </a:rPr>
                        <a:t>16.0 </a:t>
                      </a:r>
                      <a:endParaRPr lang="zh-CN" sz="1000">
                        <a:latin typeface="Calibri" panose="020F0502020204030204"/>
                        <a:ea typeface="宋体" panose="02010600030101010101" pitchFamily="2" charset="-122"/>
                        <a:cs typeface="Times New Roman" panose="02020603050405020304"/>
                      </a:endParaRPr>
                    </a:p>
                  </a:txBody>
                  <a:tcPr marL="59338" marR="5933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15000"/>
                        </a:lnSpc>
                        <a:spcAft>
                          <a:spcPts val="1000"/>
                        </a:spcAft>
                      </a:pPr>
                      <a:r>
                        <a:rPr lang="en-US" sz="1000">
                          <a:solidFill>
                            <a:srgbClr val="000000"/>
                          </a:solidFill>
                          <a:latin typeface="宋体" panose="02010600030101010101" pitchFamily="2" charset="-122"/>
                          <a:ea typeface="宋体" panose="02010600030101010101" pitchFamily="2" charset="-122"/>
                          <a:cs typeface="宋体" panose="02010600030101010101" pitchFamily="2" charset="-122"/>
                        </a:rPr>
                        <a:t>3.31%</a:t>
                      </a:r>
                      <a:endParaRPr lang="zh-CN" sz="1000">
                        <a:latin typeface="Calibri" panose="020F0502020204030204"/>
                        <a:ea typeface="宋体" panose="02010600030101010101" pitchFamily="2" charset="-122"/>
                        <a:cs typeface="Times New Roman" panose="02020603050405020304"/>
                      </a:endParaRPr>
                    </a:p>
                  </a:txBody>
                  <a:tcPr marL="59338" marR="5933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15000"/>
                        </a:lnSpc>
                        <a:spcAft>
                          <a:spcPts val="1000"/>
                        </a:spcAft>
                      </a:pPr>
                      <a:r>
                        <a:rPr lang="en-US" sz="1000">
                          <a:solidFill>
                            <a:srgbClr val="000000"/>
                          </a:solidFill>
                          <a:latin typeface="宋体" panose="02010600030101010101" pitchFamily="2" charset="-122"/>
                          <a:ea typeface="宋体" panose="02010600030101010101" pitchFamily="2" charset="-122"/>
                          <a:cs typeface="宋体" panose="02010600030101010101" pitchFamily="2" charset="-122"/>
                        </a:rPr>
                        <a:t>3.0 </a:t>
                      </a:r>
                      <a:endParaRPr lang="zh-CN" sz="1000">
                        <a:latin typeface="Calibri" panose="020F0502020204030204"/>
                        <a:ea typeface="宋体" panose="02010600030101010101" pitchFamily="2" charset="-122"/>
                        <a:cs typeface="Times New Roman" panose="02020603050405020304"/>
                      </a:endParaRPr>
                    </a:p>
                  </a:txBody>
                  <a:tcPr marL="59338" marR="5933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15000"/>
                        </a:lnSpc>
                        <a:spcAft>
                          <a:spcPts val="1000"/>
                        </a:spcAft>
                      </a:pPr>
                      <a:r>
                        <a:rPr lang="en-US" sz="1000">
                          <a:solidFill>
                            <a:srgbClr val="000000"/>
                          </a:solidFill>
                          <a:latin typeface="宋体" panose="02010600030101010101" pitchFamily="2" charset="-122"/>
                          <a:ea typeface="宋体" panose="02010600030101010101" pitchFamily="2" charset="-122"/>
                          <a:cs typeface="宋体" panose="02010600030101010101" pitchFamily="2" charset="-122"/>
                        </a:rPr>
                        <a:t>1.34%</a:t>
                      </a:r>
                      <a:endParaRPr lang="zh-CN" sz="1000">
                        <a:latin typeface="Calibri" panose="020F0502020204030204"/>
                        <a:ea typeface="宋体" panose="02010600030101010101" pitchFamily="2" charset="-122"/>
                        <a:cs typeface="Times New Roman" panose="02020603050405020304"/>
                      </a:endParaRPr>
                    </a:p>
                  </a:txBody>
                  <a:tcPr marL="59338" marR="5933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15000"/>
                        </a:lnSpc>
                        <a:spcAft>
                          <a:spcPts val="1000"/>
                        </a:spcAft>
                      </a:pPr>
                      <a:r>
                        <a:rPr lang="en-US" sz="1000">
                          <a:solidFill>
                            <a:srgbClr val="000000"/>
                          </a:solidFill>
                          <a:latin typeface="宋体" panose="02010600030101010101" pitchFamily="2" charset="-122"/>
                          <a:ea typeface="宋体" panose="02010600030101010101" pitchFamily="2" charset="-122"/>
                          <a:cs typeface="宋体" panose="02010600030101010101" pitchFamily="2" charset="-122"/>
                        </a:rPr>
                        <a:t>4.0 </a:t>
                      </a:r>
                      <a:endParaRPr lang="zh-CN" sz="1000">
                        <a:latin typeface="Calibri" panose="020F0502020204030204"/>
                        <a:ea typeface="宋体" panose="02010600030101010101" pitchFamily="2" charset="-122"/>
                        <a:cs typeface="Times New Roman" panose="02020603050405020304"/>
                      </a:endParaRPr>
                    </a:p>
                  </a:txBody>
                  <a:tcPr marL="59338" marR="5933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15000"/>
                        </a:lnSpc>
                        <a:spcAft>
                          <a:spcPts val="1000"/>
                        </a:spcAft>
                      </a:pPr>
                      <a:r>
                        <a:rPr lang="en-US" sz="1000">
                          <a:solidFill>
                            <a:srgbClr val="000000"/>
                          </a:solidFill>
                          <a:latin typeface="宋体" panose="02010600030101010101" pitchFamily="2" charset="-122"/>
                          <a:ea typeface="宋体" panose="02010600030101010101" pitchFamily="2" charset="-122"/>
                          <a:cs typeface="宋体" panose="02010600030101010101" pitchFamily="2" charset="-122"/>
                        </a:rPr>
                        <a:t>1.56%</a:t>
                      </a:r>
                      <a:endParaRPr lang="zh-CN" sz="1000">
                        <a:latin typeface="Calibri" panose="020F0502020204030204"/>
                        <a:ea typeface="宋体" panose="02010600030101010101" pitchFamily="2" charset="-122"/>
                        <a:cs typeface="Times New Roman" panose="02020603050405020304"/>
                      </a:endParaRPr>
                    </a:p>
                  </a:txBody>
                  <a:tcPr marL="59338" marR="5933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15000"/>
                        </a:lnSpc>
                        <a:spcAft>
                          <a:spcPts val="1000"/>
                        </a:spcAft>
                      </a:pPr>
                      <a:r>
                        <a:rPr lang="en-US" sz="1000">
                          <a:solidFill>
                            <a:srgbClr val="000000"/>
                          </a:solidFill>
                          <a:latin typeface="宋体" panose="02010600030101010101" pitchFamily="2" charset="-122"/>
                          <a:ea typeface="宋体" panose="02010600030101010101" pitchFamily="2" charset="-122"/>
                          <a:cs typeface="宋体" panose="02010600030101010101" pitchFamily="2" charset="-122"/>
                        </a:rPr>
                        <a:t>1.14 </a:t>
                      </a:r>
                      <a:endParaRPr lang="zh-CN" sz="1000">
                        <a:latin typeface="Calibri" panose="020F0502020204030204"/>
                        <a:ea typeface="宋体" panose="02010600030101010101" pitchFamily="2" charset="-122"/>
                        <a:cs typeface="Times New Roman" panose="02020603050405020304"/>
                      </a:endParaRPr>
                    </a:p>
                  </a:txBody>
                  <a:tcPr marL="59338" marR="5933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33612">
                <a:tc>
                  <a:txBody>
                    <a:bodyPr/>
                    <a:lstStyle/>
                    <a:p>
                      <a:pPr algn="just">
                        <a:lnSpc>
                          <a:spcPct val="115000"/>
                        </a:lnSpc>
                        <a:spcAft>
                          <a:spcPts val="1000"/>
                        </a:spcAft>
                      </a:pPr>
                      <a:r>
                        <a:rPr lang="zh-CN" sz="1000">
                          <a:solidFill>
                            <a:srgbClr val="000000"/>
                          </a:solidFill>
                          <a:latin typeface="Calibri" panose="020F0502020204030204"/>
                          <a:ea typeface="宋体" panose="02010600030101010101" pitchFamily="2" charset="-122"/>
                          <a:cs typeface="宋体" panose="02010600030101010101" pitchFamily="2" charset="-122"/>
                        </a:rPr>
                        <a:t>删除用户</a:t>
                      </a:r>
                      <a:endParaRPr lang="zh-CN" sz="1000">
                        <a:latin typeface="Calibri" panose="020F0502020204030204"/>
                        <a:ea typeface="宋体" panose="02010600030101010101" pitchFamily="2" charset="-122"/>
                        <a:cs typeface="Times New Roman" panose="02020603050405020304"/>
                      </a:endParaRPr>
                    </a:p>
                  </a:txBody>
                  <a:tcPr marL="59338" marR="5933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15000"/>
                        </a:lnSpc>
                        <a:spcAft>
                          <a:spcPts val="1000"/>
                        </a:spcAft>
                      </a:pPr>
                      <a:r>
                        <a:rPr lang="en-US" sz="1000">
                          <a:solidFill>
                            <a:srgbClr val="000000"/>
                          </a:solidFill>
                          <a:latin typeface="宋体" panose="02010600030101010101" pitchFamily="2" charset="-122"/>
                          <a:ea typeface="宋体" panose="02010600030101010101" pitchFamily="2" charset="-122"/>
                          <a:cs typeface="宋体" panose="02010600030101010101" pitchFamily="2" charset="-122"/>
                        </a:rPr>
                        <a:t>7.0 </a:t>
                      </a:r>
                      <a:endParaRPr lang="zh-CN" sz="1000">
                        <a:latin typeface="Calibri" panose="020F0502020204030204"/>
                        <a:ea typeface="宋体" panose="02010600030101010101" pitchFamily="2" charset="-122"/>
                        <a:cs typeface="Times New Roman" panose="02020603050405020304"/>
                      </a:endParaRPr>
                    </a:p>
                  </a:txBody>
                  <a:tcPr marL="59338" marR="5933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15000"/>
                        </a:lnSpc>
                        <a:spcAft>
                          <a:spcPts val="1000"/>
                        </a:spcAft>
                      </a:pPr>
                      <a:r>
                        <a:rPr lang="en-US" sz="1000">
                          <a:solidFill>
                            <a:srgbClr val="000000"/>
                          </a:solidFill>
                          <a:latin typeface="宋体" panose="02010600030101010101" pitchFamily="2" charset="-122"/>
                          <a:ea typeface="宋体" panose="02010600030101010101" pitchFamily="2" charset="-122"/>
                          <a:cs typeface="宋体" panose="02010600030101010101" pitchFamily="2" charset="-122"/>
                        </a:rPr>
                        <a:t>6.0 </a:t>
                      </a:r>
                      <a:endParaRPr lang="zh-CN" sz="1000">
                        <a:latin typeface="Calibri" panose="020F0502020204030204"/>
                        <a:ea typeface="宋体" panose="02010600030101010101" pitchFamily="2" charset="-122"/>
                        <a:cs typeface="Times New Roman" panose="02020603050405020304"/>
                      </a:endParaRPr>
                    </a:p>
                  </a:txBody>
                  <a:tcPr marL="59338" marR="5933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15000"/>
                        </a:lnSpc>
                        <a:spcAft>
                          <a:spcPts val="1000"/>
                        </a:spcAft>
                      </a:pPr>
                      <a:r>
                        <a:rPr lang="en-US" sz="1000">
                          <a:solidFill>
                            <a:srgbClr val="000000"/>
                          </a:solidFill>
                          <a:latin typeface="宋体" panose="02010600030101010101" pitchFamily="2" charset="-122"/>
                          <a:ea typeface="宋体" panose="02010600030101010101" pitchFamily="2" charset="-122"/>
                          <a:cs typeface="宋体" panose="02010600030101010101" pitchFamily="2" charset="-122"/>
                        </a:rPr>
                        <a:t>13.0 </a:t>
                      </a:r>
                      <a:endParaRPr lang="zh-CN" sz="1000">
                        <a:latin typeface="Calibri" panose="020F0502020204030204"/>
                        <a:ea typeface="宋体" panose="02010600030101010101" pitchFamily="2" charset="-122"/>
                        <a:cs typeface="Times New Roman" panose="02020603050405020304"/>
                      </a:endParaRPr>
                    </a:p>
                  </a:txBody>
                  <a:tcPr marL="59338" marR="5933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15000"/>
                        </a:lnSpc>
                        <a:spcAft>
                          <a:spcPts val="1000"/>
                        </a:spcAft>
                      </a:pPr>
                      <a:r>
                        <a:rPr lang="en-US" sz="1000">
                          <a:solidFill>
                            <a:srgbClr val="000000"/>
                          </a:solidFill>
                          <a:latin typeface="宋体" panose="02010600030101010101" pitchFamily="2" charset="-122"/>
                          <a:ea typeface="宋体" panose="02010600030101010101" pitchFamily="2" charset="-122"/>
                          <a:cs typeface="宋体" panose="02010600030101010101" pitchFamily="2" charset="-122"/>
                        </a:rPr>
                        <a:t>2.69%</a:t>
                      </a:r>
                      <a:endParaRPr lang="zh-CN" sz="1000">
                        <a:latin typeface="Calibri" panose="020F0502020204030204"/>
                        <a:ea typeface="宋体" panose="02010600030101010101" pitchFamily="2" charset="-122"/>
                        <a:cs typeface="Times New Roman" panose="02020603050405020304"/>
                      </a:endParaRPr>
                    </a:p>
                  </a:txBody>
                  <a:tcPr marL="59338" marR="5933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15000"/>
                        </a:lnSpc>
                        <a:spcAft>
                          <a:spcPts val="1000"/>
                        </a:spcAft>
                      </a:pPr>
                      <a:r>
                        <a:rPr lang="en-US" sz="1000">
                          <a:solidFill>
                            <a:srgbClr val="000000"/>
                          </a:solidFill>
                          <a:latin typeface="宋体" panose="02010600030101010101" pitchFamily="2" charset="-122"/>
                          <a:ea typeface="宋体" panose="02010600030101010101" pitchFamily="2" charset="-122"/>
                          <a:cs typeface="宋体" panose="02010600030101010101" pitchFamily="2" charset="-122"/>
                        </a:rPr>
                        <a:t>3.0 </a:t>
                      </a:r>
                      <a:endParaRPr lang="zh-CN" sz="1000">
                        <a:latin typeface="Calibri" panose="020F0502020204030204"/>
                        <a:ea typeface="宋体" panose="02010600030101010101" pitchFamily="2" charset="-122"/>
                        <a:cs typeface="Times New Roman" panose="02020603050405020304"/>
                      </a:endParaRPr>
                    </a:p>
                  </a:txBody>
                  <a:tcPr marL="59338" marR="5933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15000"/>
                        </a:lnSpc>
                        <a:spcAft>
                          <a:spcPts val="1000"/>
                        </a:spcAft>
                      </a:pPr>
                      <a:r>
                        <a:rPr lang="en-US" sz="1000">
                          <a:solidFill>
                            <a:srgbClr val="000000"/>
                          </a:solidFill>
                          <a:latin typeface="宋体" panose="02010600030101010101" pitchFamily="2" charset="-122"/>
                          <a:ea typeface="宋体" panose="02010600030101010101" pitchFamily="2" charset="-122"/>
                          <a:cs typeface="宋体" panose="02010600030101010101" pitchFamily="2" charset="-122"/>
                        </a:rPr>
                        <a:t>1.34%</a:t>
                      </a:r>
                      <a:endParaRPr lang="zh-CN" sz="1000">
                        <a:latin typeface="Calibri" panose="020F0502020204030204"/>
                        <a:ea typeface="宋体" panose="02010600030101010101" pitchFamily="2" charset="-122"/>
                        <a:cs typeface="Times New Roman" panose="02020603050405020304"/>
                      </a:endParaRPr>
                    </a:p>
                  </a:txBody>
                  <a:tcPr marL="59338" marR="5933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15000"/>
                        </a:lnSpc>
                        <a:spcAft>
                          <a:spcPts val="1000"/>
                        </a:spcAft>
                      </a:pPr>
                      <a:r>
                        <a:rPr lang="en-US" sz="1000">
                          <a:solidFill>
                            <a:srgbClr val="000000"/>
                          </a:solidFill>
                          <a:latin typeface="宋体" panose="02010600030101010101" pitchFamily="2" charset="-122"/>
                          <a:ea typeface="宋体" panose="02010600030101010101" pitchFamily="2" charset="-122"/>
                          <a:cs typeface="宋体" panose="02010600030101010101" pitchFamily="2" charset="-122"/>
                        </a:rPr>
                        <a:t>3.0 </a:t>
                      </a:r>
                      <a:endParaRPr lang="zh-CN" sz="1000">
                        <a:latin typeface="Calibri" panose="020F0502020204030204"/>
                        <a:ea typeface="宋体" panose="02010600030101010101" pitchFamily="2" charset="-122"/>
                        <a:cs typeface="Times New Roman" panose="02020603050405020304"/>
                      </a:endParaRPr>
                    </a:p>
                  </a:txBody>
                  <a:tcPr marL="59338" marR="5933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15000"/>
                        </a:lnSpc>
                        <a:spcAft>
                          <a:spcPts val="1000"/>
                        </a:spcAft>
                      </a:pPr>
                      <a:r>
                        <a:rPr lang="en-US" sz="1000">
                          <a:solidFill>
                            <a:srgbClr val="000000"/>
                          </a:solidFill>
                          <a:latin typeface="宋体" panose="02010600030101010101" pitchFamily="2" charset="-122"/>
                          <a:ea typeface="宋体" panose="02010600030101010101" pitchFamily="2" charset="-122"/>
                          <a:cs typeface="宋体" panose="02010600030101010101" pitchFamily="2" charset="-122"/>
                        </a:rPr>
                        <a:t>1.17%</a:t>
                      </a:r>
                      <a:endParaRPr lang="zh-CN" sz="1000">
                        <a:latin typeface="Calibri" panose="020F0502020204030204"/>
                        <a:ea typeface="宋体" panose="02010600030101010101" pitchFamily="2" charset="-122"/>
                        <a:cs typeface="Times New Roman" panose="02020603050405020304"/>
                      </a:endParaRPr>
                    </a:p>
                  </a:txBody>
                  <a:tcPr marL="59338" marR="5933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15000"/>
                        </a:lnSpc>
                        <a:spcAft>
                          <a:spcPts val="1000"/>
                        </a:spcAft>
                      </a:pPr>
                      <a:r>
                        <a:rPr lang="en-US" sz="1000">
                          <a:solidFill>
                            <a:srgbClr val="000000"/>
                          </a:solidFill>
                          <a:latin typeface="宋体" panose="02010600030101010101" pitchFamily="2" charset="-122"/>
                          <a:ea typeface="宋体" panose="02010600030101010101" pitchFamily="2" charset="-122"/>
                          <a:cs typeface="宋体" panose="02010600030101010101" pitchFamily="2" charset="-122"/>
                        </a:rPr>
                        <a:t>1.07 </a:t>
                      </a:r>
                      <a:endParaRPr lang="zh-CN" sz="1000">
                        <a:latin typeface="Calibri" panose="020F0502020204030204"/>
                        <a:ea typeface="宋体" panose="02010600030101010101" pitchFamily="2" charset="-122"/>
                        <a:cs typeface="Times New Roman" panose="02020603050405020304"/>
                      </a:endParaRPr>
                    </a:p>
                  </a:txBody>
                  <a:tcPr marL="59338" marR="5933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33612">
                <a:tc>
                  <a:txBody>
                    <a:bodyPr/>
                    <a:lstStyle/>
                    <a:p>
                      <a:pPr algn="just">
                        <a:lnSpc>
                          <a:spcPct val="115000"/>
                        </a:lnSpc>
                        <a:spcAft>
                          <a:spcPts val="1000"/>
                        </a:spcAft>
                      </a:pPr>
                      <a:r>
                        <a:rPr lang="zh-CN" sz="1000">
                          <a:solidFill>
                            <a:srgbClr val="000000"/>
                          </a:solidFill>
                          <a:latin typeface="Calibri" panose="020F0502020204030204"/>
                          <a:ea typeface="宋体" panose="02010600030101010101" pitchFamily="2" charset="-122"/>
                          <a:cs typeface="宋体" panose="02010600030101010101" pitchFamily="2" charset="-122"/>
                        </a:rPr>
                        <a:t>添加课程链接</a:t>
                      </a:r>
                      <a:endParaRPr lang="zh-CN" sz="1000">
                        <a:latin typeface="Calibri" panose="020F0502020204030204"/>
                        <a:ea typeface="宋体" panose="02010600030101010101" pitchFamily="2" charset="-122"/>
                        <a:cs typeface="Times New Roman" panose="02020603050405020304"/>
                      </a:endParaRPr>
                    </a:p>
                  </a:txBody>
                  <a:tcPr marL="59338" marR="5933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15000"/>
                        </a:lnSpc>
                        <a:spcAft>
                          <a:spcPts val="1000"/>
                        </a:spcAft>
                      </a:pPr>
                      <a:r>
                        <a:rPr lang="en-US" sz="1000">
                          <a:solidFill>
                            <a:srgbClr val="000000"/>
                          </a:solidFill>
                          <a:latin typeface="宋体" panose="02010600030101010101" pitchFamily="2" charset="-122"/>
                          <a:ea typeface="宋体" panose="02010600030101010101" pitchFamily="2" charset="-122"/>
                          <a:cs typeface="宋体" panose="02010600030101010101" pitchFamily="2" charset="-122"/>
                        </a:rPr>
                        <a:t>6.0 </a:t>
                      </a:r>
                      <a:endParaRPr lang="zh-CN" sz="1000">
                        <a:latin typeface="Calibri" panose="020F0502020204030204"/>
                        <a:ea typeface="宋体" panose="02010600030101010101" pitchFamily="2" charset="-122"/>
                        <a:cs typeface="Times New Roman" panose="02020603050405020304"/>
                      </a:endParaRPr>
                    </a:p>
                  </a:txBody>
                  <a:tcPr marL="59338" marR="5933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15000"/>
                        </a:lnSpc>
                        <a:spcAft>
                          <a:spcPts val="1000"/>
                        </a:spcAft>
                      </a:pPr>
                      <a:r>
                        <a:rPr lang="en-US" sz="1000">
                          <a:solidFill>
                            <a:srgbClr val="000000"/>
                          </a:solidFill>
                          <a:latin typeface="宋体" panose="02010600030101010101" pitchFamily="2" charset="-122"/>
                          <a:ea typeface="宋体" panose="02010600030101010101" pitchFamily="2" charset="-122"/>
                          <a:cs typeface="宋体" panose="02010600030101010101" pitchFamily="2" charset="-122"/>
                        </a:rPr>
                        <a:t>6.0 </a:t>
                      </a:r>
                      <a:endParaRPr lang="zh-CN" sz="1000">
                        <a:latin typeface="Calibri" panose="020F0502020204030204"/>
                        <a:ea typeface="宋体" panose="02010600030101010101" pitchFamily="2" charset="-122"/>
                        <a:cs typeface="Times New Roman" panose="02020603050405020304"/>
                      </a:endParaRPr>
                    </a:p>
                  </a:txBody>
                  <a:tcPr marL="59338" marR="5933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15000"/>
                        </a:lnSpc>
                        <a:spcAft>
                          <a:spcPts val="1000"/>
                        </a:spcAft>
                      </a:pPr>
                      <a:r>
                        <a:rPr lang="en-US" sz="1000">
                          <a:solidFill>
                            <a:srgbClr val="000000"/>
                          </a:solidFill>
                          <a:latin typeface="宋体" panose="02010600030101010101" pitchFamily="2" charset="-122"/>
                          <a:ea typeface="宋体" panose="02010600030101010101" pitchFamily="2" charset="-122"/>
                          <a:cs typeface="宋体" panose="02010600030101010101" pitchFamily="2" charset="-122"/>
                        </a:rPr>
                        <a:t>12.0 </a:t>
                      </a:r>
                      <a:endParaRPr lang="zh-CN" sz="1000">
                        <a:latin typeface="Calibri" panose="020F0502020204030204"/>
                        <a:ea typeface="宋体" panose="02010600030101010101" pitchFamily="2" charset="-122"/>
                        <a:cs typeface="Times New Roman" panose="02020603050405020304"/>
                      </a:endParaRPr>
                    </a:p>
                  </a:txBody>
                  <a:tcPr marL="59338" marR="5933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15000"/>
                        </a:lnSpc>
                        <a:spcAft>
                          <a:spcPts val="1000"/>
                        </a:spcAft>
                      </a:pPr>
                      <a:r>
                        <a:rPr lang="en-US" sz="1000">
                          <a:solidFill>
                            <a:srgbClr val="000000"/>
                          </a:solidFill>
                          <a:latin typeface="宋体" panose="02010600030101010101" pitchFamily="2" charset="-122"/>
                          <a:ea typeface="宋体" panose="02010600030101010101" pitchFamily="2" charset="-122"/>
                          <a:cs typeface="宋体" panose="02010600030101010101" pitchFamily="2" charset="-122"/>
                        </a:rPr>
                        <a:t>2.41%</a:t>
                      </a:r>
                      <a:endParaRPr lang="zh-CN" sz="1000">
                        <a:latin typeface="Calibri" panose="020F0502020204030204"/>
                        <a:ea typeface="宋体" panose="02010600030101010101" pitchFamily="2" charset="-122"/>
                        <a:cs typeface="Times New Roman" panose="02020603050405020304"/>
                      </a:endParaRPr>
                    </a:p>
                  </a:txBody>
                  <a:tcPr marL="59338" marR="5933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15000"/>
                        </a:lnSpc>
                        <a:spcAft>
                          <a:spcPts val="1000"/>
                        </a:spcAft>
                      </a:pPr>
                      <a:r>
                        <a:rPr lang="en-US" sz="1000">
                          <a:solidFill>
                            <a:srgbClr val="000000"/>
                          </a:solidFill>
                          <a:latin typeface="宋体" panose="02010600030101010101" pitchFamily="2" charset="-122"/>
                          <a:ea typeface="宋体" panose="02010600030101010101" pitchFamily="2" charset="-122"/>
                          <a:cs typeface="宋体" panose="02010600030101010101" pitchFamily="2" charset="-122"/>
                        </a:rPr>
                        <a:t>4.0 </a:t>
                      </a:r>
                      <a:endParaRPr lang="zh-CN" sz="1000">
                        <a:latin typeface="Calibri" panose="020F0502020204030204"/>
                        <a:ea typeface="宋体" panose="02010600030101010101" pitchFamily="2" charset="-122"/>
                        <a:cs typeface="Times New Roman" panose="02020603050405020304"/>
                      </a:endParaRPr>
                    </a:p>
                  </a:txBody>
                  <a:tcPr marL="59338" marR="5933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15000"/>
                        </a:lnSpc>
                        <a:spcAft>
                          <a:spcPts val="1000"/>
                        </a:spcAft>
                      </a:pPr>
                      <a:r>
                        <a:rPr lang="en-US" sz="1000">
                          <a:solidFill>
                            <a:srgbClr val="000000"/>
                          </a:solidFill>
                          <a:latin typeface="宋体" panose="02010600030101010101" pitchFamily="2" charset="-122"/>
                          <a:ea typeface="宋体" panose="02010600030101010101" pitchFamily="2" charset="-122"/>
                          <a:cs typeface="宋体" panose="02010600030101010101" pitchFamily="2" charset="-122"/>
                        </a:rPr>
                        <a:t>1.84%</a:t>
                      </a:r>
                      <a:endParaRPr lang="zh-CN" sz="1000">
                        <a:latin typeface="Calibri" panose="020F0502020204030204"/>
                        <a:ea typeface="宋体" panose="02010600030101010101" pitchFamily="2" charset="-122"/>
                        <a:cs typeface="Times New Roman" panose="02020603050405020304"/>
                      </a:endParaRPr>
                    </a:p>
                  </a:txBody>
                  <a:tcPr marL="59338" marR="5933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15000"/>
                        </a:lnSpc>
                        <a:spcAft>
                          <a:spcPts val="1000"/>
                        </a:spcAft>
                      </a:pPr>
                      <a:r>
                        <a:rPr lang="en-US" sz="1000">
                          <a:solidFill>
                            <a:srgbClr val="000000"/>
                          </a:solidFill>
                          <a:latin typeface="宋体" panose="02010600030101010101" pitchFamily="2" charset="-122"/>
                          <a:ea typeface="宋体" panose="02010600030101010101" pitchFamily="2" charset="-122"/>
                          <a:cs typeface="宋体" panose="02010600030101010101" pitchFamily="2" charset="-122"/>
                        </a:rPr>
                        <a:t>1.0 </a:t>
                      </a:r>
                      <a:endParaRPr lang="zh-CN" sz="1000">
                        <a:latin typeface="Calibri" panose="020F0502020204030204"/>
                        <a:ea typeface="宋体" panose="02010600030101010101" pitchFamily="2" charset="-122"/>
                        <a:cs typeface="Times New Roman" panose="02020603050405020304"/>
                      </a:endParaRPr>
                    </a:p>
                  </a:txBody>
                  <a:tcPr marL="59338" marR="5933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15000"/>
                        </a:lnSpc>
                        <a:spcAft>
                          <a:spcPts val="1000"/>
                        </a:spcAft>
                      </a:pPr>
                      <a:r>
                        <a:rPr lang="en-US" sz="1000">
                          <a:solidFill>
                            <a:srgbClr val="000000"/>
                          </a:solidFill>
                          <a:latin typeface="宋体" panose="02010600030101010101" pitchFamily="2" charset="-122"/>
                          <a:ea typeface="宋体" panose="02010600030101010101" pitchFamily="2" charset="-122"/>
                          <a:cs typeface="宋体" panose="02010600030101010101" pitchFamily="2" charset="-122"/>
                        </a:rPr>
                        <a:t>0.40%</a:t>
                      </a:r>
                      <a:endParaRPr lang="zh-CN" sz="1000">
                        <a:latin typeface="Calibri" panose="020F0502020204030204"/>
                        <a:ea typeface="宋体" panose="02010600030101010101" pitchFamily="2" charset="-122"/>
                        <a:cs typeface="Times New Roman" panose="02020603050405020304"/>
                      </a:endParaRPr>
                    </a:p>
                  </a:txBody>
                  <a:tcPr marL="59338" marR="5933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15000"/>
                        </a:lnSpc>
                        <a:spcAft>
                          <a:spcPts val="1000"/>
                        </a:spcAft>
                      </a:pPr>
                      <a:r>
                        <a:rPr lang="en-US" sz="1000">
                          <a:solidFill>
                            <a:srgbClr val="000000"/>
                          </a:solidFill>
                          <a:latin typeface="宋体" panose="02010600030101010101" pitchFamily="2" charset="-122"/>
                          <a:ea typeface="宋体" panose="02010600030101010101" pitchFamily="2" charset="-122"/>
                          <a:cs typeface="宋体" panose="02010600030101010101" pitchFamily="2" charset="-122"/>
                        </a:rPr>
                        <a:t>1.07 </a:t>
                      </a:r>
                      <a:endParaRPr lang="zh-CN" sz="1000">
                        <a:latin typeface="Calibri" panose="020F0502020204030204"/>
                        <a:ea typeface="宋体" panose="02010600030101010101" pitchFamily="2" charset="-122"/>
                        <a:cs typeface="Times New Roman" panose="02020603050405020304"/>
                      </a:endParaRPr>
                    </a:p>
                  </a:txBody>
                  <a:tcPr marL="59338" marR="5933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33612">
                <a:tc>
                  <a:txBody>
                    <a:bodyPr/>
                    <a:lstStyle/>
                    <a:p>
                      <a:pPr algn="just">
                        <a:lnSpc>
                          <a:spcPct val="115000"/>
                        </a:lnSpc>
                        <a:spcAft>
                          <a:spcPts val="1000"/>
                        </a:spcAft>
                      </a:pPr>
                      <a:r>
                        <a:rPr lang="zh-CN" sz="1000">
                          <a:solidFill>
                            <a:srgbClr val="000000"/>
                          </a:solidFill>
                          <a:latin typeface="Calibri" panose="020F0502020204030204"/>
                          <a:ea typeface="宋体" panose="02010600030101010101" pitchFamily="2" charset="-122"/>
                          <a:cs typeface="宋体" panose="02010600030101010101" pitchFamily="2" charset="-122"/>
                        </a:rPr>
                        <a:t>使用课程链接</a:t>
                      </a:r>
                      <a:endParaRPr lang="zh-CN" sz="1000">
                        <a:latin typeface="Calibri" panose="020F0502020204030204"/>
                        <a:ea typeface="宋体" panose="02010600030101010101" pitchFamily="2" charset="-122"/>
                        <a:cs typeface="Times New Roman" panose="02020603050405020304"/>
                      </a:endParaRPr>
                    </a:p>
                  </a:txBody>
                  <a:tcPr marL="59338" marR="5933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15000"/>
                        </a:lnSpc>
                        <a:spcAft>
                          <a:spcPts val="1000"/>
                        </a:spcAft>
                      </a:pPr>
                      <a:r>
                        <a:rPr lang="en-US" sz="1000">
                          <a:solidFill>
                            <a:srgbClr val="000000"/>
                          </a:solidFill>
                          <a:latin typeface="宋体" panose="02010600030101010101" pitchFamily="2" charset="-122"/>
                          <a:ea typeface="宋体" panose="02010600030101010101" pitchFamily="2" charset="-122"/>
                          <a:cs typeface="宋体" panose="02010600030101010101" pitchFamily="2" charset="-122"/>
                        </a:rPr>
                        <a:t>8.0 </a:t>
                      </a:r>
                      <a:endParaRPr lang="zh-CN" sz="1000">
                        <a:latin typeface="Calibri" panose="020F0502020204030204"/>
                        <a:ea typeface="宋体" panose="02010600030101010101" pitchFamily="2" charset="-122"/>
                        <a:cs typeface="Times New Roman" panose="02020603050405020304"/>
                      </a:endParaRPr>
                    </a:p>
                  </a:txBody>
                  <a:tcPr marL="59338" marR="5933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15000"/>
                        </a:lnSpc>
                        <a:spcAft>
                          <a:spcPts val="1000"/>
                        </a:spcAft>
                      </a:pPr>
                      <a:r>
                        <a:rPr lang="en-US" sz="1000">
                          <a:solidFill>
                            <a:srgbClr val="000000"/>
                          </a:solidFill>
                          <a:latin typeface="宋体" panose="02010600030101010101" pitchFamily="2" charset="-122"/>
                          <a:ea typeface="宋体" panose="02010600030101010101" pitchFamily="2" charset="-122"/>
                          <a:cs typeface="宋体" panose="02010600030101010101" pitchFamily="2" charset="-122"/>
                        </a:rPr>
                        <a:t>7.0 </a:t>
                      </a:r>
                      <a:endParaRPr lang="zh-CN" sz="1000">
                        <a:latin typeface="Calibri" panose="020F0502020204030204"/>
                        <a:ea typeface="宋体" panose="02010600030101010101" pitchFamily="2" charset="-122"/>
                        <a:cs typeface="Times New Roman" panose="02020603050405020304"/>
                      </a:endParaRPr>
                    </a:p>
                  </a:txBody>
                  <a:tcPr marL="59338" marR="5933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15000"/>
                        </a:lnSpc>
                        <a:spcAft>
                          <a:spcPts val="1000"/>
                        </a:spcAft>
                      </a:pPr>
                      <a:r>
                        <a:rPr lang="en-US" sz="1000">
                          <a:solidFill>
                            <a:srgbClr val="000000"/>
                          </a:solidFill>
                          <a:latin typeface="宋体" panose="02010600030101010101" pitchFamily="2" charset="-122"/>
                          <a:ea typeface="宋体" panose="02010600030101010101" pitchFamily="2" charset="-122"/>
                          <a:cs typeface="宋体" panose="02010600030101010101" pitchFamily="2" charset="-122"/>
                        </a:rPr>
                        <a:t>15.0 </a:t>
                      </a:r>
                      <a:endParaRPr lang="zh-CN" sz="1000">
                        <a:latin typeface="Calibri" panose="020F0502020204030204"/>
                        <a:ea typeface="宋体" panose="02010600030101010101" pitchFamily="2" charset="-122"/>
                        <a:cs typeface="Times New Roman" panose="02020603050405020304"/>
                      </a:endParaRPr>
                    </a:p>
                  </a:txBody>
                  <a:tcPr marL="59338" marR="5933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15000"/>
                        </a:lnSpc>
                        <a:spcAft>
                          <a:spcPts val="1000"/>
                        </a:spcAft>
                      </a:pPr>
                      <a:r>
                        <a:rPr lang="en-US" sz="1000">
                          <a:solidFill>
                            <a:srgbClr val="000000"/>
                          </a:solidFill>
                          <a:latin typeface="宋体" panose="02010600030101010101" pitchFamily="2" charset="-122"/>
                          <a:ea typeface="宋体" panose="02010600030101010101" pitchFamily="2" charset="-122"/>
                          <a:cs typeface="宋体" panose="02010600030101010101" pitchFamily="2" charset="-122"/>
                        </a:rPr>
                        <a:t>4.92%</a:t>
                      </a:r>
                      <a:endParaRPr lang="zh-CN" sz="1000">
                        <a:latin typeface="Calibri" panose="020F0502020204030204"/>
                        <a:ea typeface="宋体" panose="02010600030101010101" pitchFamily="2" charset="-122"/>
                        <a:cs typeface="Times New Roman" panose="02020603050405020304"/>
                      </a:endParaRPr>
                    </a:p>
                  </a:txBody>
                  <a:tcPr marL="59338" marR="5933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15000"/>
                        </a:lnSpc>
                        <a:spcAft>
                          <a:spcPts val="1000"/>
                        </a:spcAft>
                      </a:pPr>
                      <a:r>
                        <a:rPr lang="en-US" sz="1000">
                          <a:solidFill>
                            <a:srgbClr val="000000"/>
                          </a:solidFill>
                          <a:latin typeface="宋体" panose="02010600030101010101" pitchFamily="2" charset="-122"/>
                          <a:ea typeface="宋体" panose="02010600030101010101" pitchFamily="2" charset="-122"/>
                          <a:cs typeface="宋体" panose="02010600030101010101" pitchFamily="2" charset="-122"/>
                        </a:rPr>
                        <a:t>4.0 </a:t>
                      </a:r>
                      <a:endParaRPr lang="zh-CN" sz="1000">
                        <a:latin typeface="Calibri" panose="020F0502020204030204"/>
                        <a:ea typeface="宋体" panose="02010600030101010101" pitchFamily="2" charset="-122"/>
                        <a:cs typeface="Times New Roman" panose="02020603050405020304"/>
                      </a:endParaRPr>
                    </a:p>
                  </a:txBody>
                  <a:tcPr marL="59338" marR="5933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15000"/>
                        </a:lnSpc>
                        <a:spcAft>
                          <a:spcPts val="1000"/>
                        </a:spcAft>
                      </a:pPr>
                      <a:r>
                        <a:rPr lang="en-US" sz="1000">
                          <a:solidFill>
                            <a:srgbClr val="000000"/>
                          </a:solidFill>
                          <a:latin typeface="宋体" panose="02010600030101010101" pitchFamily="2" charset="-122"/>
                          <a:ea typeface="宋体" panose="02010600030101010101" pitchFamily="2" charset="-122"/>
                          <a:cs typeface="宋体" panose="02010600030101010101" pitchFamily="2" charset="-122"/>
                        </a:rPr>
                        <a:t>2.99%</a:t>
                      </a:r>
                      <a:endParaRPr lang="zh-CN" sz="1000">
                        <a:latin typeface="Calibri" panose="020F0502020204030204"/>
                        <a:ea typeface="宋体" panose="02010600030101010101" pitchFamily="2" charset="-122"/>
                        <a:cs typeface="Times New Roman" panose="02020603050405020304"/>
                      </a:endParaRPr>
                    </a:p>
                  </a:txBody>
                  <a:tcPr marL="59338" marR="5933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15000"/>
                        </a:lnSpc>
                        <a:spcAft>
                          <a:spcPts val="1000"/>
                        </a:spcAft>
                      </a:pPr>
                      <a:r>
                        <a:rPr lang="en-US" sz="1000">
                          <a:solidFill>
                            <a:srgbClr val="000000"/>
                          </a:solidFill>
                          <a:latin typeface="宋体" panose="02010600030101010101" pitchFamily="2" charset="-122"/>
                          <a:ea typeface="宋体" panose="02010600030101010101" pitchFamily="2" charset="-122"/>
                          <a:cs typeface="宋体" panose="02010600030101010101" pitchFamily="2" charset="-122"/>
                        </a:rPr>
                        <a:t>4.0 </a:t>
                      </a:r>
                      <a:endParaRPr lang="zh-CN" sz="1000">
                        <a:latin typeface="Calibri" panose="020F0502020204030204"/>
                        <a:ea typeface="宋体" panose="02010600030101010101" pitchFamily="2" charset="-122"/>
                        <a:cs typeface="Times New Roman" panose="02020603050405020304"/>
                      </a:endParaRPr>
                    </a:p>
                  </a:txBody>
                  <a:tcPr marL="59338" marR="5933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15000"/>
                        </a:lnSpc>
                        <a:spcAft>
                          <a:spcPts val="1000"/>
                        </a:spcAft>
                      </a:pPr>
                      <a:r>
                        <a:rPr lang="en-US" sz="1000">
                          <a:solidFill>
                            <a:srgbClr val="000000"/>
                          </a:solidFill>
                          <a:latin typeface="宋体" panose="02010600030101010101" pitchFamily="2" charset="-122"/>
                          <a:ea typeface="宋体" panose="02010600030101010101" pitchFamily="2" charset="-122"/>
                          <a:cs typeface="宋体" panose="02010600030101010101" pitchFamily="2" charset="-122"/>
                        </a:rPr>
                        <a:t>2.47%</a:t>
                      </a:r>
                      <a:endParaRPr lang="zh-CN" sz="1000">
                        <a:latin typeface="Calibri" panose="020F0502020204030204"/>
                        <a:ea typeface="宋体" panose="02010600030101010101" pitchFamily="2" charset="-122"/>
                        <a:cs typeface="Times New Roman" panose="02020603050405020304"/>
                      </a:endParaRPr>
                    </a:p>
                  </a:txBody>
                  <a:tcPr marL="59338" marR="5933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15000"/>
                        </a:lnSpc>
                        <a:spcAft>
                          <a:spcPts val="1000"/>
                        </a:spcAft>
                      </a:pPr>
                      <a:r>
                        <a:rPr lang="en-US" sz="1000">
                          <a:solidFill>
                            <a:srgbClr val="000000"/>
                          </a:solidFill>
                          <a:latin typeface="宋体" panose="02010600030101010101" pitchFamily="2" charset="-122"/>
                          <a:ea typeface="宋体" panose="02010600030101010101" pitchFamily="2" charset="-122"/>
                          <a:cs typeface="宋体" panose="02010600030101010101" pitchFamily="2" charset="-122"/>
                        </a:rPr>
                        <a:t>0.90 </a:t>
                      </a:r>
                      <a:endParaRPr lang="zh-CN" sz="1000">
                        <a:latin typeface="Calibri" panose="020F0502020204030204"/>
                        <a:ea typeface="宋体" panose="02010600030101010101" pitchFamily="2" charset="-122"/>
                        <a:cs typeface="Times New Roman" panose="02020603050405020304"/>
                      </a:endParaRPr>
                    </a:p>
                  </a:txBody>
                  <a:tcPr marL="59338" marR="5933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33612">
                <a:tc>
                  <a:txBody>
                    <a:bodyPr/>
                    <a:lstStyle/>
                    <a:p>
                      <a:pPr algn="just">
                        <a:lnSpc>
                          <a:spcPct val="115000"/>
                        </a:lnSpc>
                        <a:spcAft>
                          <a:spcPts val="1000"/>
                        </a:spcAft>
                      </a:pPr>
                      <a:r>
                        <a:rPr lang="zh-CN" sz="1000">
                          <a:solidFill>
                            <a:srgbClr val="000000"/>
                          </a:solidFill>
                          <a:latin typeface="Calibri" panose="020F0502020204030204"/>
                          <a:ea typeface="宋体" panose="02010600030101010101" pitchFamily="2" charset="-122"/>
                          <a:cs typeface="宋体" panose="02010600030101010101" pitchFamily="2" charset="-122"/>
                        </a:rPr>
                        <a:t>上传课程资料</a:t>
                      </a:r>
                      <a:endParaRPr lang="zh-CN" sz="1000">
                        <a:latin typeface="Calibri" panose="020F0502020204030204"/>
                        <a:ea typeface="宋体" panose="02010600030101010101" pitchFamily="2" charset="-122"/>
                        <a:cs typeface="Times New Roman" panose="02020603050405020304"/>
                      </a:endParaRPr>
                    </a:p>
                  </a:txBody>
                  <a:tcPr marL="59338" marR="5933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15000"/>
                        </a:lnSpc>
                        <a:spcAft>
                          <a:spcPts val="1000"/>
                        </a:spcAft>
                      </a:pPr>
                      <a:r>
                        <a:rPr lang="en-US" sz="1000">
                          <a:solidFill>
                            <a:srgbClr val="000000"/>
                          </a:solidFill>
                          <a:latin typeface="宋体" panose="02010600030101010101" pitchFamily="2" charset="-122"/>
                          <a:ea typeface="宋体" panose="02010600030101010101" pitchFamily="2" charset="-122"/>
                          <a:cs typeface="宋体" panose="02010600030101010101" pitchFamily="2" charset="-122"/>
                        </a:rPr>
                        <a:t>6.0 </a:t>
                      </a:r>
                      <a:endParaRPr lang="zh-CN" sz="1000">
                        <a:latin typeface="Calibri" panose="020F0502020204030204"/>
                        <a:ea typeface="宋体" panose="02010600030101010101" pitchFamily="2" charset="-122"/>
                        <a:cs typeface="Times New Roman" panose="02020603050405020304"/>
                      </a:endParaRPr>
                    </a:p>
                  </a:txBody>
                  <a:tcPr marL="59338" marR="5933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15000"/>
                        </a:lnSpc>
                        <a:spcAft>
                          <a:spcPts val="1000"/>
                        </a:spcAft>
                      </a:pPr>
                      <a:r>
                        <a:rPr lang="en-US" sz="1000">
                          <a:solidFill>
                            <a:srgbClr val="000000"/>
                          </a:solidFill>
                          <a:latin typeface="宋体" panose="02010600030101010101" pitchFamily="2" charset="-122"/>
                          <a:ea typeface="宋体" panose="02010600030101010101" pitchFamily="2" charset="-122"/>
                          <a:cs typeface="宋体" panose="02010600030101010101" pitchFamily="2" charset="-122"/>
                        </a:rPr>
                        <a:t>6.0 </a:t>
                      </a:r>
                      <a:endParaRPr lang="zh-CN" sz="1000">
                        <a:latin typeface="Calibri" panose="020F0502020204030204"/>
                        <a:ea typeface="宋体" panose="02010600030101010101" pitchFamily="2" charset="-122"/>
                        <a:cs typeface="Times New Roman" panose="02020603050405020304"/>
                      </a:endParaRPr>
                    </a:p>
                  </a:txBody>
                  <a:tcPr marL="59338" marR="5933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15000"/>
                        </a:lnSpc>
                        <a:spcAft>
                          <a:spcPts val="1000"/>
                        </a:spcAft>
                      </a:pPr>
                      <a:r>
                        <a:rPr lang="en-US" sz="1000">
                          <a:solidFill>
                            <a:srgbClr val="000000"/>
                          </a:solidFill>
                          <a:latin typeface="宋体" panose="02010600030101010101" pitchFamily="2" charset="-122"/>
                          <a:ea typeface="宋体" panose="02010600030101010101" pitchFamily="2" charset="-122"/>
                          <a:cs typeface="宋体" panose="02010600030101010101" pitchFamily="2" charset="-122"/>
                        </a:rPr>
                        <a:t>12.0 </a:t>
                      </a:r>
                      <a:endParaRPr lang="zh-CN" sz="1000">
                        <a:latin typeface="Calibri" panose="020F0502020204030204"/>
                        <a:ea typeface="宋体" panose="02010600030101010101" pitchFamily="2" charset="-122"/>
                        <a:cs typeface="Times New Roman" panose="02020603050405020304"/>
                      </a:endParaRPr>
                    </a:p>
                  </a:txBody>
                  <a:tcPr marL="59338" marR="5933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15000"/>
                        </a:lnSpc>
                        <a:spcAft>
                          <a:spcPts val="1000"/>
                        </a:spcAft>
                      </a:pPr>
                      <a:r>
                        <a:rPr lang="en-US" sz="1000">
                          <a:solidFill>
                            <a:srgbClr val="000000"/>
                          </a:solidFill>
                          <a:latin typeface="宋体" panose="02010600030101010101" pitchFamily="2" charset="-122"/>
                          <a:ea typeface="宋体" panose="02010600030101010101" pitchFamily="2" charset="-122"/>
                          <a:cs typeface="宋体" panose="02010600030101010101" pitchFamily="2" charset="-122"/>
                        </a:rPr>
                        <a:t>2.36%</a:t>
                      </a:r>
                      <a:endParaRPr lang="zh-CN" sz="1000">
                        <a:latin typeface="Calibri" panose="020F0502020204030204"/>
                        <a:ea typeface="宋体" panose="02010600030101010101" pitchFamily="2" charset="-122"/>
                        <a:cs typeface="Times New Roman" panose="02020603050405020304"/>
                      </a:endParaRPr>
                    </a:p>
                  </a:txBody>
                  <a:tcPr marL="59338" marR="5933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15000"/>
                        </a:lnSpc>
                        <a:spcAft>
                          <a:spcPts val="1000"/>
                        </a:spcAft>
                      </a:pPr>
                      <a:r>
                        <a:rPr lang="en-US" sz="1000">
                          <a:solidFill>
                            <a:srgbClr val="000000"/>
                          </a:solidFill>
                          <a:latin typeface="宋体" panose="02010600030101010101" pitchFamily="2" charset="-122"/>
                          <a:ea typeface="宋体" panose="02010600030101010101" pitchFamily="2" charset="-122"/>
                          <a:cs typeface="宋体" panose="02010600030101010101" pitchFamily="2" charset="-122"/>
                        </a:rPr>
                        <a:t>4.0 </a:t>
                      </a:r>
                      <a:endParaRPr lang="zh-CN" sz="1000">
                        <a:latin typeface="Calibri" panose="020F0502020204030204"/>
                        <a:ea typeface="宋体" panose="02010600030101010101" pitchFamily="2" charset="-122"/>
                        <a:cs typeface="Times New Roman" panose="02020603050405020304"/>
                      </a:endParaRPr>
                    </a:p>
                  </a:txBody>
                  <a:tcPr marL="59338" marR="5933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15000"/>
                        </a:lnSpc>
                        <a:spcAft>
                          <a:spcPts val="1000"/>
                        </a:spcAft>
                      </a:pPr>
                      <a:r>
                        <a:rPr lang="en-US" sz="1000">
                          <a:solidFill>
                            <a:srgbClr val="000000"/>
                          </a:solidFill>
                          <a:latin typeface="宋体" panose="02010600030101010101" pitchFamily="2" charset="-122"/>
                          <a:ea typeface="宋体" panose="02010600030101010101" pitchFamily="2" charset="-122"/>
                          <a:cs typeface="宋体" panose="02010600030101010101" pitchFamily="2" charset="-122"/>
                        </a:rPr>
                        <a:t>1.90%</a:t>
                      </a:r>
                      <a:endParaRPr lang="zh-CN" sz="1000">
                        <a:latin typeface="Calibri" panose="020F0502020204030204"/>
                        <a:ea typeface="宋体" panose="02010600030101010101" pitchFamily="2" charset="-122"/>
                        <a:cs typeface="Times New Roman" panose="02020603050405020304"/>
                      </a:endParaRPr>
                    </a:p>
                  </a:txBody>
                  <a:tcPr marL="59338" marR="5933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15000"/>
                        </a:lnSpc>
                        <a:spcAft>
                          <a:spcPts val="1000"/>
                        </a:spcAft>
                      </a:pPr>
                      <a:r>
                        <a:rPr lang="en-US" sz="1000">
                          <a:solidFill>
                            <a:srgbClr val="000000"/>
                          </a:solidFill>
                          <a:latin typeface="宋体" panose="02010600030101010101" pitchFamily="2" charset="-122"/>
                          <a:ea typeface="宋体" panose="02010600030101010101" pitchFamily="2" charset="-122"/>
                          <a:cs typeface="宋体" panose="02010600030101010101" pitchFamily="2" charset="-122"/>
                        </a:rPr>
                        <a:t>2.0 </a:t>
                      </a:r>
                      <a:endParaRPr lang="zh-CN" sz="1000">
                        <a:latin typeface="Calibri" panose="020F0502020204030204"/>
                        <a:ea typeface="宋体" panose="02010600030101010101" pitchFamily="2" charset="-122"/>
                        <a:cs typeface="Times New Roman" panose="02020603050405020304"/>
                      </a:endParaRPr>
                    </a:p>
                  </a:txBody>
                  <a:tcPr marL="59338" marR="5933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15000"/>
                        </a:lnSpc>
                        <a:spcAft>
                          <a:spcPts val="1000"/>
                        </a:spcAft>
                      </a:pPr>
                      <a:r>
                        <a:rPr lang="en-US" sz="1000">
                          <a:solidFill>
                            <a:srgbClr val="000000"/>
                          </a:solidFill>
                          <a:latin typeface="宋体" panose="02010600030101010101" pitchFamily="2" charset="-122"/>
                          <a:ea typeface="宋体" panose="02010600030101010101" pitchFamily="2" charset="-122"/>
                          <a:cs typeface="宋体" panose="02010600030101010101" pitchFamily="2" charset="-122"/>
                        </a:rPr>
                        <a:t>0.80%</a:t>
                      </a:r>
                      <a:endParaRPr lang="zh-CN" sz="1000">
                        <a:latin typeface="Calibri" panose="020F0502020204030204"/>
                        <a:ea typeface="宋体" panose="02010600030101010101" pitchFamily="2" charset="-122"/>
                        <a:cs typeface="Times New Roman" panose="02020603050405020304"/>
                      </a:endParaRPr>
                    </a:p>
                  </a:txBody>
                  <a:tcPr marL="59338" marR="5933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15000"/>
                        </a:lnSpc>
                        <a:spcAft>
                          <a:spcPts val="1000"/>
                        </a:spcAft>
                      </a:pPr>
                      <a:r>
                        <a:rPr lang="en-US" sz="1000">
                          <a:solidFill>
                            <a:srgbClr val="000000"/>
                          </a:solidFill>
                          <a:latin typeface="宋体" panose="02010600030101010101" pitchFamily="2" charset="-122"/>
                          <a:ea typeface="宋体" panose="02010600030101010101" pitchFamily="2" charset="-122"/>
                          <a:cs typeface="宋体" panose="02010600030101010101" pitchFamily="2" charset="-122"/>
                        </a:rPr>
                        <a:t>0.87 </a:t>
                      </a:r>
                      <a:endParaRPr lang="zh-CN" sz="1000">
                        <a:latin typeface="Calibri" panose="020F0502020204030204"/>
                        <a:ea typeface="宋体" panose="02010600030101010101" pitchFamily="2" charset="-122"/>
                        <a:cs typeface="Times New Roman" panose="02020603050405020304"/>
                      </a:endParaRPr>
                    </a:p>
                  </a:txBody>
                  <a:tcPr marL="59338" marR="5933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33612">
                <a:tc>
                  <a:txBody>
                    <a:bodyPr/>
                    <a:lstStyle/>
                    <a:p>
                      <a:pPr algn="just">
                        <a:lnSpc>
                          <a:spcPct val="115000"/>
                        </a:lnSpc>
                        <a:spcAft>
                          <a:spcPts val="1000"/>
                        </a:spcAft>
                      </a:pPr>
                      <a:r>
                        <a:rPr lang="zh-CN" sz="1000">
                          <a:solidFill>
                            <a:srgbClr val="000000"/>
                          </a:solidFill>
                          <a:latin typeface="Calibri" panose="020F0502020204030204"/>
                          <a:ea typeface="宋体" panose="02010600030101010101" pitchFamily="2" charset="-122"/>
                          <a:cs typeface="宋体" panose="02010600030101010101" pitchFamily="2" charset="-122"/>
                        </a:rPr>
                        <a:t>删除日志</a:t>
                      </a:r>
                      <a:endParaRPr lang="zh-CN" sz="1000">
                        <a:latin typeface="Calibri" panose="020F0502020204030204"/>
                        <a:ea typeface="宋体" panose="02010600030101010101" pitchFamily="2" charset="-122"/>
                        <a:cs typeface="Times New Roman" panose="02020603050405020304"/>
                      </a:endParaRPr>
                    </a:p>
                  </a:txBody>
                  <a:tcPr marL="59338" marR="5933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15000"/>
                        </a:lnSpc>
                        <a:spcAft>
                          <a:spcPts val="1000"/>
                        </a:spcAft>
                      </a:pPr>
                      <a:r>
                        <a:rPr lang="en-US" sz="1000">
                          <a:solidFill>
                            <a:srgbClr val="000000"/>
                          </a:solidFill>
                          <a:latin typeface="宋体" panose="02010600030101010101" pitchFamily="2" charset="-122"/>
                          <a:ea typeface="宋体" panose="02010600030101010101" pitchFamily="2" charset="-122"/>
                          <a:cs typeface="宋体" panose="02010600030101010101" pitchFamily="2" charset="-122"/>
                        </a:rPr>
                        <a:t>6.0 </a:t>
                      </a:r>
                      <a:endParaRPr lang="zh-CN" sz="1000">
                        <a:latin typeface="Calibri" panose="020F0502020204030204"/>
                        <a:ea typeface="宋体" panose="02010600030101010101" pitchFamily="2" charset="-122"/>
                        <a:cs typeface="Times New Roman" panose="02020603050405020304"/>
                      </a:endParaRPr>
                    </a:p>
                  </a:txBody>
                  <a:tcPr marL="59338" marR="5933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15000"/>
                        </a:lnSpc>
                        <a:spcAft>
                          <a:spcPts val="1000"/>
                        </a:spcAft>
                      </a:pPr>
                      <a:r>
                        <a:rPr lang="en-US" sz="1000">
                          <a:solidFill>
                            <a:srgbClr val="000000"/>
                          </a:solidFill>
                          <a:latin typeface="宋体" panose="02010600030101010101" pitchFamily="2" charset="-122"/>
                          <a:ea typeface="宋体" panose="02010600030101010101" pitchFamily="2" charset="-122"/>
                          <a:cs typeface="宋体" panose="02010600030101010101" pitchFamily="2" charset="-122"/>
                        </a:rPr>
                        <a:t>6.0 </a:t>
                      </a:r>
                      <a:endParaRPr lang="zh-CN" sz="1000">
                        <a:latin typeface="Calibri" panose="020F0502020204030204"/>
                        <a:ea typeface="宋体" panose="02010600030101010101" pitchFamily="2" charset="-122"/>
                        <a:cs typeface="Times New Roman" panose="02020603050405020304"/>
                      </a:endParaRPr>
                    </a:p>
                  </a:txBody>
                  <a:tcPr marL="59338" marR="5933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15000"/>
                        </a:lnSpc>
                        <a:spcAft>
                          <a:spcPts val="1000"/>
                        </a:spcAft>
                      </a:pPr>
                      <a:r>
                        <a:rPr lang="en-US" sz="1000">
                          <a:solidFill>
                            <a:srgbClr val="000000"/>
                          </a:solidFill>
                          <a:latin typeface="宋体" panose="02010600030101010101" pitchFamily="2" charset="-122"/>
                          <a:ea typeface="宋体" panose="02010600030101010101" pitchFamily="2" charset="-122"/>
                          <a:cs typeface="宋体" panose="02010600030101010101" pitchFamily="2" charset="-122"/>
                        </a:rPr>
                        <a:t>12.0 </a:t>
                      </a:r>
                      <a:endParaRPr lang="zh-CN" sz="1000">
                        <a:latin typeface="Calibri" panose="020F0502020204030204"/>
                        <a:ea typeface="宋体" panose="02010600030101010101" pitchFamily="2" charset="-122"/>
                        <a:cs typeface="Times New Roman" panose="02020603050405020304"/>
                      </a:endParaRPr>
                    </a:p>
                  </a:txBody>
                  <a:tcPr marL="59338" marR="5933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15000"/>
                        </a:lnSpc>
                        <a:spcAft>
                          <a:spcPts val="1000"/>
                        </a:spcAft>
                      </a:pPr>
                      <a:r>
                        <a:rPr lang="en-US" sz="1000">
                          <a:solidFill>
                            <a:srgbClr val="000000"/>
                          </a:solidFill>
                          <a:latin typeface="宋体" panose="02010600030101010101" pitchFamily="2" charset="-122"/>
                          <a:ea typeface="宋体" panose="02010600030101010101" pitchFamily="2" charset="-122"/>
                          <a:cs typeface="宋体" panose="02010600030101010101" pitchFamily="2" charset="-122"/>
                        </a:rPr>
                        <a:t>2.48%</a:t>
                      </a:r>
                      <a:endParaRPr lang="zh-CN" sz="1000">
                        <a:latin typeface="Calibri" panose="020F0502020204030204"/>
                        <a:ea typeface="宋体" panose="02010600030101010101" pitchFamily="2" charset="-122"/>
                        <a:cs typeface="Times New Roman" panose="02020603050405020304"/>
                      </a:endParaRPr>
                    </a:p>
                  </a:txBody>
                  <a:tcPr marL="59338" marR="5933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15000"/>
                        </a:lnSpc>
                        <a:spcAft>
                          <a:spcPts val="1000"/>
                        </a:spcAft>
                      </a:pPr>
                      <a:r>
                        <a:rPr lang="en-US" sz="1000">
                          <a:solidFill>
                            <a:srgbClr val="000000"/>
                          </a:solidFill>
                          <a:latin typeface="宋体" panose="02010600030101010101" pitchFamily="2" charset="-122"/>
                          <a:ea typeface="宋体" panose="02010600030101010101" pitchFamily="2" charset="-122"/>
                          <a:cs typeface="宋体" panose="02010600030101010101" pitchFamily="2" charset="-122"/>
                        </a:rPr>
                        <a:t>4.0 </a:t>
                      </a:r>
                      <a:endParaRPr lang="zh-CN" sz="1000">
                        <a:latin typeface="Calibri" panose="020F0502020204030204"/>
                        <a:ea typeface="宋体" panose="02010600030101010101" pitchFamily="2" charset="-122"/>
                        <a:cs typeface="Times New Roman" panose="02020603050405020304"/>
                      </a:endParaRPr>
                    </a:p>
                  </a:txBody>
                  <a:tcPr marL="59338" marR="5933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15000"/>
                        </a:lnSpc>
                        <a:spcAft>
                          <a:spcPts val="1000"/>
                        </a:spcAft>
                      </a:pPr>
                      <a:r>
                        <a:rPr lang="en-US" sz="1000">
                          <a:solidFill>
                            <a:srgbClr val="000000"/>
                          </a:solidFill>
                          <a:latin typeface="宋体" panose="02010600030101010101" pitchFamily="2" charset="-122"/>
                          <a:ea typeface="宋体" panose="02010600030101010101" pitchFamily="2" charset="-122"/>
                          <a:cs typeface="宋体" panose="02010600030101010101" pitchFamily="2" charset="-122"/>
                        </a:rPr>
                        <a:t>1.79%</a:t>
                      </a:r>
                      <a:endParaRPr lang="zh-CN" sz="1000">
                        <a:latin typeface="Calibri" panose="020F0502020204030204"/>
                        <a:ea typeface="宋体" panose="02010600030101010101" pitchFamily="2" charset="-122"/>
                        <a:cs typeface="Times New Roman" panose="02020603050405020304"/>
                      </a:endParaRPr>
                    </a:p>
                  </a:txBody>
                  <a:tcPr marL="59338" marR="5933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15000"/>
                        </a:lnSpc>
                        <a:spcAft>
                          <a:spcPts val="1000"/>
                        </a:spcAft>
                      </a:pPr>
                      <a:r>
                        <a:rPr lang="en-US" sz="1000">
                          <a:solidFill>
                            <a:srgbClr val="000000"/>
                          </a:solidFill>
                          <a:latin typeface="宋体" panose="02010600030101010101" pitchFamily="2" charset="-122"/>
                          <a:ea typeface="宋体" panose="02010600030101010101" pitchFamily="2" charset="-122"/>
                          <a:cs typeface="宋体" panose="02010600030101010101" pitchFamily="2" charset="-122"/>
                        </a:rPr>
                        <a:t>3.0 </a:t>
                      </a:r>
                      <a:endParaRPr lang="zh-CN" sz="1000">
                        <a:latin typeface="Calibri" panose="020F0502020204030204"/>
                        <a:ea typeface="宋体" panose="02010600030101010101" pitchFamily="2" charset="-122"/>
                        <a:cs typeface="Times New Roman" panose="02020603050405020304"/>
                      </a:endParaRPr>
                    </a:p>
                  </a:txBody>
                  <a:tcPr marL="59338" marR="5933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15000"/>
                        </a:lnSpc>
                        <a:spcAft>
                          <a:spcPts val="1000"/>
                        </a:spcAft>
                      </a:pPr>
                      <a:r>
                        <a:rPr lang="en-US" sz="1000">
                          <a:solidFill>
                            <a:srgbClr val="000000"/>
                          </a:solidFill>
                          <a:latin typeface="宋体" panose="02010600030101010101" pitchFamily="2" charset="-122"/>
                          <a:ea typeface="宋体" panose="02010600030101010101" pitchFamily="2" charset="-122"/>
                          <a:cs typeface="宋体" panose="02010600030101010101" pitchFamily="2" charset="-122"/>
                        </a:rPr>
                        <a:t>1.17%</a:t>
                      </a:r>
                      <a:endParaRPr lang="zh-CN" sz="1000">
                        <a:latin typeface="Calibri" panose="020F0502020204030204"/>
                        <a:ea typeface="宋体" panose="02010600030101010101" pitchFamily="2" charset="-122"/>
                        <a:cs typeface="Times New Roman" panose="02020603050405020304"/>
                      </a:endParaRPr>
                    </a:p>
                  </a:txBody>
                  <a:tcPr marL="59338" marR="5933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15000"/>
                        </a:lnSpc>
                        <a:spcAft>
                          <a:spcPts val="1000"/>
                        </a:spcAft>
                      </a:pPr>
                      <a:r>
                        <a:rPr lang="en-US" sz="1000">
                          <a:solidFill>
                            <a:srgbClr val="000000"/>
                          </a:solidFill>
                          <a:latin typeface="宋体" panose="02010600030101010101" pitchFamily="2" charset="-122"/>
                          <a:ea typeface="宋体" panose="02010600030101010101" pitchFamily="2" charset="-122"/>
                          <a:cs typeface="宋体" panose="02010600030101010101" pitchFamily="2" charset="-122"/>
                        </a:rPr>
                        <a:t>0.84 </a:t>
                      </a:r>
                      <a:endParaRPr lang="zh-CN" sz="1000">
                        <a:latin typeface="Calibri" panose="020F0502020204030204"/>
                        <a:ea typeface="宋体" panose="02010600030101010101" pitchFamily="2" charset="-122"/>
                        <a:cs typeface="Times New Roman" panose="02020603050405020304"/>
                      </a:endParaRPr>
                    </a:p>
                  </a:txBody>
                  <a:tcPr marL="59338" marR="5933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33612">
                <a:tc>
                  <a:txBody>
                    <a:bodyPr/>
                    <a:lstStyle/>
                    <a:p>
                      <a:pPr algn="just">
                        <a:lnSpc>
                          <a:spcPct val="115000"/>
                        </a:lnSpc>
                        <a:spcAft>
                          <a:spcPts val="1000"/>
                        </a:spcAft>
                      </a:pPr>
                      <a:r>
                        <a:rPr lang="zh-CN" sz="1000">
                          <a:solidFill>
                            <a:srgbClr val="000000"/>
                          </a:solidFill>
                          <a:latin typeface="Calibri" panose="020F0502020204030204"/>
                          <a:ea typeface="宋体" panose="02010600030101010101" pitchFamily="2" charset="-122"/>
                          <a:cs typeface="宋体" panose="02010600030101010101" pitchFamily="2" charset="-122"/>
                        </a:rPr>
                        <a:t>删除帖子</a:t>
                      </a:r>
                      <a:endParaRPr lang="zh-CN" sz="1000">
                        <a:latin typeface="Calibri" panose="020F0502020204030204"/>
                        <a:ea typeface="宋体" panose="02010600030101010101" pitchFamily="2" charset="-122"/>
                        <a:cs typeface="Times New Roman" panose="02020603050405020304"/>
                      </a:endParaRPr>
                    </a:p>
                  </a:txBody>
                  <a:tcPr marL="59338" marR="5933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15000"/>
                        </a:lnSpc>
                        <a:spcAft>
                          <a:spcPts val="1000"/>
                        </a:spcAft>
                      </a:pPr>
                      <a:r>
                        <a:rPr lang="en-US" sz="1000">
                          <a:solidFill>
                            <a:srgbClr val="000000"/>
                          </a:solidFill>
                          <a:latin typeface="宋体" panose="02010600030101010101" pitchFamily="2" charset="-122"/>
                          <a:ea typeface="宋体" panose="02010600030101010101" pitchFamily="2" charset="-122"/>
                          <a:cs typeface="宋体" panose="02010600030101010101" pitchFamily="2" charset="-122"/>
                        </a:rPr>
                        <a:t>3.7 </a:t>
                      </a:r>
                      <a:endParaRPr lang="zh-CN" sz="1000">
                        <a:latin typeface="Calibri" panose="020F0502020204030204"/>
                        <a:ea typeface="宋体" panose="02010600030101010101" pitchFamily="2" charset="-122"/>
                        <a:cs typeface="Times New Roman" panose="02020603050405020304"/>
                      </a:endParaRPr>
                    </a:p>
                  </a:txBody>
                  <a:tcPr marL="59338" marR="5933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15000"/>
                        </a:lnSpc>
                        <a:spcAft>
                          <a:spcPts val="1000"/>
                        </a:spcAft>
                      </a:pPr>
                      <a:r>
                        <a:rPr lang="en-US" sz="1000">
                          <a:solidFill>
                            <a:srgbClr val="000000"/>
                          </a:solidFill>
                          <a:latin typeface="宋体" panose="02010600030101010101" pitchFamily="2" charset="-122"/>
                          <a:ea typeface="宋体" panose="02010600030101010101" pitchFamily="2" charset="-122"/>
                          <a:cs typeface="宋体" panose="02010600030101010101" pitchFamily="2" charset="-122"/>
                        </a:rPr>
                        <a:t>4.7 </a:t>
                      </a:r>
                      <a:endParaRPr lang="zh-CN" sz="1000">
                        <a:latin typeface="Calibri" panose="020F0502020204030204"/>
                        <a:ea typeface="宋体" panose="02010600030101010101" pitchFamily="2" charset="-122"/>
                        <a:cs typeface="Times New Roman" panose="02020603050405020304"/>
                      </a:endParaRPr>
                    </a:p>
                  </a:txBody>
                  <a:tcPr marL="59338" marR="5933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15000"/>
                        </a:lnSpc>
                        <a:spcAft>
                          <a:spcPts val="1000"/>
                        </a:spcAft>
                      </a:pPr>
                      <a:r>
                        <a:rPr lang="en-US" sz="1000">
                          <a:solidFill>
                            <a:srgbClr val="000000"/>
                          </a:solidFill>
                          <a:latin typeface="宋体" panose="02010600030101010101" pitchFamily="2" charset="-122"/>
                          <a:ea typeface="宋体" panose="02010600030101010101" pitchFamily="2" charset="-122"/>
                          <a:cs typeface="宋体" panose="02010600030101010101" pitchFamily="2" charset="-122"/>
                        </a:rPr>
                        <a:t>8.3 </a:t>
                      </a:r>
                      <a:endParaRPr lang="zh-CN" sz="1000">
                        <a:latin typeface="Calibri" panose="020F0502020204030204"/>
                        <a:ea typeface="宋体" panose="02010600030101010101" pitchFamily="2" charset="-122"/>
                        <a:cs typeface="Times New Roman" panose="02020603050405020304"/>
                      </a:endParaRPr>
                    </a:p>
                  </a:txBody>
                  <a:tcPr marL="59338" marR="5933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15000"/>
                        </a:lnSpc>
                        <a:spcAft>
                          <a:spcPts val="1000"/>
                        </a:spcAft>
                      </a:pPr>
                      <a:r>
                        <a:rPr lang="en-US" sz="1000">
                          <a:solidFill>
                            <a:srgbClr val="000000"/>
                          </a:solidFill>
                          <a:latin typeface="宋体" panose="02010600030101010101" pitchFamily="2" charset="-122"/>
                          <a:ea typeface="宋体" panose="02010600030101010101" pitchFamily="2" charset="-122"/>
                          <a:cs typeface="宋体" panose="02010600030101010101" pitchFamily="2" charset="-122"/>
                        </a:rPr>
                        <a:t>2.02%</a:t>
                      </a:r>
                      <a:endParaRPr lang="zh-CN" sz="1000">
                        <a:latin typeface="Calibri" panose="020F0502020204030204"/>
                        <a:ea typeface="宋体" panose="02010600030101010101" pitchFamily="2" charset="-122"/>
                        <a:cs typeface="Times New Roman" panose="02020603050405020304"/>
                      </a:endParaRPr>
                    </a:p>
                  </a:txBody>
                  <a:tcPr marL="59338" marR="5933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15000"/>
                        </a:lnSpc>
                        <a:spcAft>
                          <a:spcPts val="1000"/>
                        </a:spcAft>
                      </a:pPr>
                      <a:r>
                        <a:rPr lang="en-US" sz="1000">
                          <a:solidFill>
                            <a:srgbClr val="000000"/>
                          </a:solidFill>
                          <a:latin typeface="宋体" panose="02010600030101010101" pitchFamily="2" charset="-122"/>
                          <a:ea typeface="宋体" panose="02010600030101010101" pitchFamily="2" charset="-122"/>
                          <a:cs typeface="宋体" panose="02010600030101010101" pitchFamily="2" charset="-122"/>
                        </a:rPr>
                        <a:t>2.0 </a:t>
                      </a:r>
                      <a:endParaRPr lang="zh-CN" sz="1000">
                        <a:latin typeface="Calibri" panose="020F0502020204030204"/>
                        <a:ea typeface="宋体" panose="02010600030101010101" pitchFamily="2" charset="-122"/>
                        <a:cs typeface="Times New Roman" panose="02020603050405020304"/>
                      </a:endParaRPr>
                    </a:p>
                  </a:txBody>
                  <a:tcPr marL="59338" marR="5933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15000"/>
                        </a:lnSpc>
                        <a:spcAft>
                          <a:spcPts val="1000"/>
                        </a:spcAft>
                      </a:pPr>
                      <a:r>
                        <a:rPr lang="en-US" sz="1000">
                          <a:solidFill>
                            <a:srgbClr val="000000"/>
                          </a:solidFill>
                          <a:latin typeface="宋体" panose="02010600030101010101" pitchFamily="2" charset="-122"/>
                          <a:ea typeface="宋体" panose="02010600030101010101" pitchFamily="2" charset="-122"/>
                          <a:cs typeface="宋体" panose="02010600030101010101" pitchFamily="2" charset="-122"/>
                        </a:rPr>
                        <a:t>1.11%</a:t>
                      </a:r>
                      <a:endParaRPr lang="zh-CN" sz="1000">
                        <a:latin typeface="Calibri" panose="020F0502020204030204"/>
                        <a:ea typeface="宋体" panose="02010600030101010101" pitchFamily="2" charset="-122"/>
                        <a:cs typeface="Times New Roman" panose="02020603050405020304"/>
                      </a:endParaRPr>
                    </a:p>
                  </a:txBody>
                  <a:tcPr marL="59338" marR="5933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15000"/>
                        </a:lnSpc>
                        <a:spcAft>
                          <a:spcPts val="1000"/>
                        </a:spcAft>
                      </a:pPr>
                      <a:r>
                        <a:rPr lang="en-US" sz="1000">
                          <a:solidFill>
                            <a:srgbClr val="000000"/>
                          </a:solidFill>
                          <a:latin typeface="宋体" panose="02010600030101010101" pitchFamily="2" charset="-122"/>
                          <a:ea typeface="宋体" panose="02010600030101010101" pitchFamily="2" charset="-122"/>
                          <a:cs typeface="宋体" panose="02010600030101010101" pitchFamily="2" charset="-122"/>
                        </a:rPr>
                        <a:t>3.0 </a:t>
                      </a:r>
                      <a:endParaRPr lang="zh-CN" sz="1000">
                        <a:latin typeface="Calibri" panose="020F0502020204030204"/>
                        <a:ea typeface="宋体" panose="02010600030101010101" pitchFamily="2" charset="-122"/>
                        <a:cs typeface="Times New Roman" panose="02020603050405020304"/>
                      </a:endParaRPr>
                    </a:p>
                  </a:txBody>
                  <a:tcPr marL="59338" marR="5933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15000"/>
                        </a:lnSpc>
                        <a:spcAft>
                          <a:spcPts val="1000"/>
                        </a:spcAft>
                      </a:pPr>
                      <a:r>
                        <a:rPr lang="en-US" sz="1000">
                          <a:solidFill>
                            <a:srgbClr val="000000"/>
                          </a:solidFill>
                          <a:latin typeface="宋体" panose="02010600030101010101" pitchFamily="2" charset="-122"/>
                          <a:ea typeface="宋体" panose="02010600030101010101" pitchFamily="2" charset="-122"/>
                          <a:cs typeface="宋体" panose="02010600030101010101" pitchFamily="2" charset="-122"/>
                        </a:rPr>
                        <a:t>1.41%</a:t>
                      </a:r>
                      <a:endParaRPr lang="zh-CN" sz="1000">
                        <a:latin typeface="Calibri" panose="020F0502020204030204"/>
                        <a:ea typeface="宋体" panose="02010600030101010101" pitchFamily="2" charset="-122"/>
                        <a:cs typeface="Times New Roman" panose="02020603050405020304"/>
                      </a:endParaRPr>
                    </a:p>
                  </a:txBody>
                  <a:tcPr marL="59338" marR="5933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15000"/>
                        </a:lnSpc>
                        <a:spcAft>
                          <a:spcPts val="1000"/>
                        </a:spcAft>
                      </a:pPr>
                      <a:r>
                        <a:rPr lang="en-US" sz="1000">
                          <a:solidFill>
                            <a:srgbClr val="000000"/>
                          </a:solidFill>
                          <a:latin typeface="宋体" panose="02010600030101010101" pitchFamily="2" charset="-122"/>
                          <a:ea typeface="宋体" panose="02010600030101010101" pitchFamily="2" charset="-122"/>
                          <a:cs typeface="宋体" panose="02010600030101010101" pitchFamily="2" charset="-122"/>
                        </a:rPr>
                        <a:t>0.81 </a:t>
                      </a:r>
                      <a:endParaRPr lang="zh-CN" sz="1000">
                        <a:latin typeface="Calibri" panose="020F0502020204030204"/>
                        <a:ea typeface="宋体" panose="02010600030101010101" pitchFamily="2" charset="-122"/>
                        <a:cs typeface="Times New Roman" panose="02020603050405020304"/>
                      </a:endParaRPr>
                    </a:p>
                  </a:txBody>
                  <a:tcPr marL="59338" marR="5933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33612">
                <a:tc>
                  <a:txBody>
                    <a:bodyPr/>
                    <a:lstStyle/>
                    <a:p>
                      <a:pPr algn="just">
                        <a:lnSpc>
                          <a:spcPct val="115000"/>
                        </a:lnSpc>
                        <a:spcAft>
                          <a:spcPts val="1000"/>
                        </a:spcAft>
                      </a:pPr>
                      <a:r>
                        <a:rPr lang="zh-CN" sz="1000">
                          <a:solidFill>
                            <a:srgbClr val="000000"/>
                          </a:solidFill>
                          <a:latin typeface="Calibri" panose="020F0502020204030204"/>
                          <a:ea typeface="宋体" panose="02010600030101010101" pitchFamily="2" charset="-122"/>
                          <a:cs typeface="宋体" panose="02010600030101010101" pitchFamily="2" charset="-122"/>
                        </a:rPr>
                        <a:t>删除课程资料</a:t>
                      </a:r>
                      <a:endParaRPr lang="zh-CN" sz="1000">
                        <a:latin typeface="Calibri" panose="020F0502020204030204"/>
                        <a:ea typeface="宋体" panose="02010600030101010101" pitchFamily="2" charset="-122"/>
                        <a:cs typeface="Times New Roman" panose="02020603050405020304"/>
                      </a:endParaRPr>
                    </a:p>
                  </a:txBody>
                  <a:tcPr marL="59338" marR="5933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15000"/>
                        </a:lnSpc>
                        <a:spcAft>
                          <a:spcPts val="1000"/>
                        </a:spcAft>
                      </a:pPr>
                      <a:r>
                        <a:rPr lang="en-US" sz="1000">
                          <a:solidFill>
                            <a:srgbClr val="000000"/>
                          </a:solidFill>
                          <a:latin typeface="宋体" panose="02010600030101010101" pitchFamily="2" charset="-122"/>
                          <a:ea typeface="宋体" panose="02010600030101010101" pitchFamily="2" charset="-122"/>
                          <a:cs typeface="宋体" panose="02010600030101010101" pitchFamily="2" charset="-122"/>
                        </a:rPr>
                        <a:t>4.0 </a:t>
                      </a:r>
                      <a:endParaRPr lang="zh-CN" sz="1000">
                        <a:latin typeface="Calibri" panose="020F0502020204030204"/>
                        <a:ea typeface="宋体" panose="02010600030101010101" pitchFamily="2" charset="-122"/>
                        <a:cs typeface="Times New Roman" panose="02020603050405020304"/>
                      </a:endParaRPr>
                    </a:p>
                  </a:txBody>
                  <a:tcPr marL="59338" marR="5933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15000"/>
                        </a:lnSpc>
                        <a:spcAft>
                          <a:spcPts val="1000"/>
                        </a:spcAft>
                      </a:pPr>
                      <a:r>
                        <a:rPr lang="en-US" sz="1000">
                          <a:solidFill>
                            <a:srgbClr val="000000"/>
                          </a:solidFill>
                          <a:latin typeface="宋体" panose="02010600030101010101" pitchFamily="2" charset="-122"/>
                          <a:ea typeface="宋体" panose="02010600030101010101" pitchFamily="2" charset="-122"/>
                          <a:cs typeface="宋体" panose="02010600030101010101" pitchFamily="2" charset="-122"/>
                        </a:rPr>
                        <a:t>4.5 </a:t>
                      </a:r>
                      <a:endParaRPr lang="zh-CN" sz="1000">
                        <a:latin typeface="Calibri" panose="020F0502020204030204"/>
                        <a:ea typeface="宋体" panose="02010600030101010101" pitchFamily="2" charset="-122"/>
                        <a:cs typeface="Times New Roman" panose="02020603050405020304"/>
                      </a:endParaRPr>
                    </a:p>
                  </a:txBody>
                  <a:tcPr marL="59338" marR="5933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15000"/>
                        </a:lnSpc>
                        <a:spcAft>
                          <a:spcPts val="1000"/>
                        </a:spcAft>
                      </a:pPr>
                      <a:r>
                        <a:rPr lang="en-US" sz="1000">
                          <a:solidFill>
                            <a:srgbClr val="000000"/>
                          </a:solidFill>
                          <a:latin typeface="宋体" panose="02010600030101010101" pitchFamily="2" charset="-122"/>
                          <a:ea typeface="宋体" panose="02010600030101010101" pitchFamily="2" charset="-122"/>
                          <a:cs typeface="宋体" panose="02010600030101010101" pitchFamily="2" charset="-122"/>
                        </a:rPr>
                        <a:t>8.5 </a:t>
                      </a:r>
                      <a:endParaRPr lang="zh-CN" sz="1000">
                        <a:latin typeface="Calibri" panose="020F0502020204030204"/>
                        <a:ea typeface="宋体" panose="02010600030101010101" pitchFamily="2" charset="-122"/>
                        <a:cs typeface="Times New Roman" panose="02020603050405020304"/>
                      </a:endParaRPr>
                    </a:p>
                  </a:txBody>
                  <a:tcPr marL="59338" marR="5933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15000"/>
                        </a:lnSpc>
                        <a:spcAft>
                          <a:spcPts val="1000"/>
                        </a:spcAft>
                      </a:pPr>
                      <a:r>
                        <a:rPr lang="en-US" sz="1000">
                          <a:solidFill>
                            <a:srgbClr val="000000"/>
                          </a:solidFill>
                          <a:latin typeface="宋体" panose="02010600030101010101" pitchFamily="2" charset="-122"/>
                          <a:ea typeface="宋体" panose="02010600030101010101" pitchFamily="2" charset="-122"/>
                          <a:cs typeface="宋体" panose="02010600030101010101" pitchFamily="2" charset="-122"/>
                        </a:rPr>
                        <a:t>1.72%</a:t>
                      </a:r>
                      <a:endParaRPr lang="zh-CN" sz="1000">
                        <a:latin typeface="Calibri" panose="020F0502020204030204"/>
                        <a:ea typeface="宋体" panose="02010600030101010101" pitchFamily="2" charset="-122"/>
                        <a:cs typeface="Times New Roman" panose="02020603050405020304"/>
                      </a:endParaRPr>
                    </a:p>
                  </a:txBody>
                  <a:tcPr marL="59338" marR="5933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15000"/>
                        </a:lnSpc>
                        <a:spcAft>
                          <a:spcPts val="1000"/>
                        </a:spcAft>
                      </a:pPr>
                      <a:r>
                        <a:rPr lang="en-US" sz="1000">
                          <a:solidFill>
                            <a:srgbClr val="000000"/>
                          </a:solidFill>
                          <a:latin typeface="宋体" panose="02010600030101010101" pitchFamily="2" charset="-122"/>
                          <a:ea typeface="宋体" panose="02010600030101010101" pitchFamily="2" charset="-122"/>
                          <a:cs typeface="宋体" panose="02010600030101010101" pitchFamily="2" charset="-122"/>
                        </a:rPr>
                        <a:t>3.0 </a:t>
                      </a:r>
                      <a:endParaRPr lang="zh-CN" sz="1000">
                        <a:latin typeface="Calibri" panose="020F0502020204030204"/>
                        <a:ea typeface="宋体" panose="02010600030101010101" pitchFamily="2" charset="-122"/>
                        <a:cs typeface="Times New Roman" panose="02020603050405020304"/>
                      </a:endParaRPr>
                    </a:p>
                  </a:txBody>
                  <a:tcPr marL="59338" marR="5933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15000"/>
                        </a:lnSpc>
                        <a:spcAft>
                          <a:spcPts val="1000"/>
                        </a:spcAft>
                      </a:pPr>
                      <a:r>
                        <a:rPr lang="en-US" sz="1000">
                          <a:solidFill>
                            <a:srgbClr val="000000"/>
                          </a:solidFill>
                          <a:latin typeface="宋体" panose="02010600030101010101" pitchFamily="2" charset="-122"/>
                          <a:ea typeface="宋体" panose="02010600030101010101" pitchFamily="2" charset="-122"/>
                          <a:cs typeface="宋体" panose="02010600030101010101" pitchFamily="2" charset="-122"/>
                        </a:rPr>
                        <a:t>1.38%</a:t>
                      </a:r>
                      <a:endParaRPr lang="zh-CN" sz="1000">
                        <a:latin typeface="Calibri" panose="020F0502020204030204"/>
                        <a:ea typeface="宋体" panose="02010600030101010101" pitchFamily="2" charset="-122"/>
                        <a:cs typeface="Times New Roman" panose="02020603050405020304"/>
                      </a:endParaRPr>
                    </a:p>
                  </a:txBody>
                  <a:tcPr marL="59338" marR="5933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15000"/>
                        </a:lnSpc>
                        <a:spcAft>
                          <a:spcPts val="1000"/>
                        </a:spcAft>
                      </a:pPr>
                      <a:r>
                        <a:rPr lang="en-US" sz="1000">
                          <a:solidFill>
                            <a:srgbClr val="000000"/>
                          </a:solidFill>
                          <a:latin typeface="宋体" panose="02010600030101010101" pitchFamily="2" charset="-122"/>
                          <a:ea typeface="宋体" panose="02010600030101010101" pitchFamily="2" charset="-122"/>
                          <a:cs typeface="宋体" panose="02010600030101010101" pitchFamily="2" charset="-122"/>
                        </a:rPr>
                        <a:t>2.0 </a:t>
                      </a:r>
                      <a:endParaRPr lang="zh-CN" sz="1000">
                        <a:latin typeface="Calibri" panose="020F0502020204030204"/>
                        <a:ea typeface="宋体" panose="02010600030101010101" pitchFamily="2" charset="-122"/>
                        <a:cs typeface="Times New Roman" panose="02020603050405020304"/>
                      </a:endParaRPr>
                    </a:p>
                  </a:txBody>
                  <a:tcPr marL="59338" marR="5933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15000"/>
                        </a:lnSpc>
                        <a:spcAft>
                          <a:spcPts val="1000"/>
                        </a:spcAft>
                      </a:pPr>
                      <a:r>
                        <a:rPr lang="en-US" sz="1000">
                          <a:solidFill>
                            <a:srgbClr val="000000"/>
                          </a:solidFill>
                          <a:latin typeface="宋体" panose="02010600030101010101" pitchFamily="2" charset="-122"/>
                          <a:ea typeface="宋体" panose="02010600030101010101" pitchFamily="2" charset="-122"/>
                          <a:cs typeface="宋体" panose="02010600030101010101" pitchFamily="2" charset="-122"/>
                        </a:rPr>
                        <a:t>0.79%</a:t>
                      </a:r>
                      <a:endParaRPr lang="zh-CN" sz="1000">
                        <a:latin typeface="Calibri" panose="020F0502020204030204"/>
                        <a:ea typeface="宋体" panose="02010600030101010101" pitchFamily="2" charset="-122"/>
                        <a:cs typeface="Times New Roman" panose="02020603050405020304"/>
                      </a:endParaRPr>
                    </a:p>
                  </a:txBody>
                  <a:tcPr marL="59338" marR="5933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15000"/>
                        </a:lnSpc>
                        <a:spcAft>
                          <a:spcPts val="1000"/>
                        </a:spcAft>
                      </a:pPr>
                      <a:r>
                        <a:rPr lang="en-US" sz="1000">
                          <a:solidFill>
                            <a:srgbClr val="000000"/>
                          </a:solidFill>
                          <a:latin typeface="宋体" panose="02010600030101010101" pitchFamily="2" charset="-122"/>
                          <a:ea typeface="宋体" panose="02010600030101010101" pitchFamily="2" charset="-122"/>
                          <a:cs typeface="宋体" panose="02010600030101010101" pitchFamily="2" charset="-122"/>
                        </a:rPr>
                        <a:t>0.79 </a:t>
                      </a:r>
                      <a:endParaRPr lang="zh-CN" sz="1000">
                        <a:latin typeface="Calibri" panose="020F0502020204030204"/>
                        <a:ea typeface="宋体" panose="02010600030101010101" pitchFamily="2" charset="-122"/>
                        <a:cs typeface="Times New Roman" panose="02020603050405020304"/>
                      </a:endParaRPr>
                    </a:p>
                  </a:txBody>
                  <a:tcPr marL="59338" marR="5933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33612">
                <a:tc>
                  <a:txBody>
                    <a:bodyPr/>
                    <a:lstStyle/>
                    <a:p>
                      <a:pPr algn="just">
                        <a:lnSpc>
                          <a:spcPct val="115000"/>
                        </a:lnSpc>
                        <a:spcAft>
                          <a:spcPts val="1000"/>
                        </a:spcAft>
                      </a:pPr>
                      <a:r>
                        <a:rPr lang="zh-CN" sz="1000">
                          <a:solidFill>
                            <a:srgbClr val="000000"/>
                          </a:solidFill>
                          <a:latin typeface="Calibri" panose="020F0502020204030204"/>
                          <a:ea typeface="宋体" panose="02010600030101010101" pitchFamily="2" charset="-122"/>
                          <a:cs typeface="宋体" panose="02010600030101010101" pitchFamily="2" charset="-122"/>
                        </a:rPr>
                        <a:t>修改课程公告</a:t>
                      </a:r>
                      <a:endParaRPr lang="zh-CN" sz="1000">
                        <a:latin typeface="Calibri" panose="020F0502020204030204"/>
                        <a:ea typeface="宋体" panose="02010600030101010101" pitchFamily="2" charset="-122"/>
                        <a:cs typeface="Times New Roman" panose="02020603050405020304"/>
                      </a:endParaRPr>
                    </a:p>
                  </a:txBody>
                  <a:tcPr marL="59338" marR="5933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15000"/>
                        </a:lnSpc>
                        <a:spcAft>
                          <a:spcPts val="1000"/>
                        </a:spcAft>
                      </a:pPr>
                      <a:r>
                        <a:rPr lang="en-US" sz="1000">
                          <a:solidFill>
                            <a:srgbClr val="000000"/>
                          </a:solidFill>
                          <a:latin typeface="宋体" panose="02010600030101010101" pitchFamily="2" charset="-122"/>
                          <a:ea typeface="宋体" panose="02010600030101010101" pitchFamily="2" charset="-122"/>
                          <a:cs typeface="宋体" panose="02010600030101010101" pitchFamily="2" charset="-122"/>
                        </a:rPr>
                        <a:t>6.0 </a:t>
                      </a:r>
                      <a:endParaRPr lang="zh-CN" sz="1000">
                        <a:latin typeface="Calibri" panose="020F0502020204030204"/>
                        <a:ea typeface="宋体" panose="02010600030101010101" pitchFamily="2" charset="-122"/>
                        <a:cs typeface="Times New Roman" panose="02020603050405020304"/>
                      </a:endParaRPr>
                    </a:p>
                  </a:txBody>
                  <a:tcPr marL="59338" marR="5933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15000"/>
                        </a:lnSpc>
                        <a:spcAft>
                          <a:spcPts val="1000"/>
                        </a:spcAft>
                      </a:pPr>
                      <a:r>
                        <a:rPr lang="en-US" sz="1000">
                          <a:solidFill>
                            <a:srgbClr val="000000"/>
                          </a:solidFill>
                          <a:latin typeface="宋体" panose="02010600030101010101" pitchFamily="2" charset="-122"/>
                          <a:ea typeface="宋体" panose="02010600030101010101" pitchFamily="2" charset="-122"/>
                          <a:cs typeface="宋体" panose="02010600030101010101" pitchFamily="2" charset="-122"/>
                        </a:rPr>
                        <a:t>7.0 </a:t>
                      </a:r>
                      <a:endParaRPr lang="zh-CN" sz="1000">
                        <a:latin typeface="Calibri" panose="020F0502020204030204"/>
                        <a:ea typeface="宋体" panose="02010600030101010101" pitchFamily="2" charset="-122"/>
                        <a:cs typeface="Times New Roman" panose="02020603050405020304"/>
                      </a:endParaRPr>
                    </a:p>
                  </a:txBody>
                  <a:tcPr marL="59338" marR="5933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15000"/>
                        </a:lnSpc>
                        <a:spcAft>
                          <a:spcPts val="1000"/>
                        </a:spcAft>
                      </a:pPr>
                      <a:r>
                        <a:rPr lang="en-US" sz="1000">
                          <a:solidFill>
                            <a:srgbClr val="000000"/>
                          </a:solidFill>
                          <a:latin typeface="宋体" panose="02010600030101010101" pitchFamily="2" charset="-122"/>
                          <a:ea typeface="宋体" panose="02010600030101010101" pitchFamily="2" charset="-122"/>
                          <a:cs typeface="宋体" panose="02010600030101010101" pitchFamily="2" charset="-122"/>
                        </a:rPr>
                        <a:t>13.0 </a:t>
                      </a:r>
                      <a:endParaRPr lang="zh-CN" sz="1000">
                        <a:latin typeface="Calibri" panose="020F0502020204030204"/>
                        <a:ea typeface="宋体" panose="02010600030101010101" pitchFamily="2" charset="-122"/>
                        <a:cs typeface="Times New Roman" panose="02020603050405020304"/>
                      </a:endParaRPr>
                    </a:p>
                  </a:txBody>
                  <a:tcPr marL="59338" marR="5933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15000"/>
                        </a:lnSpc>
                        <a:spcAft>
                          <a:spcPts val="1000"/>
                        </a:spcAft>
                      </a:pPr>
                      <a:r>
                        <a:rPr lang="en-US" sz="1000">
                          <a:solidFill>
                            <a:srgbClr val="000000"/>
                          </a:solidFill>
                          <a:latin typeface="宋体" panose="02010600030101010101" pitchFamily="2" charset="-122"/>
                          <a:ea typeface="宋体" panose="02010600030101010101" pitchFamily="2" charset="-122"/>
                          <a:cs typeface="宋体" panose="02010600030101010101" pitchFamily="2" charset="-122"/>
                        </a:rPr>
                        <a:t>2.62%</a:t>
                      </a:r>
                      <a:endParaRPr lang="zh-CN" sz="1000">
                        <a:latin typeface="Calibri" panose="020F0502020204030204"/>
                        <a:ea typeface="宋体" panose="02010600030101010101" pitchFamily="2" charset="-122"/>
                        <a:cs typeface="Times New Roman" panose="02020603050405020304"/>
                      </a:endParaRPr>
                    </a:p>
                  </a:txBody>
                  <a:tcPr marL="59338" marR="5933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15000"/>
                        </a:lnSpc>
                        <a:spcAft>
                          <a:spcPts val="1000"/>
                        </a:spcAft>
                      </a:pPr>
                      <a:r>
                        <a:rPr lang="en-US" sz="1000">
                          <a:solidFill>
                            <a:srgbClr val="000000"/>
                          </a:solidFill>
                          <a:latin typeface="宋体" panose="02010600030101010101" pitchFamily="2" charset="-122"/>
                          <a:ea typeface="宋体" panose="02010600030101010101" pitchFamily="2" charset="-122"/>
                          <a:cs typeface="宋体" panose="02010600030101010101" pitchFamily="2" charset="-122"/>
                        </a:rPr>
                        <a:t>3.0 </a:t>
                      </a:r>
                      <a:endParaRPr lang="zh-CN" sz="1000">
                        <a:latin typeface="Calibri" panose="020F0502020204030204"/>
                        <a:ea typeface="宋体" panose="02010600030101010101" pitchFamily="2" charset="-122"/>
                        <a:cs typeface="Times New Roman" panose="02020603050405020304"/>
                      </a:endParaRPr>
                    </a:p>
                  </a:txBody>
                  <a:tcPr marL="59338" marR="5933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15000"/>
                        </a:lnSpc>
                        <a:spcAft>
                          <a:spcPts val="1000"/>
                        </a:spcAft>
                      </a:pPr>
                      <a:r>
                        <a:rPr lang="en-US" sz="1000">
                          <a:solidFill>
                            <a:srgbClr val="000000"/>
                          </a:solidFill>
                          <a:latin typeface="宋体" panose="02010600030101010101" pitchFamily="2" charset="-122"/>
                          <a:ea typeface="宋体" panose="02010600030101010101" pitchFamily="2" charset="-122"/>
                          <a:cs typeface="宋体" panose="02010600030101010101" pitchFamily="2" charset="-122"/>
                        </a:rPr>
                        <a:t>1.38%</a:t>
                      </a:r>
                      <a:endParaRPr lang="zh-CN" sz="1000">
                        <a:latin typeface="Calibri" panose="020F0502020204030204"/>
                        <a:ea typeface="宋体" panose="02010600030101010101" pitchFamily="2" charset="-122"/>
                        <a:cs typeface="Times New Roman" panose="02020603050405020304"/>
                      </a:endParaRPr>
                    </a:p>
                  </a:txBody>
                  <a:tcPr marL="59338" marR="5933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15000"/>
                        </a:lnSpc>
                        <a:spcAft>
                          <a:spcPts val="1000"/>
                        </a:spcAft>
                      </a:pPr>
                      <a:r>
                        <a:rPr lang="en-US" sz="1000">
                          <a:solidFill>
                            <a:srgbClr val="000000"/>
                          </a:solidFill>
                          <a:latin typeface="宋体" panose="02010600030101010101" pitchFamily="2" charset="-122"/>
                          <a:ea typeface="宋体" panose="02010600030101010101" pitchFamily="2" charset="-122"/>
                          <a:cs typeface="宋体" panose="02010600030101010101" pitchFamily="2" charset="-122"/>
                        </a:rPr>
                        <a:t>5.0 </a:t>
                      </a:r>
                      <a:endParaRPr lang="zh-CN" sz="1000">
                        <a:latin typeface="Calibri" panose="020F0502020204030204"/>
                        <a:ea typeface="宋体" panose="02010600030101010101" pitchFamily="2" charset="-122"/>
                        <a:cs typeface="Times New Roman" panose="02020603050405020304"/>
                      </a:endParaRPr>
                    </a:p>
                  </a:txBody>
                  <a:tcPr marL="59338" marR="5933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15000"/>
                        </a:lnSpc>
                        <a:spcAft>
                          <a:spcPts val="1000"/>
                        </a:spcAft>
                      </a:pPr>
                      <a:r>
                        <a:rPr lang="en-US" sz="1000">
                          <a:solidFill>
                            <a:srgbClr val="000000"/>
                          </a:solidFill>
                          <a:latin typeface="宋体" panose="02010600030101010101" pitchFamily="2" charset="-122"/>
                          <a:ea typeface="宋体" panose="02010600030101010101" pitchFamily="2" charset="-122"/>
                          <a:cs typeface="宋体" panose="02010600030101010101" pitchFamily="2" charset="-122"/>
                        </a:rPr>
                        <a:t>1.98%</a:t>
                      </a:r>
                      <a:endParaRPr lang="zh-CN" sz="1000">
                        <a:latin typeface="Calibri" panose="020F0502020204030204"/>
                        <a:ea typeface="宋体" panose="02010600030101010101" pitchFamily="2" charset="-122"/>
                        <a:cs typeface="Times New Roman" panose="02020603050405020304"/>
                      </a:endParaRPr>
                    </a:p>
                  </a:txBody>
                  <a:tcPr marL="59338" marR="5933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15000"/>
                        </a:lnSpc>
                        <a:spcAft>
                          <a:spcPts val="1000"/>
                        </a:spcAft>
                      </a:pPr>
                      <a:r>
                        <a:rPr lang="en-US" sz="1000">
                          <a:solidFill>
                            <a:srgbClr val="000000"/>
                          </a:solidFill>
                          <a:latin typeface="宋体" panose="02010600030101010101" pitchFamily="2" charset="-122"/>
                          <a:ea typeface="宋体" panose="02010600030101010101" pitchFamily="2" charset="-122"/>
                          <a:cs typeface="宋体" panose="02010600030101010101" pitchFamily="2" charset="-122"/>
                        </a:rPr>
                        <a:t>0.78 </a:t>
                      </a:r>
                      <a:endParaRPr lang="zh-CN" sz="1000">
                        <a:latin typeface="Calibri" panose="020F0502020204030204"/>
                        <a:ea typeface="宋体" panose="02010600030101010101" pitchFamily="2" charset="-122"/>
                        <a:cs typeface="Times New Roman" panose="02020603050405020304"/>
                      </a:endParaRPr>
                    </a:p>
                  </a:txBody>
                  <a:tcPr marL="59338" marR="5933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33612">
                <a:tc>
                  <a:txBody>
                    <a:bodyPr/>
                    <a:lstStyle/>
                    <a:p>
                      <a:pPr algn="just">
                        <a:lnSpc>
                          <a:spcPct val="115000"/>
                        </a:lnSpc>
                        <a:spcAft>
                          <a:spcPts val="1000"/>
                        </a:spcAft>
                      </a:pPr>
                      <a:r>
                        <a:rPr lang="zh-CN" sz="1000">
                          <a:solidFill>
                            <a:srgbClr val="000000"/>
                          </a:solidFill>
                          <a:latin typeface="Calibri" panose="020F0502020204030204"/>
                          <a:ea typeface="宋体" panose="02010600030101010101" pitchFamily="2" charset="-122"/>
                          <a:cs typeface="宋体" panose="02010600030101010101" pitchFamily="2" charset="-122"/>
                        </a:rPr>
                        <a:t>编辑课程链接</a:t>
                      </a:r>
                      <a:endParaRPr lang="zh-CN" sz="1000">
                        <a:latin typeface="Calibri" panose="020F0502020204030204"/>
                        <a:ea typeface="宋体" panose="02010600030101010101" pitchFamily="2" charset="-122"/>
                        <a:cs typeface="Times New Roman" panose="02020603050405020304"/>
                      </a:endParaRPr>
                    </a:p>
                  </a:txBody>
                  <a:tcPr marL="59338" marR="5933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15000"/>
                        </a:lnSpc>
                        <a:spcAft>
                          <a:spcPts val="1000"/>
                        </a:spcAft>
                      </a:pPr>
                      <a:r>
                        <a:rPr lang="en-US" sz="1000">
                          <a:solidFill>
                            <a:srgbClr val="000000"/>
                          </a:solidFill>
                          <a:latin typeface="宋体" panose="02010600030101010101" pitchFamily="2" charset="-122"/>
                          <a:ea typeface="宋体" panose="02010600030101010101" pitchFamily="2" charset="-122"/>
                          <a:cs typeface="宋体" panose="02010600030101010101" pitchFamily="2" charset="-122"/>
                        </a:rPr>
                        <a:t>5.0 </a:t>
                      </a:r>
                      <a:endParaRPr lang="zh-CN" sz="1000">
                        <a:latin typeface="Calibri" panose="020F0502020204030204"/>
                        <a:ea typeface="宋体" panose="02010600030101010101" pitchFamily="2" charset="-122"/>
                        <a:cs typeface="Times New Roman" panose="02020603050405020304"/>
                      </a:endParaRPr>
                    </a:p>
                  </a:txBody>
                  <a:tcPr marL="59338" marR="5933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15000"/>
                        </a:lnSpc>
                        <a:spcAft>
                          <a:spcPts val="1000"/>
                        </a:spcAft>
                      </a:pPr>
                      <a:r>
                        <a:rPr lang="en-US" sz="1000">
                          <a:solidFill>
                            <a:srgbClr val="000000"/>
                          </a:solidFill>
                          <a:latin typeface="宋体" panose="02010600030101010101" pitchFamily="2" charset="-122"/>
                          <a:ea typeface="宋体" panose="02010600030101010101" pitchFamily="2" charset="-122"/>
                          <a:cs typeface="宋体" panose="02010600030101010101" pitchFamily="2" charset="-122"/>
                        </a:rPr>
                        <a:t>5.5 </a:t>
                      </a:r>
                      <a:endParaRPr lang="zh-CN" sz="1000">
                        <a:latin typeface="Calibri" panose="020F0502020204030204"/>
                        <a:ea typeface="宋体" panose="02010600030101010101" pitchFamily="2" charset="-122"/>
                        <a:cs typeface="Times New Roman" panose="02020603050405020304"/>
                      </a:endParaRPr>
                    </a:p>
                  </a:txBody>
                  <a:tcPr marL="59338" marR="5933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15000"/>
                        </a:lnSpc>
                        <a:spcAft>
                          <a:spcPts val="1000"/>
                        </a:spcAft>
                      </a:pPr>
                      <a:r>
                        <a:rPr lang="en-US" sz="1000">
                          <a:solidFill>
                            <a:srgbClr val="000000"/>
                          </a:solidFill>
                          <a:latin typeface="宋体" panose="02010600030101010101" pitchFamily="2" charset="-122"/>
                          <a:ea typeface="宋体" panose="02010600030101010101" pitchFamily="2" charset="-122"/>
                          <a:cs typeface="宋体" panose="02010600030101010101" pitchFamily="2" charset="-122"/>
                        </a:rPr>
                        <a:t>10.5 </a:t>
                      </a:r>
                      <a:endParaRPr lang="zh-CN" sz="1000">
                        <a:latin typeface="Calibri" panose="020F0502020204030204"/>
                        <a:ea typeface="宋体" panose="02010600030101010101" pitchFamily="2" charset="-122"/>
                        <a:cs typeface="Times New Roman" panose="02020603050405020304"/>
                      </a:endParaRPr>
                    </a:p>
                  </a:txBody>
                  <a:tcPr marL="59338" marR="5933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15000"/>
                        </a:lnSpc>
                        <a:spcAft>
                          <a:spcPts val="1000"/>
                        </a:spcAft>
                      </a:pPr>
                      <a:r>
                        <a:rPr lang="en-US" sz="1000">
                          <a:solidFill>
                            <a:srgbClr val="000000"/>
                          </a:solidFill>
                          <a:latin typeface="宋体" panose="02010600030101010101" pitchFamily="2" charset="-122"/>
                          <a:ea typeface="宋体" panose="02010600030101010101" pitchFamily="2" charset="-122"/>
                          <a:cs typeface="宋体" panose="02010600030101010101" pitchFamily="2" charset="-122"/>
                        </a:rPr>
                        <a:t>2.12%</a:t>
                      </a:r>
                      <a:endParaRPr lang="zh-CN" sz="1000">
                        <a:latin typeface="Calibri" panose="020F0502020204030204"/>
                        <a:ea typeface="宋体" panose="02010600030101010101" pitchFamily="2" charset="-122"/>
                        <a:cs typeface="Times New Roman" panose="02020603050405020304"/>
                      </a:endParaRPr>
                    </a:p>
                  </a:txBody>
                  <a:tcPr marL="59338" marR="5933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15000"/>
                        </a:lnSpc>
                        <a:spcAft>
                          <a:spcPts val="1000"/>
                        </a:spcAft>
                      </a:pPr>
                      <a:r>
                        <a:rPr lang="en-US" sz="1000">
                          <a:solidFill>
                            <a:srgbClr val="000000"/>
                          </a:solidFill>
                          <a:latin typeface="宋体" panose="02010600030101010101" pitchFamily="2" charset="-122"/>
                          <a:ea typeface="宋体" panose="02010600030101010101" pitchFamily="2" charset="-122"/>
                          <a:cs typeface="宋体" panose="02010600030101010101" pitchFamily="2" charset="-122"/>
                        </a:rPr>
                        <a:t>2.5 </a:t>
                      </a:r>
                      <a:endParaRPr lang="zh-CN" sz="1000">
                        <a:latin typeface="Calibri" panose="020F0502020204030204"/>
                        <a:ea typeface="宋体" panose="02010600030101010101" pitchFamily="2" charset="-122"/>
                        <a:cs typeface="Times New Roman" panose="02020603050405020304"/>
                      </a:endParaRPr>
                    </a:p>
                  </a:txBody>
                  <a:tcPr marL="59338" marR="5933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15000"/>
                        </a:lnSpc>
                        <a:spcAft>
                          <a:spcPts val="1000"/>
                        </a:spcAft>
                      </a:pPr>
                      <a:r>
                        <a:rPr lang="en-US" sz="1000">
                          <a:solidFill>
                            <a:srgbClr val="000000"/>
                          </a:solidFill>
                          <a:latin typeface="宋体" panose="02010600030101010101" pitchFamily="2" charset="-122"/>
                          <a:ea typeface="宋体" panose="02010600030101010101" pitchFamily="2" charset="-122"/>
                          <a:cs typeface="宋体" panose="02010600030101010101" pitchFamily="2" charset="-122"/>
                        </a:rPr>
                        <a:t>1.16%</a:t>
                      </a:r>
                      <a:endParaRPr lang="zh-CN" sz="1000">
                        <a:latin typeface="Calibri" panose="020F0502020204030204"/>
                        <a:ea typeface="宋体" panose="02010600030101010101" pitchFamily="2" charset="-122"/>
                        <a:cs typeface="Times New Roman" panose="02020603050405020304"/>
                      </a:endParaRPr>
                    </a:p>
                  </a:txBody>
                  <a:tcPr marL="59338" marR="5933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15000"/>
                        </a:lnSpc>
                        <a:spcAft>
                          <a:spcPts val="1000"/>
                        </a:spcAft>
                      </a:pPr>
                      <a:r>
                        <a:rPr lang="en-US" sz="1000">
                          <a:solidFill>
                            <a:srgbClr val="000000"/>
                          </a:solidFill>
                          <a:latin typeface="宋体" panose="02010600030101010101" pitchFamily="2" charset="-122"/>
                          <a:ea typeface="宋体" panose="02010600030101010101" pitchFamily="2" charset="-122"/>
                          <a:cs typeface="宋体" panose="02010600030101010101" pitchFamily="2" charset="-122"/>
                        </a:rPr>
                        <a:t>5.0 </a:t>
                      </a:r>
                      <a:endParaRPr lang="zh-CN" sz="1000">
                        <a:latin typeface="Calibri" panose="020F0502020204030204"/>
                        <a:ea typeface="宋体" panose="02010600030101010101" pitchFamily="2" charset="-122"/>
                        <a:cs typeface="Times New Roman" panose="02020603050405020304"/>
                      </a:endParaRPr>
                    </a:p>
                  </a:txBody>
                  <a:tcPr marL="59338" marR="5933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15000"/>
                        </a:lnSpc>
                        <a:spcAft>
                          <a:spcPts val="1000"/>
                        </a:spcAft>
                      </a:pPr>
                      <a:r>
                        <a:rPr lang="en-US" sz="1000">
                          <a:solidFill>
                            <a:srgbClr val="000000"/>
                          </a:solidFill>
                          <a:latin typeface="宋体" panose="02010600030101010101" pitchFamily="2" charset="-122"/>
                          <a:ea typeface="宋体" panose="02010600030101010101" pitchFamily="2" charset="-122"/>
                          <a:cs typeface="宋体" panose="02010600030101010101" pitchFamily="2" charset="-122"/>
                        </a:rPr>
                        <a:t>1.98%</a:t>
                      </a:r>
                      <a:endParaRPr lang="zh-CN" sz="1000">
                        <a:latin typeface="Calibri" panose="020F0502020204030204"/>
                        <a:ea typeface="宋体" panose="02010600030101010101" pitchFamily="2" charset="-122"/>
                        <a:cs typeface="Times New Roman" panose="02020603050405020304"/>
                      </a:endParaRPr>
                    </a:p>
                  </a:txBody>
                  <a:tcPr marL="59338" marR="5933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15000"/>
                        </a:lnSpc>
                        <a:spcAft>
                          <a:spcPts val="1000"/>
                        </a:spcAft>
                      </a:pPr>
                      <a:r>
                        <a:rPr lang="en-US" sz="1000" dirty="0">
                          <a:solidFill>
                            <a:srgbClr val="000000"/>
                          </a:solidFill>
                          <a:latin typeface="宋体" panose="02010600030101010101" pitchFamily="2" charset="-122"/>
                          <a:ea typeface="宋体" panose="02010600030101010101" pitchFamily="2" charset="-122"/>
                          <a:cs typeface="宋体" panose="02010600030101010101" pitchFamily="2" charset="-122"/>
                        </a:rPr>
                        <a:t>0.70 </a:t>
                      </a:r>
                      <a:endParaRPr lang="zh-CN" sz="1000" dirty="0">
                        <a:latin typeface="Calibri" panose="020F0502020204030204"/>
                        <a:ea typeface="宋体" panose="02010600030101010101" pitchFamily="2" charset="-122"/>
                        <a:cs typeface="Times New Roman" panose="02020603050405020304"/>
                      </a:endParaRPr>
                    </a:p>
                  </a:txBody>
                  <a:tcPr marL="59338" marR="5933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cSld>
  <p:clrMapOvr>
    <a:masterClrMapping/>
  </p:clrMapOvr>
  <p:transition spd="slow">
    <p:push/>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07504" y="121196"/>
            <a:ext cx="8928992" cy="5472608"/>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矩形 1"/>
          <p:cNvSpPr/>
          <p:nvPr/>
        </p:nvSpPr>
        <p:spPr>
          <a:xfrm>
            <a:off x="251520" y="265212"/>
            <a:ext cx="396044" cy="396044"/>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420212" y="409228"/>
            <a:ext cx="360040" cy="360040"/>
          </a:xfrm>
          <a:prstGeom prst="rect">
            <a:avLst/>
          </a:prstGeom>
          <a:solidFill>
            <a:srgbClr val="0070C0"/>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9"/>
          <p:cNvSpPr txBox="1"/>
          <p:nvPr/>
        </p:nvSpPr>
        <p:spPr>
          <a:xfrm>
            <a:off x="840165" y="409228"/>
            <a:ext cx="1467068" cy="400110"/>
          </a:xfrm>
          <a:prstGeom prst="rect">
            <a:avLst/>
          </a:prstGeom>
          <a:noFill/>
        </p:spPr>
        <p:txBody>
          <a:bodyPr wrap="none" rtlCol="0">
            <a:spAutoFit/>
          </a:bodyPr>
          <a:lstStyle/>
          <a:p>
            <a:r>
              <a:rPr lang="zh-CN" altLang="en-US" sz="2000" b="1" dirty="0" smtClean="0">
                <a:solidFill>
                  <a:srgbClr val="0070C0"/>
                </a:solidFill>
                <a:latin typeface="微软雅黑" panose="020B0503020204020204" pitchFamily="34" charset="-122"/>
                <a:ea typeface="微软雅黑" panose="020B0503020204020204" pitchFamily="34" charset="-122"/>
              </a:rPr>
              <a:t>需求可行性</a:t>
            </a:r>
            <a:endParaRPr lang="zh-CN" altLang="en-US" sz="2000" b="1" dirty="0">
              <a:solidFill>
                <a:srgbClr val="0070C0"/>
              </a:solidFill>
              <a:latin typeface="微软雅黑" panose="020B0503020204020204" pitchFamily="34" charset="-122"/>
              <a:ea typeface="微软雅黑" panose="020B0503020204020204" pitchFamily="34" charset="-122"/>
            </a:endParaRPr>
          </a:p>
        </p:txBody>
      </p:sp>
      <p:sp>
        <p:nvSpPr>
          <p:cNvPr id="37" name="矩形 36"/>
          <p:cNvSpPr/>
          <p:nvPr/>
        </p:nvSpPr>
        <p:spPr>
          <a:xfrm>
            <a:off x="3250652" y="1921396"/>
            <a:ext cx="2664296" cy="24482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2071670" y="1785930"/>
            <a:ext cx="4572000" cy="646331"/>
          </a:xfrm>
          <a:prstGeom prst="rect">
            <a:avLst/>
          </a:prstGeom>
        </p:spPr>
        <p:txBody>
          <a:bodyPr>
            <a:spAutoFit/>
          </a:bodyPr>
          <a:lstStyle/>
          <a:p>
            <a:r>
              <a:rPr lang="zh-CN" altLang="en-US" dirty="0" smtClean="0">
                <a:latin typeface="微软雅黑" panose="020B0503020204020204" pitchFamily="34" charset="-122"/>
                <a:ea typeface="微软雅黑" panose="020B0503020204020204" pitchFamily="34" charset="-122"/>
              </a:rPr>
              <a:t>我们和每个代表都以访谈的形式一 一确认了每一个需求，确认每一个需求都是可行的。</a:t>
            </a:r>
            <a:endParaRPr lang="zh-CN" altLang="en-US" dirty="0">
              <a:latin typeface="微软雅黑" panose="020B0503020204020204" pitchFamily="34" charset="-122"/>
              <a:ea typeface="微软雅黑" panose="020B0503020204020204" pitchFamily="34" charset="-122"/>
            </a:endParaRPr>
          </a:p>
        </p:txBody>
      </p:sp>
    </p:spTree>
  </p:cSld>
  <p:clrMapOvr>
    <a:masterClrMapping/>
  </p:clrMapOvr>
  <p:transition spd="slow">
    <p:push/>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07504" y="121196"/>
            <a:ext cx="8928992" cy="5472608"/>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矩形 1"/>
          <p:cNvSpPr/>
          <p:nvPr/>
        </p:nvSpPr>
        <p:spPr>
          <a:xfrm>
            <a:off x="251520" y="265212"/>
            <a:ext cx="396044" cy="396044"/>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420212" y="409228"/>
            <a:ext cx="360040" cy="360040"/>
          </a:xfrm>
          <a:prstGeom prst="rect">
            <a:avLst/>
          </a:prstGeom>
          <a:solidFill>
            <a:srgbClr val="0070C0"/>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9"/>
          <p:cNvSpPr txBox="1"/>
          <p:nvPr/>
        </p:nvSpPr>
        <p:spPr>
          <a:xfrm>
            <a:off x="840165" y="409228"/>
            <a:ext cx="1205908" cy="400110"/>
          </a:xfrm>
          <a:prstGeom prst="rect">
            <a:avLst/>
          </a:prstGeom>
          <a:noFill/>
        </p:spPr>
        <p:txBody>
          <a:bodyPr wrap="none" rtlCol="0">
            <a:spAutoFit/>
          </a:bodyPr>
          <a:lstStyle/>
          <a:p>
            <a:r>
              <a:rPr lang="en-US" altLang="zh-CN" sz="2000" b="1" dirty="0" smtClean="0">
                <a:solidFill>
                  <a:srgbClr val="0070C0"/>
                </a:solidFill>
                <a:latin typeface="微软雅黑" panose="020B0503020204020204" pitchFamily="34" charset="-122"/>
                <a:ea typeface="微软雅黑" panose="020B0503020204020204" pitchFamily="34" charset="-122"/>
              </a:rPr>
              <a:t>JAD</a:t>
            </a:r>
            <a:r>
              <a:rPr lang="zh-CN" altLang="en-US" sz="2000" b="1" dirty="0" smtClean="0">
                <a:solidFill>
                  <a:srgbClr val="0070C0"/>
                </a:solidFill>
                <a:latin typeface="微软雅黑" panose="020B0503020204020204" pitchFamily="34" charset="-122"/>
                <a:ea typeface="微软雅黑" panose="020B0503020204020204" pitchFamily="34" charset="-122"/>
              </a:rPr>
              <a:t>会议</a:t>
            </a:r>
            <a:endParaRPr lang="zh-CN" altLang="en-US" sz="2000" b="1" dirty="0">
              <a:solidFill>
                <a:srgbClr val="0070C0"/>
              </a:solidFill>
              <a:latin typeface="微软雅黑" panose="020B0503020204020204" pitchFamily="34" charset="-122"/>
              <a:ea typeface="微软雅黑" panose="020B0503020204020204" pitchFamily="34" charset="-122"/>
            </a:endParaRPr>
          </a:p>
        </p:txBody>
      </p:sp>
      <p:sp>
        <p:nvSpPr>
          <p:cNvPr id="37" name="矩形 36"/>
          <p:cNvSpPr/>
          <p:nvPr/>
        </p:nvSpPr>
        <p:spPr>
          <a:xfrm>
            <a:off x="3250652" y="1921396"/>
            <a:ext cx="2664296" cy="24482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3489" name="Picture 1"/>
          <p:cNvPicPr>
            <a:picLocks noChangeAspect="1" noChangeArrowheads="1"/>
          </p:cNvPicPr>
          <p:nvPr/>
        </p:nvPicPr>
        <p:blipFill>
          <a:blip r:embed="rId1" cstate="print"/>
          <a:srcRect/>
          <a:stretch>
            <a:fillRect/>
          </a:stretch>
        </p:blipFill>
        <p:spPr bwMode="auto">
          <a:xfrm>
            <a:off x="395536" y="1705372"/>
            <a:ext cx="8316416" cy="2314575"/>
          </a:xfrm>
          <a:prstGeom prst="rect">
            <a:avLst/>
          </a:prstGeom>
          <a:noFill/>
          <a:ln w="9525">
            <a:noFill/>
            <a:miter lim="800000"/>
            <a:headEnd/>
            <a:tailEnd/>
          </a:ln>
        </p:spPr>
      </p:pic>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1000"/>
                                        <p:tgtEl>
                                          <p:spTgt spid="37"/>
                                        </p:tgtEl>
                                      </p:cBhvr>
                                    </p:animEffect>
                                    <p:anim calcmode="lin" valueType="num">
                                      <p:cBhvr>
                                        <p:cTn id="8" dur="1000" fill="hold"/>
                                        <p:tgtEl>
                                          <p:spTgt spid="37"/>
                                        </p:tgtEl>
                                        <p:attrNameLst>
                                          <p:attrName>ppt_x</p:attrName>
                                        </p:attrNameLst>
                                      </p:cBhvr>
                                      <p:tavLst>
                                        <p:tav tm="0">
                                          <p:val>
                                            <p:strVal val="#ppt_x"/>
                                          </p:val>
                                        </p:tav>
                                        <p:tav tm="100000">
                                          <p:val>
                                            <p:strVal val="#ppt_x"/>
                                          </p:val>
                                        </p:tav>
                                      </p:tavLst>
                                    </p:anim>
                                    <p:anim calcmode="lin" valueType="num">
                                      <p:cBhvr>
                                        <p:cTn id="9" dur="1000" fill="hold"/>
                                        <p:tgtEl>
                                          <p:spTgt spid="3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07504" y="121196"/>
            <a:ext cx="8928992" cy="5472608"/>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矩形 1"/>
          <p:cNvSpPr/>
          <p:nvPr/>
        </p:nvSpPr>
        <p:spPr>
          <a:xfrm>
            <a:off x="251520" y="265212"/>
            <a:ext cx="396044" cy="396044"/>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420212" y="409228"/>
            <a:ext cx="360040" cy="360040"/>
          </a:xfrm>
          <a:prstGeom prst="rect">
            <a:avLst/>
          </a:prstGeom>
          <a:solidFill>
            <a:srgbClr val="0070C0"/>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9"/>
          <p:cNvSpPr txBox="1"/>
          <p:nvPr/>
        </p:nvSpPr>
        <p:spPr>
          <a:xfrm>
            <a:off x="840165" y="409228"/>
            <a:ext cx="1723549" cy="400110"/>
          </a:xfrm>
          <a:prstGeom prst="rect">
            <a:avLst/>
          </a:prstGeom>
          <a:noFill/>
        </p:spPr>
        <p:txBody>
          <a:bodyPr wrap="none" rtlCol="0">
            <a:spAutoFit/>
          </a:bodyPr>
          <a:lstStyle/>
          <a:p>
            <a:r>
              <a:rPr lang="zh-CN" altLang="en-US" sz="2000" b="1" dirty="0" smtClean="0">
                <a:solidFill>
                  <a:srgbClr val="0070C0"/>
                </a:solidFill>
                <a:latin typeface="微软雅黑" panose="020B0503020204020204" pitchFamily="34" charset="-122"/>
                <a:ea typeface="微软雅黑" panose="020B0503020204020204" pitchFamily="34" charset="-122"/>
              </a:rPr>
              <a:t>清晰定义需求</a:t>
            </a:r>
            <a:endParaRPr lang="zh-CN" altLang="en-US" sz="2000" b="1" dirty="0">
              <a:solidFill>
                <a:srgbClr val="0070C0"/>
              </a:solidFill>
              <a:latin typeface="微软雅黑" panose="020B0503020204020204" pitchFamily="34" charset="-122"/>
              <a:ea typeface="微软雅黑" panose="020B0503020204020204" pitchFamily="34" charset="-122"/>
            </a:endParaRPr>
          </a:p>
        </p:txBody>
      </p:sp>
      <p:sp>
        <p:nvSpPr>
          <p:cNvPr id="37" name="矩形 36"/>
          <p:cNvSpPr/>
          <p:nvPr/>
        </p:nvSpPr>
        <p:spPr>
          <a:xfrm>
            <a:off x="3250652" y="1921396"/>
            <a:ext cx="2664296" cy="24482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7" name="表格 6"/>
          <p:cNvGraphicFramePr>
            <a:graphicFrameLocks noGrp="1"/>
          </p:cNvGraphicFramePr>
          <p:nvPr/>
        </p:nvGraphicFramePr>
        <p:xfrm>
          <a:off x="2832458" y="779846"/>
          <a:ext cx="4043797" cy="4597934"/>
        </p:xfrm>
        <a:graphic>
          <a:graphicData uri="http://schemas.openxmlformats.org/drawingml/2006/table">
            <a:tbl>
              <a:tblPr/>
              <a:tblGrid>
                <a:gridCol w="822313"/>
                <a:gridCol w="480123"/>
                <a:gridCol w="803569"/>
                <a:gridCol w="1937792"/>
              </a:tblGrid>
              <a:tr h="155143">
                <a:tc>
                  <a:txBody>
                    <a:bodyPr/>
                    <a:lstStyle/>
                    <a:p>
                      <a:pPr>
                        <a:lnSpc>
                          <a:spcPct val="115000"/>
                        </a:lnSpc>
                        <a:spcAft>
                          <a:spcPts val="1000"/>
                        </a:spcAft>
                      </a:pPr>
                      <a:r>
                        <a:rPr lang="en-US" sz="800">
                          <a:solidFill>
                            <a:srgbClr val="000000"/>
                          </a:solidFill>
                          <a:latin typeface="宋体" panose="02010600030101010101" pitchFamily="2" charset="-122"/>
                          <a:ea typeface="宋体" panose="02010600030101010101" pitchFamily="2" charset="-122"/>
                          <a:cs typeface="宋体" panose="02010600030101010101" pitchFamily="2" charset="-122"/>
                        </a:rPr>
                        <a:t>ID</a:t>
                      </a:r>
                      <a:r>
                        <a:rPr lang="zh-CN" sz="800">
                          <a:solidFill>
                            <a:srgbClr val="000000"/>
                          </a:solidFill>
                          <a:latin typeface="Calibri" panose="020F0502020204030204"/>
                          <a:ea typeface="宋体" panose="02010600030101010101" pitchFamily="2" charset="-122"/>
                          <a:cs typeface="宋体" panose="02010600030101010101" pitchFamily="2" charset="-122"/>
                        </a:rPr>
                        <a:t>和名称：</a:t>
                      </a:r>
                      <a:endParaRPr lang="zh-CN" sz="800">
                        <a:latin typeface="Calibri" panose="020F0502020204030204"/>
                        <a:ea typeface="宋体" panose="02010600030101010101" pitchFamily="2" charset="-122"/>
                        <a:cs typeface="Times New Roman" panose="02020603050405020304"/>
                      </a:endParaRPr>
                    </a:p>
                  </a:txBody>
                  <a:tcPr marL="44657" marR="4465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gridSpan="3">
                  <a:txBody>
                    <a:bodyPr/>
                    <a:lstStyle/>
                    <a:p>
                      <a:pPr>
                        <a:lnSpc>
                          <a:spcPct val="115000"/>
                        </a:lnSpc>
                        <a:spcAft>
                          <a:spcPts val="1000"/>
                        </a:spcAft>
                      </a:pPr>
                      <a:r>
                        <a:rPr lang="en-US" sz="800">
                          <a:solidFill>
                            <a:srgbClr val="000000"/>
                          </a:solidFill>
                          <a:latin typeface="宋体" panose="02010600030101010101" pitchFamily="2" charset="-122"/>
                          <a:ea typeface="宋体" panose="02010600030101010101" pitchFamily="2" charset="-122"/>
                          <a:cs typeface="宋体" panose="02010600030101010101" pitchFamily="2" charset="-122"/>
                        </a:rPr>
                        <a:t>UC-TE-1</a:t>
                      </a:r>
                      <a:r>
                        <a:rPr lang="zh-CN" sz="800">
                          <a:solidFill>
                            <a:srgbClr val="000000"/>
                          </a:solidFill>
                          <a:latin typeface="Calibri" panose="020F0502020204030204"/>
                          <a:ea typeface="宋体" panose="02010600030101010101" pitchFamily="2" charset="-122"/>
                          <a:cs typeface="宋体" panose="02010600030101010101" pitchFamily="2" charset="-122"/>
                        </a:rPr>
                        <a:t>：注册</a:t>
                      </a:r>
                      <a:endParaRPr lang="zh-CN" sz="800">
                        <a:latin typeface="Calibri" panose="020F0502020204030204"/>
                        <a:ea typeface="宋体" panose="02010600030101010101" pitchFamily="2" charset="-122"/>
                        <a:cs typeface="Times New Roman" panose="02020603050405020304"/>
                      </a:endParaRPr>
                    </a:p>
                  </a:txBody>
                  <a:tcPr marL="44657" marR="4465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hMerge="1">
                  <a:tcPr/>
                </a:tc>
                <a:tc hMerge="1">
                  <a:tcPr/>
                </a:tc>
              </a:tr>
              <a:tr h="155143">
                <a:tc>
                  <a:txBody>
                    <a:bodyPr/>
                    <a:lstStyle/>
                    <a:p>
                      <a:pPr>
                        <a:lnSpc>
                          <a:spcPct val="115000"/>
                        </a:lnSpc>
                        <a:spcAft>
                          <a:spcPts val="1000"/>
                        </a:spcAft>
                      </a:pPr>
                      <a:r>
                        <a:rPr lang="zh-CN" sz="800">
                          <a:solidFill>
                            <a:srgbClr val="000000"/>
                          </a:solidFill>
                          <a:latin typeface="Calibri" panose="020F0502020204030204"/>
                          <a:ea typeface="宋体" panose="02010600030101010101" pitchFamily="2" charset="-122"/>
                          <a:cs typeface="宋体" panose="02010600030101010101" pitchFamily="2" charset="-122"/>
                        </a:rPr>
                        <a:t>创建人：</a:t>
                      </a:r>
                      <a:endParaRPr lang="zh-CN" sz="800">
                        <a:latin typeface="Calibri" panose="020F0502020204030204"/>
                        <a:ea typeface="宋体" panose="02010600030101010101" pitchFamily="2" charset="-122"/>
                        <a:cs typeface="Times New Roman" panose="02020603050405020304"/>
                      </a:endParaRPr>
                    </a:p>
                  </a:txBody>
                  <a:tcPr marL="44657" marR="4465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nSpc>
                          <a:spcPct val="115000"/>
                        </a:lnSpc>
                        <a:spcAft>
                          <a:spcPts val="1000"/>
                        </a:spcAft>
                      </a:pPr>
                      <a:r>
                        <a:rPr lang="zh-CN" sz="800">
                          <a:solidFill>
                            <a:srgbClr val="000000"/>
                          </a:solidFill>
                          <a:latin typeface="Calibri" panose="020F0502020204030204"/>
                          <a:ea typeface="宋体" panose="02010600030101010101" pitchFamily="2" charset="-122"/>
                          <a:cs typeface="宋体" panose="02010600030101010101" pitchFamily="2" charset="-122"/>
                        </a:rPr>
                        <a:t>金志超</a:t>
                      </a:r>
                      <a:endParaRPr lang="zh-CN" sz="800">
                        <a:latin typeface="Calibri" panose="020F0502020204030204"/>
                        <a:ea typeface="宋体" panose="02010600030101010101" pitchFamily="2" charset="-122"/>
                        <a:cs typeface="Times New Roman" panose="02020603050405020304"/>
                      </a:endParaRPr>
                    </a:p>
                  </a:txBody>
                  <a:tcPr marL="44657" marR="4465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nSpc>
                          <a:spcPct val="115000"/>
                        </a:lnSpc>
                        <a:spcAft>
                          <a:spcPts val="1000"/>
                        </a:spcAft>
                      </a:pPr>
                      <a:r>
                        <a:rPr lang="zh-CN" sz="800">
                          <a:solidFill>
                            <a:srgbClr val="000000"/>
                          </a:solidFill>
                          <a:latin typeface="Calibri" panose="020F0502020204030204"/>
                          <a:ea typeface="宋体" panose="02010600030101010101" pitchFamily="2" charset="-122"/>
                          <a:cs typeface="宋体" panose="02010600030101010101" pitchFamily="2" charset="-122"/>
                        </a:rPr>
                        <a:t>创建日期：</a:t>
                      </a:r>
                      <a:endParaRPr lang="zh-CN" sz="800">
                        <a:latin typeface="Calibri" panose="020F0502020204030204"/>
                        <a:ea typeface="宋体" panose="02010600030101010101" pitchFamily="2" charset="-122"/>
                        <a:cs typeface="Times New Roman" panose="02020603050405020304"/>
                      </a:endParaRPr>
                    </a:p>
                  </a:txBody>
                  <a:tcPr marL="44657" marR="4465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nSpc>
                          <a:spcPct val="115000"/>
                        </a:lnSpc>
                        <a:spcAft>
                          <a:spcPts val="1000"/>
                        </a:spcAft>
                      </a:pPr>
                      <a:r>
                        <a:rPr lang="en-US" sz="800">
                          <a:solidFill>
                            <a:srgbClr val="000000"/>
                          </a:solidFill>
                          <a:latin typeface="宋体" panose="02010600030101010101" pitchFamily="2" charset="-122"/>
                          <a:ea typeface="宋体" panose="02010600030101010101" pitchFamily="2" charset="-122"/>
                          <a:cs typeface="宋体" panose="02010600030101010101" pitchFamily="2" charset="-122"/>
                        </a:rPr>
                        <a:t>2017/12/2</a:t>
                      </a:r>
                      <a:endParaRPr lang="zh-CN" sz="800">
                        <a:latin typeface="Calibri" panose="020F0502020204030204"/>
                        <a:ea typeface="宋体" panose="02010600030101010101" pitchFamily="2" charset="-122"/>
                        <a:cs typeface="Times New Roman" panose="02020603050405020304"/>
                      </a:endParaRPr>
                    </a:p>
                  </a:txBody>
                  <a:tcPr marL="44657" marR="4465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r h="155143">
                <a:tc>
                  <a:txBody>
                    <a:bodyPr/>
                    <a:lstStyle/>
                    <a:p>
                      <a:pPr>
                        <a:lnSpc>
                          <a:spcPct val="115000"/>
                        </a:lnSpc>
                        <a:spcAft>
                          <a:spcPts val="1000"/>
                        </a:spcAft>
                      </a:pPr>
                      <a:r>
                        <a:rPr lang="zh-CN" sz="800">
                          <a:solidFill>
                            <a:srgbClr val="000000"/>
                          </a:solidFill>
                          <a:latin typeface="Calibri" panose="020F0502020204030204"/>
                          <a:ea typeface="宋体" panose="02010600030101010101" pitchFamily="2" charset="-122"/>
                          <a:cs typeface="宋体" panose="02010600030101010101" pitchFamily="2" charset="-122"/>
                        </a:rPr>
                        <a:t>主要操作者：</a:t>
                      </a:r>
                      <a:endParaRPr lang="zh-CN" sz="800">
                        <a:latin typeface="Calibri" panose="020F0502020204030204"/>
                        <a:ea typeface="宋体" panose="02010600030101010101" pitchFamily="2" charset="-122"/>
                        <a:cs typeface="Times New Roman" panose="02020603050405020304"/>
                      </a:endParaRPr>
                    </a:p>
                  </a:txBody>
                  <a:tcPr marL="44657" marR="4465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nSpc>
                          <a:spcPct val="115000"/>
                        </a:lnSpc>
                        <a:spcAft>
                          <a:spcPts val="1000"/>
                        </a:spcAft>
                      </a:pPr>
                      <a:r>
                        <a:rPr lang="zh-CN" sz="800">
                          <a:solidFill>
                            <a:srgbClr val="000000"/>
                          </a:solidFill>
                          <a:latin typeface="Calibri" panose="020F0502020204030204"/>
                          <a:ea typeface="宋体" panose="02010600030101010101" pitchFamily="2" charset="-122"/>
                          <a:cs typeface="宋体" panose="02010600030101010101" pitchFamily="2" charset="-122"/>
                        </a:rPr>
                        <a:t>教师</a:t>
                      </a:r>
                      <a:endParaRPr lang="zh-CN" sz="800">
                        <a:latin typeface="Calibri" panose="020F0502020204030204"/>
                        <a:ea typeface="宋体" panose="02010600030101010101" pitchFamily="2" charset="-122"/>
                        <a:cs typeface="Times New Roman" panose="02020603050405020304"/>
                      </a:endParaRPr>
                    </a:p>
                  </a:txBody>
                  <a:tcPr marL="44657" marR="4465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nSpc>
                          <a:spcPct val="115000"/>
                        </a:lnSpc>
                        <a:spcAft>
                          <a:spcPts val="1000"/>
                        </a:spcAft>
                      </a:pPr>
                      <a:r>
                        <a:rPr lang="zh-CN" sz="800">
                          <a:solidFill>
                            <a:srgbClr val="000000"/>
                          </a:solidFill>
                          <a:latin typeface="Calibri" panose="020F0502020204030204"/>
                          <a:ea typeface="宋体" panose="02010600030101010101" pitchFamily="2" charset="-122"/>
                          <a:cs typeface="宋体" panose="02010600030101010101" pitchFamily="2" charset="-122"/>
                        </a:rPr>
                        <a:t>次要操作者：</a:t>
                      </a:r>
                      <a:endParaRPr lang="zh-CN" sz="800">
                        <a:latin typeface="Calibri" panose="020F0502020204030204"/>
                        <a:ea typeface="宋体" panose="02010600030101010101" pitchFamily="2" charset="-122"/>
                        <a:cs typeface="Times New Roman" panose="02020603050405020304"/>
                      </a:endParaRPr>
                    </a:p>
                  </a:txBody>
                  <a:tcPr marL="44657" marR="4465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nSpc>
                          <a:spcPct val="115000"/>
                        </a:lnSpc>
                        <a:spcAft>
                          <a:spcPts val="1000"/>
                        </a:spcAft>
                      </a:pPr>
                      <a:r>
                        <a:rPr lang="zh-CN" sz="800">
                          <a:solidFill>
                            <a:srgbClr val="000000"/>
                          </a:solidFill>
                          <a:latin typeface="Calibri" panose="020F0502020204030204"/>
                          <a:ea typeface="宋体" panose="02010600030101010101" pitchFamily="2" charset="-122"/>
                          <a:cs typeface="宋体" panose="02010600030101010101" pitchFamily="2" charset="-122"/>
                        </a:rPr>
                        <a:t>管理员</a:t>
                      </a:r>
                      <a:endParaRPr lang="zh-CN" sz="800">
                        <a:latin typeface="Calibri" panose="020F0502020204030204"/>
                        <a:ea typeface="宋体" panose="02010600030101010101" pitchFamily="2" charset="-122"/>
                        <a:cs typeface="Times New Roman" panose="02020603050405020304"/>
                      </a:endParaRPr>
                    </a:p>
                  </a:txBody>
                  <a:tcPr marL="44657" marR="4465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r h="155143">
                <a:tc>
                  <a:txBody>
                    <a:bodyPr/>
                    <a:lstStyle/>
                    <a:p>
                      <a:pPr>
                        <a:lnSpc>
                          <a:spcPct val="115000"/>
                        </a:lnSpc>
                        <a:spcAft>
                          <a:spcPts val="1000"/>
                        </a:spcAft>
                      </a:pPr>
                      <a:r>
                        <a:rPr lang="zh-CN" sz="800">
                          <a:solidFill>
                            <a:srgbClr val="000000"/>
                          </a:solidFill>
                          <a:latin typeface="Calibri" panose="020F0502020204030204"/>
                          <a:ea typeface="宋体" panose="02010600030101010101" pitchFamily="2" charset="-122"/>
                          <a:cs typeface="宋体" panose="02010600030101010101" pitchFamily="2" charset="-122"/>
                        </a:rPr>
                        <a:t>描述：</a:t>
                      </a:r>
                      <a:endParaRPr lang="zh-CN" sz="800">
                        <a:latin typeface="Calibri" panose="020F0502020204030204"/>
                        <a:ea typeface="宋体" panose="02010600030101010101" pitchFamily="2" charset="-122"/>
                        <a:cs typeface="Times New Roman" panose="02020603050405020304"/>
                      </a:endParaRPr>
                    </a:p>
                  </a:txBody>
                  <a:tcPr marL="44657" marR="4465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gridSpan="3">
                  <a:txBody>
                    <a:bodyPr/>
                    <a:lstStyle/>
                    <a:p>
                      <a:pPr>
                        <a:lnSpc>
                          <a:spcPct val="115000"/>
                        </a:lnSpc>
                        <a:spcAft>
                          <a:spcPts val="1000"/>
                        </a:spcAft>
                      </a:pPr>
                      <a:r>
                        <a:rPr lang="zh-CN" sz="800">
                          <a:solidFill>
                            <a:srgbClr val="000000"/>
                          </a:solidFill>
                          <a:latin typeface="Calibri" panose="020F0502020204030204"/>
                          <a:ea typeface="宋体" panose="02010600030101010101" pitchFamily="2" charset="-122"/>
                          <a:cs typeface="宋体" panose="02010600030101010101" pitchFamily="2" charset="-122"/>
                        </a:rPr>
                        <a:t>教师通过注册成为网站用户</a:t>
                      </a:r>
                      <a:endParaRPr lang="zh-CN" sz="800">
                        <a:latin typeface="Calibri" panose="020F0502020204030204"/>
                        <a:ea typeface="宋体" panose="02010600030101010101" pitchFamily="2" charset="-122"/>
                        <a:cs typeface="Times New Roman" panose="02020603050405020304"/>
                      </a:endParaRPr>
                    </a:p>
                  </a:txBody>
                  <a:tcPr marL="44657" marR="4465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hMerge="1">
                  <a:tcPr/>
                </a:tc>
                <a:tc hMerge="1">
                  <a:tcPr/>
                </a:tc>
              </a:tr>
              <a:tr h="155143">
                <a:tc>
                  <a:txBody>
                    <a:bodyPr/>
                    <a:lstStyle/>
                    <a:p>
                      <a:pPr>
                        <a:lnSpc>
                          <a:spcPct val="115000"/>
                        </a:lnSpc>
                        <a:spcAft>
                          <a:spcPts val="1000"/>
                        </a:spcAft>
                      </a:pPr>
                      <a:r>
                        <a:rPr lang="zh-CN" sz="800">
                          <a:solidFill>
                            <a:srgbClr val="000000"/>
                          </a:solidFill>
                          <a:latin typeface="Calibri" panose="020F0502020204030204"/>
                          <a:ea typeface="宋体" panose="02010600030101010101" pitchFamily="2" charset="-122"/>
                          <a:cs typeface="宋体" panose="02010600030101010101" pitchFamily="2" charset="-122"/>
                        </a:rPr>
                        <a:t>触发器：</a:t>
                      </a:r>
                      <a:endParaRPr lang="zh-CN" sz="800">
                        <a:latin typeface="Calibri" panose="020F0502020204030204"/>
                        <a:ea typeface="宋体" panose="02010600030101010101" pitchFamily="2" charset="-122"/>
                        <a:cs typeface="Times New Roman" panose="02020603050405020304"/>
                      </a:endParaRPr>
                    </a:p>
                  </a:txBody>
                  <a:tcPr marL="44657" marR="4465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gridSpan="3">
                  <a:txBody>
                    <a:bodyPr/>
                    <a:lstStyle/>
                    <a:p>
                      <a:pPr>
                        <a:lnSpc>
                          <a:spcPct val="115000"/>
                        </a:lnSpc>
                        <a:spcAft>
                          <a:spcPts val="1000"/>
                        </a:spcAft>
                      </a:pPr>
                      <a:r>
                        <a:rPr lang="zh-CN" sz="800">
                          <a:solidFill>
                            <a:srgbClr val="000000"/>
                          </a:solidFill>
                          <a:latin typeface="Calibri" panose="020F0502020204030204"/>
                          <a:ea typeface="宋体" panose="02010600030101010101" pitchFamily="2" charset="-122"/>
                          <a:cs typeface="宋体" panose="02010600030101010101" pitchFamily="2" charset="-122"/>
                        </a:rPr>
                        <a:t>教师点击网站首页上的任一位置</a:t>
                      </a:r>
                      <a:endParaRPr lang="zh-CN" sz="800">
                        <a:latin typeface="Calibri" panose="020F0502020204030204"/>
                        <a:ea typeface="宋体" panose="02010600030101010101" pitchFamily="2" charset="-122"/>
                        <a:cs typeface="Times New Roman" panose="02020603050405020304"/>
                      </a:endParaRPr>
                    </a:p>
                  </a:txBody>
                  <a:tcPr marL="44657" marR="4465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hMerge="1">
                  <a:tcPr/>
                </a:tc>
                <a:tc hMerge="1">
                  <a:tcPr/>
                </a:tc>
              </a:tr>
              <a:tr h="155143">
                <a:tc>
                  <a:txBody>
                    <a:bodyPr/>
                    <a:lstStyle/>
                    <a:p>
                      <a:pPr>
                        <a:lnSpc>
                          <a:spcPct val="115000"/>
                        </a:lnSpc>
                        <a:spcAft>
                          <a:spcPts val="1000"/>
                        </a:spcAft>
                      </a:pPr>
                      <a:r>
                        <a:rPr lang="zh-CN" sz="800">
                          <a:solidFill>
                            <a:srgbClr val="000000"/>
                          </a:solidFill>
                          <a:latin typeface="Calibri" panose="020F0502020204030204"/>
                          <a:ea typeface="宋体" panose="02010600030101010101" pitchFamily="2" charset="-122"/>
                          <a:cs typeface="宋体" panose="02010600030101010101" pitchFamily="2" charset="-122"/>
                        </a:rPr>
                        <a:t>前置条件：</a:t>
                      </a:r>
                      <a:endParaRPr lang="zh-CN" sz="800">
                        <a:latin typeface="Calibri" panose="020F0502020204030204"/>
                        <a:ea typeface="宋体" panose="02010600030101010101" pitchFamily="2" charset="-122"/>
                        <a:cs typeface="Times New Roman" panose="02020603050405020304"/>
                      </a:endParaRPr>
                    </a:p>
                  </a:txBody>
                  <a:tcPr marL="44657" marR="4465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gridSpan="3">
                  <a:txBody>
                    <a:bodyPr/>
                    <a:lstStyle/>
                    <a:p>
                      <a:pPr>
                        <a:lnSpc>
                          <a:spcPct val="115000"/>
                        </a:lnSpc>
                        <a:spcAft>
                          <a:spcPts val="1000"/>
                        </a:spcAft>
                      </a:pPr>
                      <a:r>
                        <a:rPr lang="en-US" sz="800">
                          <a:solidFill>
                            <a:srgbClr val="000000"/>
                          </a:solidFill>
                          <a:latin typeface="宋体" panose="02010600030101010101" pitchFamily="2" charset="-122"/>
                          <a:ea typeface="宋体" panose="02010600030101010101" pitchFamily="2" charset="-122"/>
                          <a:cs typeface="宋体" panose="02010600030101010101" pitchFamily="2" charset="-122"/>
                        </a:rPr>
                        <a:t>PRE-1</a:t>
                      </a:r>
                      <a:r>
                        <a:rPr lang="zh-CN" sz="800">
                          <a:solidFill>
                            <a:srgbClr val="000000"/>
                          </a:solidFill>
                          <a:latin typeface="Calibri" panose="020F0502020204030204"/>
                          <a:ea typeface="宋体" panose="02010600030101010101" pitchFamily="2" charset="-122"/>
                          <a:cs typeface="宋体" panose="02010600030101010101" pitchFamily="2" charset="-122"/>
                        </a:rPr>
                        <a:t>：教师已经在浏览软件工程系列教学辅助网站</a:t>
                      </a:r>
                      <a:endParaRPr lang="zh-CN" sz="800">
                        <a:latin typeface="Calibri" panose="020F0502020204030204"/>
                        <a:ea typeface="宋体" panose="02010600030101010101" pitchFamily="2" charset="-122"/>
                        <a:cs typeface="Times New Roman" panose="02020603050405020304"/>
                      </a:endParaRPr>
                    </a:p>
                  </a:txBody>
                  <a:tcPr marL="44657" marR="4465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hMerge="1">
                  <a:tcPr/>
                </a:tc>
                <a:tc hMerge="1">
                  <a:tcPr/>
                </a:tc>
              </a:tr>
              <a:tr h="310286">
                <a:tc>
                  <a:txBody>
                    <a:bodyPr/>
                    <a:lstStyle/>
                    <a:p>
                      <a:pPr>
                        <a:lnSpc>
                          <a:spcPct val="115000"/>
                        </a:lnSpc>
                        <a:spcAft>
                          <a:spcPts val="1000"/>
                        </a:spcAft>
                      </a:pPr>
                      <a:r>
                        <a:rPr lang="zh-CN" sz="800">
                          <a:solidFill>
                            <a:srgbClr val="000000"/>
                          </a:solidFill>
                          <a:latin typeface="Calibri" panose="020F0502020204030204"/>
                          <a:ea typeface="宋体" panose="02010600030101010101" pitchFamily="2" charset="-122"/>
                          <a:cs typeface="宋体" panose="02010600030101010101" pitchFamily="2" charset="-122"/>
                        </a:rPr>
                        <a:t>后置条件：</a:t>
                      </a:r>
                      <a:endParaRPr lang="zh-CN" sz="800">
                        <a:latin typeface="Calibri" panose="020F0502020204030204"/>
                        <a:ea typeface="宋体" panose="02010600030101010101" pitchFamily="2" charset="-122"/>
                        <a:cs typeface="Times New Roman" panose="02020603050405020304"/>
                      </a:endParaRPr>
                    </a:p>
                  </a:txBody>
                  <a:tcPr marL="44657" marR="4465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gridSpan="3">
                  <a:txBody>
                    <a:bodyPr/>
                    <a:lstStyle/>
                    <a:p>
                      <a:pPr>
                        <a:lnSpc>
                          <a:spcPct val="115000"/>
                        </a:lnSpc>
                        <a:spcAft>
                          <a:spcPts val="1000"/>
                        </a:spcAft>
                      </a:pPr>
                      <a:r>
                        <a:rPr lang="en-US" sz="800">
                          <a:solidFill>
                            <a:srgbClr val="000000"/>
                          </a:solidFill>
                          <a:latin typeface="宋体" panose="02010600030101010101" pitchFamily="2" charset="-122"/>
                          <a:ea typeface="宋体" panose="02010600030101010101" pitchFamily="2" charset="-122"/>
                          <a:cs typeface="宋体" panose="02010600030101010101" pitchFamily="2" charset="-122"/>
                        </a:rPr>
                        <a:t>POST-1:</a:t>
                      </a:r>
                      <a:r>
                        <a:rPr lang="zh-CN" sz="800">
                          <a:solidFill>
                            <a:srgbClr val="000000"/>
                          </a:solidFill>
                          <a:latin typeface="Calibri" panose="020F0502020204030204"/>
                          <a:ea typeface="宋体" panose="02010600030101010101" pitchFamily="2" charset="-122"/>
                          <a:cs typeface="宋体" panose="02010600030101010101" pitchFamily="2" charset="-122"/>
                        </a:rPr>
                        <a:t>教师注册成功</a:t>
                      </a:r>
                      <a:br>
                        <a:rPr lang="en-US" sz="800">
                          <a:solidFill>
                            <a:srgbClr val="000000"/>
                          </a:solidFill>
                          <a:latin typeface="Calibri" panose="020F0502020204030204"/>
                          <a:ea typeface="宋体" panose="02010600030101010101" pitchFamily="2" charset="-122"/>
                          <a:cs typeface="宋体" panose="02010600030101010101" pitchFamily="2" charset="-122"/>
                        </a:rPr>
                      </a:br>
                      <a:r>
                        <a:rPr lang="en-US" sz="800">
                          <a:solidFill>
                            <a:srgbClr val="000000"/>
                          </a:solidFill>
                          <a:latin typeface="Calibri" panose="020F0502020204030204"/>
                          <a:ea typeface="宋体" panose="02010600030101010101" pitchFamily="2" charset="-122"/>
                          <a:cs typeface="宋体" panose="02010600030101010101" pitchFamily="2" charset="-122"/>
                        </a:rPr>
                        <a:t>POST-2</a:t>
                      </a:r>
                      <a:r>
                        <a:rPr lang="zh-CN" sz="800">
                          <a:solidFill>
                            <a:srgbClr val="000000"/>
                          </a:solidFill>
                          <a:latin typeface="Calibri" panose="020F0502020204030204"/>
                          <a:ea typeface="宋体" panose="02010600030101010101" pitchFamily="2" charset="-122"/>
                          <a:cs typeface="宋体" panose="02010600030101010101" pitchFamily="2" charset="-122"/>
                        </a:rPr>
                        <a:t>：教师登录成功</a:t>
                      </a:r>
                      <a:endParaRPr lang="zh-CN" sz="800">
                        <a:latin typeface="Calibri" panose="020F0502020204030204"/>
                        <a:ea typeface="宋体" panose="02010600030101010101" pitchFamily="2" charset="-122"/>
                        <a:cs typeface="Times New Roman" panose="02020603050405020304"/>
                      </a:endParaRPr>
                    </a:p>
                  </a:txBody>
                  <a:tcPr marL="44657" marR="4465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hMerge="1">
                  <a:tcPr/>
                </a:tc>
                <a:tc hMerge="1">
                  <a:tcPr/>
                </a:tc>
              </a:tr>
              <a:tr h="1396287">
                <a:tc>
                  <a:txBody>
                    <a:bodyPr/>
                    <a:lstStyle/>
                    <a:p>
                      <a:pPr>
                        <a:lnSpc>
                          <a:spcPct val="115000"/>
                        </a:lnSpc>
                        <a:spcAft>
                          <a:spcPts val="1000"/>
                        </a:spcAft>
                      </a:pPr>
                      <a:r>
                        <a:rPr lang="zh-CN" sz="800">
                          <a:solidFill>
                            <a:srgbClr val="000000"/>
                          </a:solidFill>
                          <a:latin typeface="Calibri" panose="020F0502020204030204"/>
                          <a:ea typeface="宋体" panose="02010600030101010101" pitchFamily="2" charset="-122"/>
                          <a:cs typeface="宋体" panose="02010600030101010101" pitchFamily="2" charset="-122"/>
                        </a:rPr>
                        <a:t>一般性流程：</a:t>
                      </a:r>
                      <a:endParaRPr lang="zh-CN" sz="800">
                        <a:latin typeface="Calibri" panose="020F0502020204030204"/>
                        <a:ea typeface="宋体" panose="02010600030101010101" pitchFamily="2" charset="-122"/>
                        <a:cs typeface="Times New Roman" panose="02020603050405020304"/>
                      </a:endParaRPr>
                    </a:p>
                  </a:txBody>
                  <a:tcPr marL="44657" marR="4465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gridSpan="3">
                  <a:txBody>
                    <a:bodyPr/>
                    <a:lstStyle/>
                    <a:p>
                      <a:pPr>
                        <a:lnSpc>
                          <a:spcPct val="115000"/>
                        </a:lnSpc>
                        <a:spcAft>
                          <a:spcPts val="1000"/>
                        </a:spcAft>
                      </a:pPr>
                      <a:r>
                        <a:rPr lang="en-US" sz="800">
                          <a:solidFill>
                            <a:srgbClr val="000000"/>
                          </a:solidFill>
                          <a:latin typeface="宋体" panose="02010600030101010101" pitchFamily="2" charset="-122"/>
                          <a:ea typeface="宋体" panose="02010600030101010101" pitchFamily="2" charset="-122"/>
                          <a:cs typeface="宋体" panose="02010600030101010101" pitchFamily="2" charset="-122"/>
                        </a:rPr>
                        <a:t>1.</a:t>
                      </a:r>
                      <a:r>
                        <a:rPr lang="zh-CN" sz="800">
                          <a:solidFill>
                            <a:srgbClr val="000000"/>
                          </a:solidFill>
                          <a:latin typeface="Calibri" panose="020F0502020204030204"/>
                          <a:ea typeface="宋体" panose="02010600030101010101" pitchFamily="2" charset="-122"/>
                          <a:cs typeface="宋体" panose="02010600030101010101" pitchFamily="2" charset="-122"/>
                        </a:rPr>
                        <a:t>教师进入软件工程系列教学辅助网站</a:t>
                      </a:r>
                      <a:br>
                        <a:rPr lang="en-US" sz="800">
                          <a:solidFill>
                            <a:srgbClr val="000000"/>
                          </a:solidFill>
                          <a:latin typeface="Calibri" panose="020F0502020204030204"/>
                          <a:ea typeface="宋体" panose="02010600030101010101" pitchFamily="2" charset="-122"/>
                          <a:cs typeface="宋体" panose="02010600030101010101" pitchFamily="2" charset="-122"/>
                        </a:rPr>
                      </a:br>
                      <a:r>
                        <a:rPr lang="en-US" sz="800">
                          <a:solidFill>
                            <a:srgbClr val="000000"/>
                          </a:solidFill>
                          <a:latin typeface="Calibri" panose="020F0502020204030204"/>
                          <a:ea typeface="宋体" panose="02010600030101010101" pitchFamily="2" charset="-122"/>
                          <a:cs typeface="宋体" panose="02010600030101010101" pitchFamily="2" charset="-122"/>
                        </a:rPr>
                        <a:t>2.</a:t>
                      </a:r>
                      <a:r>
                        <a:rPr lang="zh-CN" sz="800">
                          <a:solidFill>
                            <a:srgbClr val="000000"/>
                          </a:solidFill>
                          <a:latin typeface="Calibri" panose="020F0502020204030204"/>
                          <a:ea typeface="宋体" panose="02010600030101010101" pitchFamily="2" charset="-122"/>
                          <a:cs typeface="宋体" panose="02010600030101010101" pitchFamily="2" charset="-122"/>
                        </a:rPr>
                        <a:t>教师点击网站首页上的任一位置</a:t>
                      </a:r>
                      <a:br>
                        <a:rPr lang="en-US" sz="800">
                          <a:solidFill>
                            <a:srgbClr val="000000"/>
                          </a:solidFill>
                          <a:latin typeface="Calibri" panose="020F0502020204030204"/>
                          <a:ea typeface="宋体" panose="02010600030101010101" pitchFamily="2" charset="-122"/>
                          <a:cs typeface="宋体" panose="02010600030101010101" pitchFamily="2" charset="-122"/>
                        </a:rPr>
                      </a:br>
                      <a:r>
                        <a:rPr lang="en-US" sz="800">
                          <a:solidFill>
                            <a:srgbClr val="000000"/>
                          </a:solidFill>
                          <a:latin typeface="Calibri" panose="020F0502020204030204"/>
                          <a:ea typeface="宋体" panose="02010600030101010101" pitchFamily="2" charset="-122"/>
                          <a:cs typeface="宋体" panose="02010600030101010101" pitchFamily="2" charset="-122"/>
                        </a:rPr>
                        <a:t>3.</a:t>
                      </a:r>
                      <a:r>
                        <a:rPr lang="zh-CN" sz="800">
                          <a:solidFill>
                            <a:srgbClr val="000000"/>
                          </a:solidFill>
                          <a:latin typeface="Calibri" panose="020F0502020204030204"/>
                          <a:ea typeface="宋体" panose="02010600030101010101" pitchFamily="2" charset="-122"/>
                          <a:cs typeface="宋体" panose="02010600030101010101" pitchFamily="2" charset="-122"/>
                        </a:rPr>
                        <a:t>系统跳转到注册界面</a:t>
                      </a:r>
                      <a:br>
                        <a:rPr lang="en-US" sz="800">
                          <a:solidFill>
                            <a:srgbClr val="000000"/>
                          </a:solidFill>
                          <a:latin typeface="Calibri" panose="020F0502020204030204"/>
                          <a:ea typeface="宋体" panose="02010600030101010101" pitchFamily="2" charset="-122"/>
                          <a:cs typeface="宋体" panose="02010600030101010101" pitchFamily="2" charset="-122"/>
                        </a:rPr>
                      </a:br>
                      <a:r>
                        <a:rPr lang="en-US" sz="800">
                          <a:solidFill>
                            <a:srgbClr val="000000"/>
                          </a:solidFill>
                          <a:latin typeface="Calibri" panose="020F0502020204030204"/>
                          <a:ea typeface="宋体" panose="02010600030101010101" pitchFamily="2" charset="-122"/>
                          <a:cs typeface="宋体" panose="02010600030101010101" pitchFamily="2" charset="-122"/>
                        </a:rPr>
                        <a:t>4.</a:t>
                      </a:r>
                      <a:r>
                        <a:rPr lang="zh-CN" sz="800">
                          <a:solidFill>
                            <a:srgbClr val="000000"/>
                          </a:solidFill>
                          <a:latin typeface="Calibri" panose="020F0502020204030204"/>
                          <a:ea typeface="宋体" panose="02010600030101010101" pitchFamily="2" charset="-122"/>
                          <a:cs typeface="宋体" panose="02010600030101010101" pitchFamily="2" charset="-122"/>
                        </a:rPr>
                        <a:t>教师填写注册信息</a:t>
                      </a:r>
                      <a:br>
                        <a:rPr lang="en-US" sz="800">
                          <a:solidFill>
                            <a:srgbClr val="000000"/>
                          </a:solidFill>
                          <a:latin typeface="Calibri" panose="020F0502020204030204"/>
                          <a:ea typeface="宋体" panose="02010600030101010101" pitchFamily="2" charset="-122"/>
                          <a:cs typeface="宋体" panose="02010600030101010101" pitchFamily="2" charset="-122"/>
                        </a:rPr>
                      </a:br>
                      <a:r>
                        <a:rPr lang="en-US" sz="800">
                          <a:solidFill>
                            <a:srgbClr val="000000"/>
                          </a:solidFill>
                          <a:latin typeface="Calibri" panose="020F0502020204030204"/>
                          <a:ea typeface="宋体" panose="02010600030101010101" pitchFamily="2" charset="-122"/>
                          <a:cs typeface="宋体" panose="02010600030101010101" pitchFamily="2" charset="-122"/>
                        </a:rPr>
                        <a:t>5.</a:t>
                      </a:r>
                      <a:r>
                        <a:rPr lang="zh-CN" sz="800">
                          <a:solidFill>
                            <a:srgbClr val="000000"/>
                          </a:solidFill>
                          <a:latin typeface="Calibri" panose="020F0502020204030204"/>
                          <a:ea typeface="宋体" panose="02010600030101010101" pitchFamily="2" charset="-122"/>
                          <a:cs typeface="宋体" panose="02010600030101010101" pitchFamily="2" charset="-122"/>
                        </a:rPr>
                        <a:t>单击“确定”；</a:t>
                      </a:r>
                      <a:br>
                        <a:rPr lang="en-US" sz="800">
                          <a:solidFill>
                            <a:srgbClr val="000000"/>
                          </a:solidFill>
                          <a:latin typeface="Calibri" panose="020F0502020204030204"/>
                          <a:ea typeface="宋体" panose="02010600030101010101" pitchFamily="2" charset="-122"/>
                          <a:cs typeface="宋体" panose="02010600030101010101" pitchFamily="2" charset="-122"/>
                        </a:rPr>
                      </a:br>
                      <a:r>
                        <a:rPr lang="en-US" sz="800">
                          <a:solidFill>
                            <a:srgbClr val="000000"/>
                          </a:solidFill>
                          <a:latin typeface="Calibri" panose="020F0502020204030204"/>
                          <a:ea typeface="宋体" panose="02010600030101010101" pitchFamily="2" charset="-122"/>
                          <a:cs typeface="宋体" panose="02010600030101010101" pitchFamily="2" charset="-122"/>
                        </a:rPr>
                        <a:t>6.</a:t>
                      </a:r>
                      <a:r>
                        <a:rPr lang="zh-CN" sz="800">
                          <a:solidFill>
                            <a:srgbClr val="000000"/>
                          </a:solidFill>
                          <a:latin typeface="Calibri" panose="020F0502020204030204"/>
                          <a:ea typeface="宋体" panose="02010600030101010101" pitchFamily="2" charset="-122"/>
                          <a:cs typeface="宋体" panose="02010600030101010101" pitchFamily="2" charset="-122"/>
                        </a:rPr>
                        <a:t>系统检测注册信息</a:t>
                      </a:r>
                      <a:br>
                        <a:rPr lang="en-US" sz="800">
                          <a:solidFill>
                            <a:srgbClr val="000000"/>
                          </a:solidFill>
                          <a:latin typeface="Calibri" panose="020F0502020204030204"/>
                          <a:ea typeface="宋体" panose="02010600030101010101" pitchFamily="2" charset="-122"/>
                          <a:cs typeface="宋体" panose="02010600030101010101" pitchFamily="2" charset="-122"/>
                        </a:rPr>
                      </a:br>
                      <a:r>
                        <a:rPr lang="en-US" sz="800">
                          <a:solidFill>
                            <a:srgbClr val="000000"/>
                          </a:solidFill>
                          <a:latin typeface="Calibri" panose="020F0502020204030204"/>
                          <a:ea typeface="宋体" panose="02010600030101010101" pitchFamily="2" charset="-122"/>
                          <a:cs typeface="宋体" panose="02010600030101010101" pitchFamily="2" charset="-122"/>
                        </a:rPr>
                        <a:t>7.</a:t>
                      </a:r>
                      <a:r>
                        <a:rPr lang="zh-CN" sz="800">
                          <a:solidFill>
                            <a:srgbClr val="000000"/>
                          </a:solidFill>
                          <a:latin typeface="Calibri" panose="020F0502020204030204"/>
                          <a:ea typeface="宋体" panose="02010600030101010101" pitchFamily="2" charset="-122"/>
                          <a:cs typeface="宋体" panose="02010600030101010101" pitchFamily="2" charset="-122"/>
                        </a:rPr>
                        <a:t>管理员审核注册信息</a:t>
                      </a:r>
                      <a:br>
                        <a:rPr lang="en-US" sz="800">
                          <a:solidFill>
                            <a:srgbClr val="000000"/>
                          </a:solidFill>
                          <a:latin typeface="Calibri" panose="020F0502020204030204"/>
                          <a:ea typeface="宋体" panose="02010600030101010101" pitchFamily="2" charset="-122"/>
                          <a:cs typeface="宋体" panose="02010600030101010101" pitchFamily="2" charset="-122"/>
                        </a:rPr>
                      </a:br>
                      <a:r>
                        <a:rPr lang="en-US" sz="800">
                          <a:solidFill>
                            <a:srgbClr val="000000"/>
                          </a:solidFill>
                          <a:latin typeface="Calibri" panose="020F0502020204030204"/>
                          <a:ea typeface="宋体" panose="02010600030101010101" pitchFamily="2" charset="-122"/>
                          <a:cs typeface="宋体" panose="02010600030101010101" pitchFamily="2" charset="-122"/>
                        </a:rPr>
                        <a:t>8.</a:t>
                      </a:r>
                      <a:r>
                        <a:rPr lang="zh-CN" sz="800">
                          <a:solidFill>
                            <a:srgbClr val="000000"/>
                          </a:solidFill>
                          <a:latin typeface="Calibri" panose="020F0502020204030204"/>
                          <a:ea typeface="宋体" panose="02010600030101010101" pitchFamily="2" charset="-122"/>
                          <a:cs typeface="宋体" panose="02010600030101010101" pitchFamily="2" charset="-122"/>
                        </a:rPr>
                        <a:t>检验成功系统跳转到系统主页；检验失败系统进行提示，注册页面清空。</a:t>
                      </a:r>
                      <a:endParaRPr lang="zh-CN" sz="800">
                        <a:latin typeface="Calibri" panose="020F0502020204030204"/>
                        <a:ea typeface="宋体" panose="02010600030101010101" pitchFamily="2" charset="-122"/>
                        <a:cs typeface="Times New Roman" panose="02020603050405020304"/>
                      </a:endParaRPr>
                    </a:p>
                  </a:txBody>
                  <a:tcPr marL="44657" marR="4465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hMerge="1">
                  <a:tcPr/>
                </a:tc>
                <a:tc hMerge="1">
                  <a:tcPr/>
                </a:tc>
              </a:tr>
              <a:tr h="310286">
                <a:tc>
                  <a:txBody>
                    <a:bodyPr/>
                    <a:lstStyle/>
                    <a:p>
                      <a:pPr>
                        <a:lnSpc>
                          <a:spcPct val="115000"/>
                        </a:lnSpc>
                        <a:spcAft>
                          <a:spcPts val="1000"/>
                        </a:spcAft>
                      </a:pPr>
                      <a:r>
                        <a:rPr lang="zh-CN" sz="800">
                          <a:solidFill>
                            <a:srgbClr val="000000"/>
                          </a:solidFill>
                          <a:latin typeface="Calibri" panose="020F0502020204030204"/>
                          <a:ea typeface="宋体" panose="02010600030101010101" pitchFamily="2" charset="-122"/>
                          <a:cs typeface="宋体" panose="02010600030101010101" pitchFamily="2" charset="-122"/>
                        </a:rPr>
                        <a:t>选择性流程：</a:t>
                      </a:r>
                      <a:endParaRPr lang="zh-CN" sz="800">
                        <a:latin typeface="Calibri" panose="020F0502020204030204"/>
                        <a:ea typeface="宋体" panose="02010600030101010101" pitchFamily="2" charset="-122"/>
                        <a:cs typeface="Times New Roman" panose="02020603050405020304"/>
                      </a:endParaRPr>
                    </a:p>
                  </a:txBody>
                  <a:tcPr marL="44657" marR="4465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gridSpan="3">
                  <a:txBody>
                    <a:bodyPr/>
                    <a:lstStyle/>
                    <a:p>
                      <a:pPr>
                        <a:lnSpc>
                          <a:spcPct val="115000"/>
                        </a:lnSpc>
                        <a:spcAft>
                          <a:spcPts val="1000"/>
                        </a:spcAft>
                      </a:pPr>
                      <a:r>
                        <a:rPr lang="en-US" sz="800">
                          <a:solidFill>
                            <a:srgbClr val="000000"/>
                          </a:solidFill>
                          <a:latin typeface="宋体" panose="02010600030101010101" pitchFamily="2" charset="-122"/>
                          <a:ea typeface="宋体" panose="02010600030101010101" pitchFamily="2" charset="-122"/>
                          <a:cs typeface="宋体" panose="02010600030101010101" pitchFamily="2" charset="-122"/>
                        </a:rPr>
                        <a:t>1.</a:t>
                      </a:r>
                      <a:r>
                        <a:rPr lang="zh-CN" sz="800">
                          <a:solidFill>
                            <a:srgbClr val="000000"/>
                          </a:solidFill>
                          <a:latin typeface="Calibri" panose="020F0502020204030204"/>
                          <a:ea typeface="宋体" panose="02010600030101010101" pitchFamily="2" charset="-122"/>
                          <a:cs typeface="宋体" panose="02010600030101010101" pitchFamily="2" charset="-122"/>
                        </a:rPr>
                        <a:t>教师选择“重置”，系统将清空输入框信息；</a:t>
                      </a:r>
                      <a:br>
                        <a:rPr lang="en-US" sz="800">
                          <a:solidFill>
                            <a:srgbClr val="000000"/>
                          </a:solidFill>
                          <a:latin typeface="Calibri" panose="020F0502020204030204"/>
                          <a:ea typeface="宋体" panose="02010600030101010101" pitchFamily="2" charset="-122"/>
                          <a:cs typeface="宋体" panose="02010600030101010101" pitchFamily="2" charset="-122"/>
                        </a:rPr>
                      </a:br>
                      <a:r>
                        <a:rPr lang="en-US" sz="800">
                          <a:solidFill>
                            <a:srgbClr val="000000"/>
                          </a:solidFill>
                          <a:latin typeface="Calibri" panose="020F0502020204030204"/>
                          <a:ea typeface="宋体" panose="02010600030101010101" pitchFamily="2" charset="-122"/>
                          <a:cs typeface="宋体" panose="02010600030101010101" pitchFamily="2" charset="-122"/>
                        </a:rPr>
                        <a:t>2.</a:t>
                      </a:r>
                      <a:r>
                        <a:rPr lang="zh-CN" sz="800">
                          <a:solidFill>
                            <a:srgbClr val="000000"/>
                          </a:solidFill>
                          <a:latin typeface="Calibri" panose="020F0502020204030204"/>
                          <a:ea typeface="宋体" panose="02010600030101010101" pitchFamily="2" charset="-122"/>
                          <a:cs typeface="宋体" panose="02010600030101010101" pitchFamily="2" charset="-122"/>
                        </a:rPr>
                        <a:t>教师可以凭教师工号注册为教师用户</a:t>
                      </a:r>
                      <a:endParaRPr lang="zh-CN" sz="800">
                        <a:latin typeface="Calibri" panose="020F0502020204030204"/>
                        <a:ea typeface="宋体" panose="02010600030101010101" pitchFamily="2" charset="-122"/>
                        <a:cs typeface="Times New Roman" panose="02020603050405020304"/>
                      </a:endParaRPr>
                    </a:p>
                  </a:txBody>
                  <a:tcPr marL="44657" marR="4465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hMerge="1">
                  <a:tcPr/>
                </a:tc>
                <a:tc hMerge="1">
                  <a:tcPr/>
                </a:tc>
              </a:tr>
              <a:tr h="310286">
                <a:tc>
                  <a:txBody>
                    <a:bodyPr/>
                    <a:lstStyle/>
                    <a:p>
                      <a:pPr>
                        <a:lnSpc>
                          <a:spcPct val="115000"/>
                        </a:lnSpc>
                        <a:spcAft>
                          <a:spcPts val="1000"/>
                        </a:spcAft>
                      </a:pPr>
                      <a:r>
                        <a:rPr lang="zh-CN" sz="800">
                          <a:solidFill>
                            <a:srgbClr val="000000"/>
                          </a:solidFill>
                          <a:latin typeface="Calibri" panose="020F0502020204030204"/>
                          <a:ea typeface="宋体" panose="02010600030101010101" pitchFamily="2" charset="-122"/>
                          <a:cs typeface="宋体" panose="02010600030101010101" pitchFamily="2" charset="-122"/>
                        </a:rPr>
                        <a:t>异常：</a:t>
                      </a:r>
                      <a:endParaRPr lang="zh-CN" sz="800">
                        <a:latin typeface="Calibri" panose="020F0502020204030204"/>
                        <a:ea typeface="宋体" panose="02010600030101010101" pitchFamily="2" charset="-122"/>
                        <a:cs typeface="Times New Roman" panose="02020603050405020304"/>
                      </a:endParaRPr>
                    </a:p>
                  </a:txBody>
                  <a:tcPr marL="44657" marR="4465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gridSpan="3">
                  <a:txBody>
                    <a:bodyPr/>
                    <a:lstStyle/>
                    <a:p>
                      <a:pPr>
                        <a:lnSpc>
                          <a:spcPct val="115000"/>
                        </a:lnSpc>
                        <a:spcAft>
                          <a:spcPts val="1000"/>
                        </a:spcAft>
                      </a:pPr>
                      <a:r>
                        <a:rPr lang="en-US" sz="800">
                          <a:solidFill>
                            <a:srgbClr val="000000"/>
                          </a:solidFill>
                          <a:latin typeface="宋体" panose="02010600030101010101" pitchFamily="2" charset="-122"/>
                          <a:ea typeface="宋体" panose="02010600030101010101" pitchFamily="2" charset="-122"/>
                          <a:cs typeface="宋体" panose="02010600030101010101" pitchFamily="2" charset="-122"/>
                        </a:rPr>
                        <a:t>1.</a:t>
                      </a:r>
                      <a:r>
                        <a:rPr lang="zh-CN" sz="800">
                          <a:solidFill>
                            <a:srgbClr val="000000"/>
                          </a:solidFill>
                          <a:latin typeface="Calibri" panose="020F0502020204030204"/>
                          <a:ea typeface="宋体" panose="02010600030101010101" pitchFamily="2" charset="-122"/>
                          <a:cs typeface="宋体" panose="02010600030101010101" pitchFamily="2" charset="-122"/>
                        </a:rPr>
                        <a:t>输入的注册信息有误，注册失败</a:t>
                      </a:r>
                      <a:br>
                        <a:rPr lang="en-US" sz="800">
                          <a:solidFill>
                            <a:srgbClr val="000000"/>
                          </a:solidFill>
                          <a:latin typeface="Calibri" panose="020F0502020204030204"/>
                          <a:ea typeface="宋体" panose="02010600030101010101" pitchFamily="2" charset="-122"/>
                          <a:cs typeface="宋体" panose="02010600030101010101" pitchFamily="2" charset="-122"/>
                        </a:rPr>
                      </a:br>
                      <a:r>
                        <a:rPr lang="en-US" sz="800">
                          <a:solidFill>
                            <a:srgbClr val="000000"/>
                          </a:solidFill>
                          <a:latin typeface="Calibri" panose="020F0502020204030204"/>
                          <a:ea typeface="宋体" panose="02010600030101010101" pitchFamily="2" charset="-122"/>
                          <a:cs typeface="宋体" panose="02010600030101010101" pitchFamily="2" charset="-122"/>
                        </a:rPr>
                        <a:t>2.</a:t>
                      </a:r>
                      <a:r>
                        <a:rPr lang="zh-CN" sz="800">
                          <a:solidFill>
                            <a:srgbClr val="000000"/>
                          </a:solidFill>
                          <a:latin typeface="Calibri" panose="020F0502020204030204"/>
                          <a:ea typeface="宋体" panose="02010600030101010101" pitchFamily="2" charset="-122"/>
                          <a:cs typeface="宋体" panose="02010600030101010101" pitchFamily="2" charset="-122"/>
                        </a:rPr>
                        <a:t>返回注册页面</a:t>
                      </a:r>
                      <a:endParaRPr lang="zh-CN" sz="800">
                        <a:latin typeface="Calibri" panose="020F0502020204030204"/>
                        <a:ea typeface="宋体" panose="02010600030101010101" pitchFamily="2" charset="-122"/>
                        <a:cs typeface="Times New Roman" panose="02020603050405020304"/>
                      </a:endParaRPr>
                    </a:p>
                  </a:txBody>
                  <a:tcPr marL="44657" marR="4465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hMerge="1">
                  <a:tcPr/>
                </a:tc>
                <a:tc hMerge="1">
                  <a:tcPr/>
                </a:tc>
              </a:tr>
              <a:tr h="253930">
                <a:tc>
                  <a:txBody>
                    <a:bodyPr/>
                    <a:lstStyle/>
                    <a:p>
                      <a:pPr>
                        <a:lnSpc>
                          <a:spcPct val="115000"/>
                        </a:lnSpc>
                        <a:spcAft>
                          <a:spcPts val="1000"/>
                        </a:spcAft>
                      </a:pPr>
                      <a:r>
                        <a:rPr lang="zh-CN" sz="800">
                          <a:solidFill>
                            <a:srgbClr val="000000"/>
                          </a:solidFill>
                          <a:latin typeface="Calibri" panose="020F0502020204030204"/>
                          <a:ea typeface="宋体" panose="02010600030101010101" pitchFamily="2" charset="-122"/>
                          <a:cs typeface="宋体" panose="02010600030101010101" pitchFamily="2" charset="-122"/>
                        </a:rPr>
                        <a:t>优先级：</a:t>
                      </a:r>
                      <a:endParaRPr lang="zh-CN" sz="800">
                        <a:latin typeface="Calibri" panose="020F0502020204030204"/>
                        <a:ea typeface="宋体" panose="02010600030101010101" pitchFamily="2" charset="-122"/>
                        <a:cs typeface="Times New Roman" panose="02020603050405020304"/>
                      </a:endParaRPr>
                    </a:p>
                  </a:txBody>
                  <a:tcPr marL="44657" marR="4465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gridSpan="3">
                  <a:txBody>
                    <a:bodyPr/>
                    <a:lstStyle/>
                    <a:p>
                      <a:pPr>
                        <a:lnSpc>
                          <a:spcPct val="115000"/>
                        </a:lnSpc>
                        <a:spcAft>
                          <a:spcPts val="1000"/>
                        </a:spcAft>
                      </a:pPr>
                      <a:r>
                        <a:rPr lang="zh-CN" sz="800">
                          <a:solidFill>
                            <a:srgbClr val="000000"/>
                          </a:solidFill>
                          <a:latin typeface="Calibri" panose="020F0502020204030204"/>
                          <a:ea typeface="宋体" panose="02010600030101010101" pitchFamily="2" charset="-122"/>
                          <a:cs typeface="宋体" panose="02010600030101010101" pitchFamily="2" charset="-122"/>
                        </a:rPr>
                        <a:t>高</a:t>
                      </a:r>
                      <a:endParaRPr lang="zh-CN" sz="800">
                        <a:latin typeface="Calibri" panose="020F0502020204030204"/>
                        <a:ea typeface="宋体" panose="02010600030101010101" pitchFamily="2" charset="-122"/>
                        <a:cs typeface="Times New Roman" panose="02020603050405020304"/>
                      </a:endParaRPr>
                    </a:p>
                  </a:txBody>
                  <a:tcPr marL="44657" marR="4465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hMerge="1">
                  <a:tcPr/>
                </a:tc>
                <a:tc hMerge="1">
                  <a:tcPr/>
                </a:tc>
              </a:tr>
              <a:tr h="155143">
                <a:tc>
                  <a:txBody>
                    <a:bodyPr/>
                    <a:lstStyle/>
                    <a:p>
                      <a:pPr>
                        <a:lnSpc>
                          <a:spcPct val="115000"/>
                        </a:lnSpc>
                        <a:spcAft>
                          <a:spcPts val="1000"/>
                        </a:spcAft>
                      </a:pPr>
                      <a:r>
                        <a:rPr lang="zh-CN" sz="800">
                          <a:solidFill>
                            <a:srgbClr val="000000"/>
                          </a:solidFill>
                          <a:latin typeface="Calibri" panose="020F0502020204030204"/>
                          <a:ea typeface="宋体" panose="02010600030101010101" pitchFamily="2" charset="-122"/>
                          <a:cs typeface="宋体" panose="02010600030101010101" pitchFamily="2" charset="-122"/>
                        </a:rPr>
                        <a:t>使用频率</a:t>
                      </a:r>
                      <a:endParaRPr lang="zh-CN" sz="800">
                        <a:latin typeface="Calibri" panose="020F0502020204030204"/>
                        <a:ea typeface="宋体" panose="02010600030101010101" pitchFamily="2" charset="-122"/>
                        <a:cs typeface="Times New Roman" panose="02020603050405020304"/>
                      </a:endParaRPr>
                    </a:p>
                  </a:txBody>
                  <a:tcPr marL="44657" marR="4465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gridSpan="3">
                  <a:txBody>
                    <a:bodyPr/>
                    <a:lstStyle/>
                    <a:p>
                      <a:pPr>
                        <a:lnSpc>
                          <a:spcPct val="115000"/>
                        </a:lnSpc>
                        <a:spcAft>
                          <a:spcPts val="1000"/>
                        </a:spcAft>
                      </a:pPr>
                      <a:r>
                        <a:rPr lang="en-US" sz="800">
                          <a:solidFill>
                            <a:srgbClr val="000000"/>
                          </a:solidFill>
                          <a:latin typeface="宋体" panose="02010600030101010101" pitchFamily="2" charset="-122"/>
                          <a:ea typeface="宋体" panose="02010600030101010101" pitchFamily="2" charset="-122"/>
                          <a:cs typeface="宋体" panose="02010600030101010101" pitchFamily="2" charset="-122"/>
                        </a:rPr>
                        <a:t>50</a:t>
                      </a:r>
                      <a:r>
                        <a:rPr lang="zh-CN" sz="800">
                          <a:solidFill>
                            <a:srgbClr val="000000"/>
                          </a:solidFill>
                          <a:latin typeface="Calibri" panose="020F0502020204030204"/>
                          <a:ea typeface="宋体" panose="02010600030101010101" pitchFamily="2" charset="-122"/>
                          <a:cs typeface="宋体" panose="02010600030101010101" pitchFamily="2" charset="-122"/>
                        </a:rPr>
                        <a:t>人次</a:t>
                      </a:r>
                      <a:r>
                        <a:rPr lang="en-US" sz="800">
                          <a:solidFill>
                            <a:srgbClr val="000000"/>
                          </a:solidFill>
                          <a:latin typeface="Calibri" panose="020F0502020204030204"/>
                          <a:ea typeface="宋体" panose="02010600030101010101" pitchFamily="2" charset="-122"/>
                          <a:cs typeface="宋体" panose="02010600030101010101" pitchFamily="2" charset="-122"/>
                        </a:rPr>
                        <a:t>/</a:t>
                      </a:r>
                      <a:r>
                        <a:rPr lang="zh-CN" sz="800">
                          <a:solidFill>
                            <a:srgbClr val="000000"/>
                          </a:solidFill>
                          <a:latin typeface="Calibri" panose="020F0502020204030204"/>
                          <a:ea typeface="宋体" panose="02010600030101010101" pitchFamily="2" charset="-122"/>
                          <a:cs typeface="宋体" panose="02010600030101010101" pitchFamily="2" charset="-122"/>
                        </a:rPr>
                        <a:t>天</a:t>
                      </a:r>
                      <a:endParaRPr lang="zh-CN" sz="800">
                        <a:latin typeface="Calibri" panose="020F0502020204030204"/>
                        <a:ea typeface="宋体" panose="02010600030101010101" pitchFamily="2" charset="-122"/>
                        <a:cs typeface="Times New Roman" panose="02020603050405020304"/>
                      </a:endParaRPr>
                    </a:p>
                  </a:txBody>
                  <a:tcPr marL="44657" marR="4465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hMerge="1">
                  <a:tcPr/>
                </a:tc>
                <a:tc hMerge="1">
                  <a:tcPr/>
                </a:tc>
              </a:tr>
              <a:tr h="155143">
                <a:tc>
                  <a:txBody>
                    <a:bodyPr/>
                    <a:lstStyle/>
                    <a:p>
                      <a:pPr>
                        <a:lnSpc>
                          <a:spcPct val="115000"/>
                        </a:lnSpc>
                        <a:spcAft>
                          <a:spcPts val="1000"/>
                        </a:spcAft>
                      </a:pPr>
                      <a:r>
                        <a:rPr lang="zh-CN" sz="800">
                          <a:solidFill>
                            <a:srgbClr val="000000"/>
                          </a:solidFill>
                          <a:latin typeface="Calibri" panose="020F0502020204030204"/>
                          <a:ea typeface="宋体" panose="02010600030101010101" pitchFamily="2" charset="-122"/>
                          <a:cs typeface="宋体" panose="02010600030101010101" pitchFamily="2" charset="-122"/>
                        </a:rPr>
                        <a:t>业务规则：</a:t>
                      </a:r>
                      <a:endParaRPr lang="zh-CN" sz="800">
                        <a:latin typeface="Calibri" panose="020F0502020204030204"/>
                        <a:ea typeface="宋体" panose="02010600030101010101" pitchFamily="2" charset="-122"/>
                        <a:cs typeface="Times New Roman" panose="02020603050405020304"/>
                      </a:endParaRPr>
                    </a:p>
                  </a:txBody>
                  <a:tcPr marL="44657" marR="4465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gridSpan="3">
                  <a:txBody>
                    <a:bodyPr/>
                    <a:lstStyle/>
                    <a:p>
                      <a:pPr>
                        <a:lnSpc>
                          <a:spcPct val="115000"/>
                        </a:lnSpc>
                        <a:spcAft>
                          <a:spcPts val="1000"/>
                        </a:spcAft>
                      </a:pPr>
                      <a:r>
                        <a:rPr lang="en-US" sz="800">
                          <a:solidFill>
                            <a:srgbClr val="000000"/>
                          </a:solidFill>
                          <a:latin typeface="宋体" panose="02010600030101010101" pitchFamily="2" charset="-122"/>
                          <a:ea typeface="宋体" panose="02010600030101010101" pitchFamily="2" charset="-122"/>
                          <a:cs typeface="宋体" panose="02010600030101010101" pitchFamily="2" charset="-122"/>
                        </a:rPr>
                        <a:t>BR-2</a:t>
                      </a:r>
                      <a:r>
                        <a:rPr lang="zh-CN" sz="800">
                          <a:solidFill>
                            <a:srgbClr val="000000"/>
                          </a:solidFill>
                          <a:latin typeface="Calibri" panose="020F0502020204030204"/>
                          <a:ea typeface="宋体" panose="02010600030101010101" pitchFamily="2" charset="-122"/>
                          <a:cs typeface="宋体" panose="02010600030101010101" pitchFamily="2" charset="-122"/>
                        </a:rPr>
                        <a:t>，</a:t>
                      </a:r>
                      <a:r>
                        <a:rPr lang="en-US" sz="800">
                          <a:solidFill>
                            <a:srgbClr val="000000"/>
                          </a:solidFill>
                          <a:latin typeface="Calibri" panose="020F0502020204030204"/>
                          <a:ea typeface="宋体" panose="02010600030101010101" pitchFamily="2" charset="-122"/>
                          <a:cs typeface="宋体" panose="02010600030101010101" pitchFamily="2" charset="-122"/>
                        </a:rPr>
                        <a:t>BR-3</a:t>
                      </a:r>
                      <a:r>
                        <a:rPr lang="zh-CN" sz="800">
                          <a:solidFill>
                            <a:srgbClr val="000000"/>
                          </a:solidFill>
                          <a:latin typeface="Calibri" panose="020F0502020204030204"/>
                          <a:ea typeface="宋体" panose="02010600030101010101" pitchFamily="2" charset="-122"/>
                          <a:cs typeface="宋体" panose="02010600030101010101" pitchFamily="2" charset="-122"/>
                        </a:rPr>
                        <a:t>，</a:t>
                      </a:r>
                      <a:r>
                        <a:rPr lang="en-US" sz="800">
                          <a:solidFill>
                            <a:srgbClr val="000000"/>
                          </a:solidFill>
                          <a:latin typeface="Calibri" panose="020F0502020204030204"/>
                          <a:ea typeface="宋体" panose="02010600030101010101" pitchFamily="2" charset="-122"/>
                          <a:cs typeface="宋体" panose="02010600030101010101" pitchFamily="2" charset="-122"/>
                        </a:rPr>
                        <a:t>BR-4</a:t>
                      </a:r>
                      <a:r>
                        <a:rPr lang="zh-CN" sz="800">
                          <a:solidFill>
                            <a:srgbClr val="000000"/>
                          </a:solidFill>
                          <a:latin typeface="Calibri" panose="020F0502020204030204"/>
                          <a:ea typeface="宋体" panose="02010600030101010101" pitchFamily="2" charset="-122"/>
                          <a:cs typeface="宋体" panose="02010600030101010101" pitchFamily="2" charset="-122"/>
                        </a:rPr>
                        <a:t>，</a:t>
                      </a:r>
                      <a:r>
                        <a:rPr lang="en-US" sz="800">
                          <a:solidFill>
                            <a:srgbClr val="000000"/>
                          </a:solidFill>
                          <a:latin typeface="Calibri" panose="020F0502020204030204"/>
                          <a:ea typeface="宋体" panose="02010600030101010101" pitchFamily="2" charset="-122"/>
                          <a:cs typeface="宋体" panose="02010600030101010101" pitchFamily="2" charset="-122"/>
                        </a:rPr>
                        <a:t>BR-5</a:t>
                      </a:r>
                      <a:r>
                        <a:rPr lang="zh-CN" sz="800">
                          <a:solidFill>
                            <a:srgbClr val="000000"/>
                          </a:solidFill>
                          <a:latin typeface="Calibri" panose="020F0502020204030204"/>
                          <a:ea typeface="宋体" panose="02010600030101010101" pitchFamily="2" charset="-122"/>
                          <a:cs typeface="宋体" panose="02010600030101010101" pitchFamily="2" charset="-122"/>
                        </a:rPr>
                        <a:t>，</a:t>
                      </a:r>
                      <a:r>
                        <a:rPr lang="en-US" sz="800">
                          <a:solidFill>
                            <a:srgbClr val="000000"/>
                          </a:solidFill>
                          <a:latin typeface="Calibri" panose="020F0502020204030204"/>
                          <a:ea typeface="宋体" panose="02010600030101010101" pitchFamily="2" charset="-122"/>
                          <a:cs typeface="宋体" panose="02010600030101010101" pitchFamily="2" charset="-122"/>
                        </a:rPr>
                        <a:t>BR-6</a:t>
                      </a:r>
                      <a:endParaRPr lang="zh-CN" sz="800">
                        <a:latin typeface="Calibri" panose="020F0502020204030204"/>
                        <a:ea typeface="宋体" panose="02010600030101010101" pitchFamily="2" charset="-122"/>
                        <a:cs typeface="Times New Roman" panose="02020603050405020304"/>
                      </a:endParaRPr>
                    </a:p>
                  </a:txBody>
                  <a:tcPr marL="44657" marR="4465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hMerge="1">
                  <a:tcPr/>
                </a:tc>
                <a:tc hMerge="1">
                  <a:tcPr/>
                </a:tc>
              </a:tr>
              <a:tr h="155143">
                <a:tc>
                  <a:txBody>
                    <a:bodyPr/>
                    <a:lstStyle/>
                    <a:p>
                      <a:pPr>
                        <a:lnSpc>
                          <a:spcPct val="115000"/>
                        </a:lnSpc>
                        <a:spcAft>
                          <a:spcPts val="1000"/>
                        </a:spcAft>
                      </a:pPr>
                      <a:r>
                        <a:rPr lang="zh-CN" sz="800">
                          <a:solidFill>
                            <a:srgbClr val="000000"/>
                          </a:solidFill>
                          <a:latin typeface="Calibri" panose="020F0502020204030204"/>
                          <a:ea typeface="宋体" panose="02010600030101010101" pitchFamily="2" charset="-122"/>
                          <a:cs typeface="宋体" panose="02010600030101010101" pitchFamily="2" charset="-122"/>
                        </a:rPr>
                        <a:t>假设：</a:t>
                      </a:r>
                      <a:endParaRPr lang="zh-CN" sz="800">
                        <a:latin typeface="Calibri" panose="020F0502020204030204"/>
                        <a:ea typeface="宋体" panose="02010600030101010101" pitchFamily="2" charset="-122"/>
                        <a:cs typeface="Times New Roman" panose="02020603050405020304"/>
                      </a:endParaRPr>
                    </a:p>
                  </a:txBody>
                  <a:tcPr marL="44657" marR="4465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gridSpan="3">
                  <a:txBody>
                    <a:bodyPr/>
                    <a:lstStyle/>
                    <a:p>
                      <a:pPr>
                        <a:lnSpc>
                          <a:spcPct val="115000"/>
                        </a:lnSpc>
                        <a:spcAft>
                          <a:spcPts val="1000"/>
                        </a:spcAft>
                      </a:pPr>
                      <a:r>
                        <a:rPr lang="zh-CN" sz="800">
                          <a:solidFill>
                            <a:srgbClr val="000000"/>
                          </a:solidFill>
                          <a:latin typeface="Calibri" panose="020F0502020204030204"/>
                          <a:ea typeface="宋体" panose="02010600030101010101" pitchFamily="2" charset="-122"/>
                          <a:cs typeface="宋体" panose="02010600030101010101" pitchFamily="2" charset="-122"/>
                        </a:rPr>
                        <a:t>无</a:t>
                      </a:r>
                      <a:endParaRPr lang="zh-CN" sz="800">
                        <a:latin typeface="Calibri" panose="020F0502020204030204"/>
                        <a:ea typeface="宋体" panose="02010600030101010101" pitchFamily="2" charset="-122"/>
                        <a:cs typeface="Times New Roman" panose="02020603050405020304"/>
                      </a:endParaRPr>
                    </a:p>
                  </a:txBody>
                  <a:tcPr marL="44657" marR="4465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hMerge="1">
                  <a:tcPr/>
                </a:tc>
                <a:tc hMerge="1">
                  <a:tcPr/>
                </a:tc>
              </a:tr>
              <a:tr h="310286">
                <a:tc>
                  <a:txBody>
                    <a:bodyPr/>
                    <a:lstStyle/>
                    <a:p>
                      <a:pPr>
                        <a:lnSpc>
                          <a:spcPct val="115000"/>
                        </a:lnSpc>
                        <a:spcAft>
                          <a:spcPts val="1000"/>
                        </a:spcAft>
                      </a:pPr>
                      <a:r>
                        <a:rPr lang="zh-CN" sz="800">
                          <a:solidFill>
                            <a:srgbClr val="000000"/>
                          </a:solidFill>
                          <a:latin typeface="Calibri" panose="020F0502020204030204"/>
                          <a:ea typeface="宋体" panose="02010600030101010101" pitchFamily="2" charset="-122"/>
                          <a:cs typeface="宋体" panose="02010600030101010101" pitchFamily="2" charset="-122"/>
                        </a:rPr>
                        <a:t>其他信息：</a:t>
                      </a:r>
                      <a:endParaRPr lang="zh-CN" sz="800">
                        <a:latin typeface="Calibri" panose="020F0502020204030204"/>
                        <a:ea typeface="宋体" panose="02010600030101010101" pitchFamily="2" charset="-122"/>
                        <a:cs typeface="Times New Roman" panose="02020603050405020304"/>
                      </a:endParaRPr>
                    </a:p>
                  </a:txBody>
                  <a:tcPr marL="44657" marR="4465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gridSpan="3">
                  <a:txBody>
                    <a:bodyPr/>
                    <a:lstStyle/>
                    <a:p>
                      <a:pPr>
                        <a:lnSpc>
                          <a:spcPct val="115000"/>
                        </a:lnSpc>
                        <a:spcAft>
                          <a:spcPts val="1000"/>
                        </a:spcAft>
                      </a:pPr>
                      <a:r>
                        <a:rPr lang="en-US" sz="800">
                          <a:solidFill>
                            <a:srgbClr val="000000"/>
                          </a:solidFill>
                          <a:latin typeface="宋体" panose="02010600030101010101" pitchFamily="2" charset="-122"/>
                          <a:ea typeface="宋体" panose="02010600030101010101" pitchFamily="2" charset="-122"/>
                          <a:cs typeface="宋体" panose="02010600030101010101" pitchFamily="2" charset="-122"/>
                        </a:rPr>
                        <a:t>1.</a:t>
                      </a:r>
                      <a:r>
                        <a:rPr lang="zh-CN" sz="800">
                          <a:solidFill>
                            <a:srgbClr val="000000"/>
                          </a:solidFill>
                          <a:latin typeface="Calibri" panose="020F0502020204030204"/>
                          <a:ea typeface="宋体" panose="02010600030101010101" pitchFamily="2" charset="-122"/>
                          <a:cs typeface="宋体" panose="02010600030101010101" pitchFamily="2" charset="-122"/>
                        </a:rPr>
                        <a:t>注册并不是会马上通过，需要通过管理员审核，最多应不超过一周；</a:t>
                      </a:r>
                      <a:endParaRPr lang="zh-CN" sz="800">
                        <a:latin typeface="Calibri" panose="020F0502020204030204"/>
                        <a:ea typeface="宋体" panose="02010600030101010101" pitchFamily="2" charset="-122"/>
                        <a:cs typeface="Times New Roman" panose="02020603050405020304"/>
                      </a:endParaRPr>
                    </a:p>
                  </a:txBody>
                  <a:tcPr marL="44657" marR="4465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hMerge="1">
                  <a:tcPr/>
                </a:tc>
                <a:tc hMerge="1">
                  <a:tcPr/>
                </a:tc>
              </a:tr>
              <a:tr h="155143">
                <a:tc>
                  <a:txBody>
                    <a:bodyPr/>
                    <a:lstStyle/>
                    <a:p>
                      <a:pPr>
                        <a:lnSpc>
                          <a:spcPct val="115000"/>
                        </a:lnSpc>
                        <a:spcAft>
                          <a:spcPts val="1000"/>
                        </a:spcAft>
                      </a:pPr>
                      <a:r>
                        <a:rPr lang="zh-CN" sz="800">
                          <a:solidFill>
                            <a:srgbClr val="000000"/>
                          </a:solidFill>
                          <a:latin typeface="Calibri" panose="020F0502020204030204"/>
                          <a:ea typeface="宋体" panose="02010600030101010101" pitchFamily="2" charset="-122"/>
                          <a:cs typeface="宋体" panose="02010600030101010101" pitchFamily="2" charset="-122"/>
                        </a:rPr>
                        <a:t>界面原型：</a:t>
                      </a:r>
                      <a:endParaRPr lang="zh-CN" sz="800">
                        <a:latin typeface="Calibri" panose="020F0502020204030204"/>
                        <a:ea typeface="宋体" panose="02010600030101010101" pitchFamily="2" charset="-122"/>
                        <a:cs typeface="Times New Roman" panose="02020603050405020304"/>
                      </a:endParaRPr>
                    </a:p>
                  </a:txBody>
                  <a:tcPr marL="44657" marR="4465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gridSpan="3">
                  <a:txBody>
                    <a:bodyPr/>
                    <a:lstStyle/>
                    <a:p>
                      <a:pPr>
                        <a:lnSpc>
                          <a:spcPct val="115000"/>
                        </a:lnSpc>
                        <a:spcAft>
                          <a:spcPts val="1000"/>
                        </a:spcAft>
                      </a:pPr>
                      <a:r>
                        <a:rPr lang="en-US" sz="800" u="sng">
                          <a:solidFill>
                            <a:srgbClr val="0000FF"/>
                          </a:solidFill>
                          <a:latin typeface="宋体" panose="02010600030101010101" pitchFamily="2" charset="-122"/>
                          <a:ea typeface="宋体" panose="02010600030101010101" pitchFamily="2" charset="-122"/>
                          <a:cs typeface="宋体" panose="02010600030101010101" pitchFamily="2" charset="-122"/>
                          <a:hlinkClick r:id="rId1" action="ppaction://hlinkfile"/>
                        </a:rPr>
                        <a:t>6.5.1.1.1教师用户注册</a:t>
                      </a:r>
                      <a:endParaRPr lang="zh-CN" sz="800">
                        <a:latin typeface="Calibri" panose="020F0502020204030204"/>
                        <a:ea typeface="宋体" panose="02010600030101010101" pitchFamily="2" charset="-122"/>
                        <a:cs typeface="Times New Roman" panose="02020603050405020304"/>
                      </a:endParaRPr>
                    </a:p>
                  </a:txBody>
                  <a:tcPr marL="44657" marR="4465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hMerge="1">
                  <a:tcPr/>
                </a:tc>
                <a:tc hMerge="1">
                  <a:tcPr/>
                </a:tc>
              </a:tr>
              <a:tr h="155143">
                <a:tc>
                  <a:txBody>
                    <a:bodyPr/>
                    <a:lstStyle/>
                    <a:p>
                      <a:pPr>
                        <a:lnSpc>
                          <a:spcPct val="115000"/>
                        </a:lnSpc>
                        <a:spcAft>
                          <a:spcPts val="1000"/>
                        </a:spcAft>
                      </a:pPr>
                      <a:r>
                        <a:rPr lang="zh-CN" sz="800">
                          <a:solidFill>
                            <a:srgbClr val="000000"/>
                          </a:solidFill>
                          <a:latin typeface="Calibri" panose="020F0502020204030204"/>
                          <a:ea typeface="宋体" panose="02010600030101010101" pitchFamily="2" charset="-122"/>
                          <a:cs typeface="宋体" panose="02010600030101010101" pitchFamily="2" charset="-122"/>
                        </a:rPr>
                        <a:t>对话框图：</a:t>
                      </a:r>
                      <a:endParaRPr lang="zh-CN" sz="800">
                        <a:latin typeface="Calibri" panose="020F0502020204030204"/>
                        <a:ea typeface="宋体" panose="02010600030101010101" pitchFamily="2" charset="-122"/>
                        <a:cs typeface="Times New Roman" panose="02020603050405020304"/>
                      </a:endParaRPr>
                    </a:p>
                  </a:txBody>
                  <a:tcPr marL="44657" marR="4465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gridSpan="3">
                  <a:txBody>
                    <a:bodyPr/>
                    <a:lstStyle/>
                    <a:p>
                      <a:pPr>
                        <a:lnSpc>
                          <a:spcPct val="115000"/>
                        </a:lnSpc>
                        <a:spcAft>
                          <a:spcPts val="1000"/>
                        </a:spcAft>
                      </a:pPr>
                      <a:r>
                        <a:rPr lang="en-US" sz="800" u="sng" dirty="0">
                          <a:solidFill>
                            <a:srgbClr val="0000FF"/>
                          </a:solidFill>
                          <a:latin typeface="宋体" panose="02010600030101010101" pitchFamily="2" charset="-122"/>
                          <a:ea typeface="宋体" panose="02010600030101010101" pitchFamily="2" charset="-122"/>
                          <a:cs typeface="宋体" panose="02010600030101010101" pitchFamily="2" charset="-122"/>
                          <a:hlinkClick r:id="rId2" action="ppaction://hlinkfile"/>
                        </a:rPr>
                        <a:t>13.2.1.1教师用户注册</a:t>
                      </a:r>
                      <a:endParaRPr lang="zh-CN" sz="800" dirty="0">
                        <a:latin typeface="Calibri" panose="020F0502020204030204"/>
                        <a:ea typeface="宋体" panose="02010600030101010101" pitchFamily="2" charset="-122"/>
                        <a:cs typeface="Times New Roman" panose="02020603050405020304"/>
                      </a:endParaRPr>
                    </a:p>
                  </a:txBody>
                  <a:tcPr marL="44657" marR="4465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hMerge="1">
                  <a:tcPr/>
                </a:tc>
                <a:tc hMerge="1">
                  <a:tcPr/>
                </a:tc>
              </a:tr>
            </a:tbl>
          </a:graphicData>
        </a:graphic>
      </p:graphicFrame>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1000"/>
                                        <p:tgtEl>
                                          <p:spTgt spid="37"/>
                                        </p:tgtEl>
                                      </p:cBhvr>
                                    </p:animEffect>
                                    <p:anim calcmode="lin" valueType="num">
                                      <p:cBhvr>
                                        <p:cTn id="8" dur="1000" fill="hold"/>
                                        <p:tgtEl>
                                          <p:spTgt spid="37"/>
                                        </p:tgtEl>
                                        <p:attrNameLst>
                                          <p:attrName>ppt_x</p:attrName>
                                        </p:attrNameLst>
                                      </p:cBhvr>
                                      <p:tavLst>
                                        <p:tav tm="0">
                                          <p:val>
                                            <p:strVal val="#ppt_x"/>
                                          </p:val>
                                        </p:tav>
                                        <p:tav tm="100000">
                                          <p:val>
                                            <p:strVal val="#ppt_x"/>
                                          </p:val>
                                        </p:tav>
                                      </p:tavLst>
                                    </p:anim>
                                    <p:anim calcmode="lin" valueType="num">
                                      <p:cBhvr>
                                        <p:cTn id="9" dur="1000" fill="hold"/>
                                        <p:tgtEl>
                                          <p:spTgt spid="3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07504" y="121196"/>
            <a:ext cx="8928992" cy="5472608"/>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矩形 1"/>
          <p:cNvSpPr/>
          <p:nvPr/>
        </p:nvSpPr>
        <p:spPr>
          <a:xfrm>
            <a:off x="251520" y="265212"/>
            <a:ext cx="396044" cy="396044"/>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420212" y="409228"/>
            <a:ext cx="360040" cy="360040"/>
          </a:xfrm>
          <a:prstGeom prst="rect">
            <a:avLst/>
          </a:prstGeom>
          <a:solidFill>
            <a:srgbClr val="0070C0"/>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9"/>
          <p:cNvSpPr txBox="1"/>
          <p:nvPr/>
        </p:nvSpPr>
        <p:spPr>
          <a:xfrm>
            <a:off x="840165" y="409228"/>
            <a:ext cx="1210588" cy="400110"/>
          </a:xfrm>
          <a:prstGeom prst="rect">
            <a:avLst/>
          </a:prstGeom>
          <a:noFill/>
        </p:spPr>
        <p:txBody>
          <a:bodyPr wrap="none" rtlCol="0">
            <a:spAutoFit/>
          </a:bodyPr>
          <a:lstStyle/>
          <a:p>
            <a:r>
              <a:rPr lang="zh-CN" altLang="en-US" sz="2000" b="1" dirty="0" smtClean="0">
                <a:solidFill>
                  <a:srgbClr val="0070C0"/>
                </a:solidFill>
                <a:latin typeface="微软雅黑" panose="020B0503020204020204" pitchFamily="34" charset="-122"/>
                <a:ea typeface="微软雅黑" panose="020B0503020204020204" pitchFamily="34" charset="-122"/>
              </a:rPr>
              <a:t>需求冲突</a:t>
            </a:r>
            <a:endParaRPr lang="zh-CN" altLang="en-US" sz="2000" b="1" dirty="0">
              <a:solidFill>
                <a:srgbClr val="0070C0"/>
              </a:solidFill>
              <a:latin typeface="微软雅黑" panose="020B0503020204020204" pitchFamily="34" charset="-122"/>
              <a:ea typeface="微软雅黑" panose="020B0503020204020204" pitchFamily="34" charset="-122"/>
            </a:endParaRPr>
          </a:p>
        </p:txBody>
      </p:sp>
      <p:sp>
        <p:nvSpPr>
          <p:cNvPr id="37" name="矩形 36"/>
          <p:cNvSpPr/>
          <p:nvPr/>
        </p:nvSpPr>
        <p:spPr>
          <a:xfrm>
            <a:off x="3250652" y="1921396"/>
            <a:ext cx="2664296" cy="24482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2"/>
          <p:cNvSpPr txBox="1"/>
          <p:nvPr/>
        </p:nvSpPr>
        <p:spPr>
          <a:xfrm>
            <a:off x="2214546" y="1642262"/>
            <a:ext cx="4643470" cy="2031325"/>
          </a:xfrm>
          <a:prstGeom prst="rect">
            <a:avLst/>
          </a:prstGeom>
          <a:noFill/>
        </p:spPr>
        <p:txBody>
          <a:bodyPr wrap="square" rtlCol="0">
            <a:spAutoFit/>
          </a:bodyPr>
          <a:lstStyle/>
          <a:p>
            <a:r>
              <a:rPr lang="zh-CN" altLang="en-US" dirty="0" smtClean="0">
                <a:latin typeface="微软雅黑" panose="020B0503020204020204" pitchFamily="34" charset="-122"/>
                <a:ea typeface="微软雅黑" panose="020B0503020204020204" pitchFamily="34" charset="-122"/>
              </a:rPr>
              <a:t>经过邀请所有代表参加</a:t>
            </a:r>
            <a:r>
              <a:rPr lang="en-US" altLang="zh-CN" dirty="0" smtClean="0">
                <a:latin typeface="微软雅黑" panose="020B0503020204020204" pitchFamily="34" charset="-122"/>
                <a:ea typeface="微软雅黑" panose="020B0503020204020204" pitchFamily="34" charset="-122"/>
              </a:rPr>
              <a:t>J</a:t>
            </a:r>
            <a:r>
              <a:rPr lang="en-US" dirty="0" smtClean="0">
                <a:latin typeface="微软雅黑" panose="020B0503020204020204" pitchFamily="34" charset="-122"/>
                <a:ea typeface="微软雅黑" panose="020B0503020204020204" pitchFamily="34" charset="-122"/>
              </a:rPr>
              <a:t>AD</a:t>
            </a:r>
            <a:r>
              <a:rPr lang="zh-CN" altLang="en-US" dirty="0" smtClean="0">
                <a:latin typeface="微软雅黑" panose="020B0503020204020204" pitchFamily="34" charset="-122"/>
                <a:ea typeface="微软雅黑" panose="020B0503020204020204" pitchFamily="34" charset="-122"/>
              </a:rPr>
              <a:t>会议和我们小组内部审核，一致确认不存在需求冲突。</a:t>
            </a:r>
            <a:endParaRPr lang="en-US" altLang="zh-CN" dirty="0" smtClean="0">
              <a:latin typeface="微软雅黑" panose="020B0503020204020204" pitchFamily="34" charset="-122"/>
              <a:ea typeface="微软雅黑" panose="020B0503020204020204" pitchFamily="34" charset="-122"/>
            </a:endParaRPr>
          </a:p>
          <a:p>
            <a:r>
              <a:rPr lang="zh-CN" altLang="en-US" dirty="0" smtClean="0">
                <a:latin typeface="微软雅黑" panose="020B0503020204020204" pitchFamily="34" charset="-122"/>
                <a:ea typeface="微软雅黑" panose="020B0503020204020204" pitchFamily="34" charset="-122"/>
              </a:rPr>
              <a:t>如果存在需求冲突，应该先邀请所有代表参加</a:t>
            </a:r>
            <a:r>
              <a:rPr lang="en-US" altLang="zh-CN" dirty="0" smtClean="0">
                <a:latin typeface="微软雅黑" panose="020B0503020204020204" pitchFamily="34" charset="-122"/>
                <a:ea typeface="微软雅黑" panose="020B0503020204020204" pitchFamily="34" charset="-122"/>
              </a:rPr>
              <a:t>JAD</a:t>
            </a:r>
            <a:r>
              <a:rPr lang="zh-CN" altLang="en-US" dirty="0" smtClean="0">
                <a:latin typeface="微软雅黑" panose="020B0503020204020204" pitchFamily="34" charset="-122"/>
                <a:ea typeface="微软雅黑" panose="020B0503020204020204" pitchFamily="34" charset="-122"/>
              </a:rPr>
              <a:t>会议，与相关的代表商量有冲突的需求，如果无法协商只能根据需求优先级来解决需求冲突。实在不行只能制作多个网站分别满足不同的代表需求。</a:t>
            </a:r>
            <a:endParaRPr lang="zh-CN" altLang="en-US" dirty="0">
              <a:latin typeface="微软雅黑" panose="020B0503020204020204" pitchFamily="34" charset="-122"/>
              <a:ea typeface="微软雅黑" panose="020B0503020204020204" pitchFamily="34" charset="-122"/>
            </a:endParaRPr>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1000"/>
                                        <p:tgtEl>
                                          <p:spTgt spid="37"/>
                                        </p:tgtEl>
                                      </p:cBhvr>
                                    </p:animEffect>
                                    <p:anim calcmode="lin" valueType="num">
                                      <p:cBhvr>
                                        <p:cTn id="8" dur="1000" fill="hold"/>
                                        <p:tgtEl>
                                          <p:spTgt spid="37"/>
                                        </p:tgtEl>
                                        <p:attrNameLst>
                                          <p:attrName>ppt_x</p:attrName>
                                        </p:attrNameLst>
                                      </p:cBhvr>
                                      <p:tavLst>
                                        <p:tav tm="0">
                                          <p:val>
                                            <p:strVal val="#ppt_x"/>
                                          </p:val>
                                        </p:tav>
                                        <p:tav tm="100000">
                                          <p:val>
                                            <p:strVal val="#ppt_x"/>
                                          </p:val>
                                        </p:tav>
                                      </p:tavLst>
                                    </p:anim>
                                    <p:anim calcmode="lin" valueType="num">
                                      <p:cBhvr>
                                        <p:cTn id="9" dur="1000" fill="hold"/>
                                        <p:tgtEl>
                                          <p:spTgt spid="3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07504" y="121196"/>
            <a:ext cx="8928992" cy="5472608"/>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矩形 1"/>
          <p:cNvSpPr/>
          <p:nvPr/>
        </p:nvSpPr>
        <p:spPr>
          <a:xfrm>
            <a:off x="251520" y="265212"/>
            <a:ext cx="396044" cy="396044"/>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420212" y="409228"/>
            <a:ext cx="360040" cy="360040"/>
          </a:xfrm>
          <a:prstGeom prst="rect">
            <a:avLst/>
          </a:prstGeom>
          <a:solidFill>
            <a:srgbClr val="0070C0"/>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9"/>
          <p:cNvSpPr txBox="1"/>
          <p:nvPr/>
        </p:nvSpPr>
        <p:spPr>
          <a:xfrm>
            <a:off x="840165" y="409228"/>
            <a:ext cx="1210588" cy="400110"/>
          </a:xfrm>
          <a:prstGeom prst="rect">
            <a:avLst/>
          </a:prstGeom>
          <a:noFill/>
        </p:spPr>
        <p:txBody>
          <a:bodyPr wrap="none" rtlCol="0">
            <a:spAutoFit/>
          </a:bodyPr>
          <a:lstStyle/>
          <a:p>
            <a:r>
              <a:rPr lang="zh-CN" altLang="en-US" sz="2000" b="1" dirty="0" smtClean="0">
                <a:solidFill>
                  <a:srgbClr val="0070C0"/>
                </a:solidFill>
                <a:latin typeface="微软雅黑" panose="020B0503020204020204" pitchFamily="34" charset="-122"/>
                <a:ea typeface="微软雅黑" panose="020B0503020204020204" pitchFamily="34" charset="-122"/>
              </a:rPr>
              <a:t>数据字典</a:t>
            </a:r>
            <a:endParaRPr lang="zh-CN" altLang="en-US" sz="2000" b="1" dirty="0">
              <a:solidFill>
                <a:srgbClr val="0070C0"/>
              </a:solidFill>
              <a:latin typeface="微软雅黑" panose="020B0503020204020204" pitchFamily="34" charset="-122"/>
              <a:ea typeface="微软雅黑" panose="020B0503020204020204" pitchFamily="34" charset="-122"/>
            </a:endParaRPr>
          </a:p>
        </p:txBody>
      </p:sp>
      <p:sp>
        <p:nvSpPr>
          <p:cNvPr id="37" name="矩形 36"/>
          <p:cNvSpPr/>
          <p:nvPr/>
        </p:nvSpPr>
        <p:spPr>
          <a:xfrm>
            <a:off x="3250652" y="1921396"/>
            <a:ext cx="2664296" cy="24482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7345" name="Picture 1"/>
          <p:cNvPicPr>
            <a:picLocks noChangeAspect="1" noChangeArrowheads="1"/>
          </p:cNvPicPr>
          <p:nvPr/>
        </p:nvPicPr>
        <p:blipFill>
          <a:blip r:embed="rId1" cstate="print"/>
          <a:srcRect/>
          <a:stretch>
            <a:fillRect/>
          </a:stretch>
        </p:blipFill>
        <p:spPr bwMode="auto">
          <a:xfrm>
            <a:off x="2195736" y="481236"/>
            <a:ext cx="4222324" cy="5017739"/>
          </a:xfrm>
          <a:prstGeom prst="rect">
            <a:avLst/>
          </a:prstGeom>
          <a:noFill/>
          <a:ln w="9525">
            <a:noFill/>
            <a:miter lim="800000"/>
            <a:headEnd/>
            <a:tailEnd/>
          </a:ln>
        </p:spPr>
      </p:pic>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1000"/>
                                        <p:tgtEl>
                                          <p:spTgt spid="37"/>
                                        </p:tgtEl>
                                      </p:cBhvr>
                                    </p:animEffect>
                                    <p:anim calcmode="lin" valueType="num">
                                      <p:cBhvr>
                                        <p:cTn id="8" dur="1000" fill="hold"/>
                                        <p:tgtEl>
                                          <p:spTgt spid="37"/>
                                        </p:tgtEl>
                                        <p:attrNameLst>
                                          <p:attrName>ppt_x</p:attrName>
                                        </p:attrNameLst>
                                      </p:cBhvr>
                                      <p:tavLst>
                                        <p:tav tm="0">
                                          <p:val>
                                            <p:strVal val="#ppt_x"/>
                                          </p:val>
                                        </p:tav>
                                        <p:tav tm="100000">
                                          <p:val>
                                            <p:strVal val="#ppt_x"/>
                                          </p:val>
                                        </p:tav>
                                      </p:tavLst>
                                    </p:anim>
                                    <p:anim calcmode="lin" valueType="num">
                                      <p:cBhvr>
                                        <p:cTn id="9" dur="1000" fill="hold"/>
                                        <p:tgtEl>
                                          <p:spTgt spid="3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07504" y="121196"/>
            <a:ext cx="8928992" cy="5472608"/>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矩形 1"/>
          <p:cNvSpPr/>
          <p:nvPr/>
        </p:nvSpPr>
        <p:spPr>
          <a:xfrm>
            <a:off x="251520" y="265212"/>
            <a:ext cx="396044" cy="396044"/>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420212" y="409228"/>
            <a:ext cx="360040" cy="360040"/>
          </a:xfrm>
          <a:prstGeom prst="rect">
            <a:avLst/>
          </a:prstGeom>
          <a:solidFill>
            <a:srgbClr val="0070C0"/>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9"/>
          <p:cNvSpPr txBox="1"/>
          <p:nvPr/>
        </p:nvSpPr>
        <p:spPr>
          <a:xfrm>
            <a:off x="840165" y="409228"/>
            <a:ext cx="1980029" cy="400110"/>
          </a:xfrm>
          <a:prstGeom prst="rect">
            <a:avLst/>
          </a:prstGeom>
          <a:noFill/>
        </p:spPr>
        <p:txBody>
          <a:bodyPr wrap="none" rtlCol="0">
            <a:spAutoFit/>
          </a:bodyPr>
          <a:lstStyle/>
          <a:p>
            <a:r>
              <a:rPr lang="zh-CN" altLang="en-US" sz="2000" b="1" dirty="0" smtClean="0">
                <a:solidFill>
                  <a:srgbClr val="0070C0"/>
                </a:solidFill>
                <a:latin typeface="微软雅黑" panose="020B0503020204020204" pitchFamily="34" charset="-122"/>
                <a:ea typeface="微软雅黑" panose="020B0503020204020204" pitchFamily="34" charset="-122"/>
              </a:rPr>
              <a:t>里程碑演示材料</a:t>
            </a:r>
            <a:endParaRPr lang="zh-CN" altLang="en-US" sz="2000" b="1" dirty="0">
              <a:solidFill>
                <a:srgbClr val="0070C0"/>
              </a:solidFill>
              <a:latin typeface="微软雅黑" panose="020B0503020204020204" pitchFamily="34" charset="-122"/>
              <a:ea typeface="微软雅黑" panose="020B0503020204020204" pitchFamily="34" charset="-122"/>
            </a:endParaRPr>
          </a:p>
        </p:txBody>
      </p:sp>
      <p:sp>
        <p:nvSpPr>
          <p:cNvPr id="37" name="矩形 36"/>
          <p:cNvSpPr/>
          <p:nvPr/>
        </p:nvSpPr>
        <p:spPr>
          <a:xfrm>
            <a:off x="3250652" y="1921396"/>
            <a:ext cx="2664296" cy="24482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5953" name="Picture 1"/>
          <p:cNvPicPr>
            <a:picLocks noChangeAspect="1" noChangeArrowheads="1"/>
          </p:cNvPicPr>
          <p:nvPr/>
        </p:nvPicPr>
        <p:blipFill>
          <a:blip r:embed="rId1" cstate="print"/>
          <a:srcRect/>
          <a:stretch>
            <a:fillRect/>
          </a:stretch>
        </p:blipFill>
        <p:spPr bwMode="auto">
          <a:xfrm>
            <a:off x="827584" y="769268"/>
            <a:ext cx="6672808" cy="4638415"/>
          </a:xfrm>
          <a:prstGeom prst="rect">
            <a:avLst/>
          </a:prstGeom>
          <a:noFill/>
          <a:ln w="9525">
            <a:noFill/>
            <a:miter lim="800000"/>
            <a:headEnd/>
            <a:tailEnd/>
          </a:ln>
        </p:spPr>
      </p:pic>
    </p:spTree>
  </p:cSld>
  <p:clrMapOvr>
    <a:masterClrMapping/>
  </p:clrMapOvr>
  <p:transition spd="slow">
    <p:push/>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15008" y="242392"/>
            <a:ext cx="8928992" cy="5472608"/>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矩形 1"/>
          <p:cNvSpPr/>
          <p:nvPr/>
        </p:nvSpPr>
        <p:spPr>
          <a:xfrm>
            <a:off x="251520" y="265212"/>
            <a:ext cx="396044" cy="396044"/>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420212" y="409228"/>
            <a:ext cx="360040" cy="360040"/>
          </a:xfrm>
          <a:prstGeom prst="rect">
            <a:avLst/>
          </a:prstGeom>
          <a:solidFill>
            <a:srgbClr val="0070C0"/>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9"/>
          <p:cNvSpPr txBox="1"/>
          <p:nvPr/>
        </p:nvSpPr>
        <p:spPr>
          <a:xfrm>
            <a:off x="840165" y="409228"/>
            <a:ext cx="766557" cy="400110"/>
          </a:xfrm>
          <a:prstGeom prst="rect">
            <a:avLst/>
          </a:prstGeom>
          <a:noFill/>
        </p:spPr>
        <p:txBody>
          <a:bodyPr wrap="none" rtlCol="0">
            <a:spAutoFit/>
          </a:bodyPr>
          <a:lstStyle/>
          <a:p>
            <a:r>
              <a:rPr lang="en-US" altLang="zh-CN" sz="2000" b="1" dirty="0" smtClean="0">
                <a:solidFill>
                  <a:srgbClr val="0070C0"/>
                </a:solidFill>
                <a:latin typeface="微软雅黑" panose="020B0503020204020204" pitchFamily="34" charset="-122"/>
                <a:ea typeface="微软雅黑" panose="020B0503020204020204" pitchFamily="34" charset="-122"/>
              </a:rPr>
              <a:t>ER</a:t>
            </a:r>
            <a:r>
              <a:rPr lang="zh-CN" altLang="en-US" sz="2000" b="1" dirty="0" smtClean="0">
                <a:solidFill>
                  <a:srgbClr val="0070C0"/>
                </a:solidFill>
                <a:latin typeface="微软雅黑" panose="020B0503020204020204" pitchFamily="34" charset="-122"/>
                <a:ea typeface="微软雅黑" panose="020B0503020204020204" pitchFamily="34" charset="-122"/>
              </a:rPr>
              <a:t>图</a:t>
            </a:r>
            <a:endParaRPr lang="zh-CN" altLang="en-US" sz="2000" b="1" dirty="0">
              <a:solidFill>
                <a:srgbClr val="0070C0"/>
              </a:solidFill>
              <a:latin typeface="微软雅黑" panose="020B0503020204020204" pitchFamily="34" charset="-122"/>
              <a:ea typeface="微软雅黑" panose="020B0503020204020204" pitchFamily="34" charset="-122"/>
            </a:endParaRPr>
          </a:p>
        </p:txBody>
      </p:sp>
      <p:sp>
        <p:nvSpPr>
          <p:cNvPr id="37" name="矩形 36"/>
          <p:cNvSpPr/>
          <p:nvPr/>
        </p:nvSpPr>
        <p:spPr>
          <a:xfrm>
            <a:off x="3250652" y="1921396"/>
            <a:ext cx="2664296" cy="24482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92" descr="ER图"/>
          <p:cNvPicPr>
            <a:picLocks noChangeAspect="1"/>
          </p:cNvPicPr>
          <p:nvPr/>
        </p:nvPicPr>
        <p:blipFill>
          <a:blip r:embed="rId1" cstate="print"/>
          <a:stretch>
            <a:fillRect/>
          </a:stretch>
        </p:blipFill>
        <p:spPr>
          <a:xfrm>
            <a:off x="1928794" y="637540"/>
            <a:ext cx="5000660" cy="4213225"/>
          </a:xfrm>
          <a:prstGeom prst="rect">
            <a:avLst/>
          </a:prstGeom>
        </p:spPr>
      </p:pic>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1000"/>
                                        <p:tgtEl>
                                          <p:spTgt spid="37"/>
                                        </p:tgtEl>
                                      </p:cBhvr>
                                    </p:animEffect>
                                    <p:anim calcmode="lin" valueType="num">
                                      <p:cBhvr>
                                        <p:cTn id="8" dur="1000" fill="hold"/>
                                        <p:tgtEl>
                                          <p:spTgt spid="37"/>
                                        </p:tgtEl>
                                        <p:attrNameLst>
                                          <p:attrName>ppt_x</p:attrName>
                                        </p:attrNameLst>
                                      </p:cBhvr>
                                      <p:tavLst>
                                        <p:tav tm="0">
                                          <p:val>
                                            <p:strVal val="#ppt_x"/>
                                          </p:val>
                                        </p:tav>
                                        <p:tav tm="100000">
                                          <p:val>
                                            <p:strVal val="#ppt_x"/>
                                          </p:val>
                                        </p:tav>
                                      </p:tavLst>
                                    </p:anim>
                                    <p:anim calcmode="lin" valueType="num">
                                      <p:cBhvr>
                                        <p:cTn id="9" dur="1000" fill="hold"/>
                                        <p:tgtEl>
                                          <p:spTgt spid="3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15008" y="242392"/>
            <a:ext cx="8928992" cy="5472608"/>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矩形 1"/>
          <p:cNvSpPr/>
          <p:nvPr/>
        </p:nvSpPr>
        <p:spPr>
          <a:xfrm>
            <a:off x="251520" y="265212"/>
            <a:ext cx="396044" cy="396044"/>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420212" y="409228"/>
            <a:ext cx="360040" cy="360040"/>
          </a:xfrm>
          <a:prstGeom prst="rect">
            <a:avLst/>
          </a:prstGeom>
          <a:solidFill>
            <a:srgbClr val="0070C0"/>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9"/>
          <p:cNvSpPr txBox="1"/>
          <p:nvPr/>
        </p:nvSpPr>
        <p:spPr>
          <a:xfrm>
            <a:off x="840165" y="409228"/>
            <a:ext cx="697627" cy="400110"/>
          </a:xfrm>
          <a:prstGeom prst="rect">
            <a:avLst/>
          </a:prstGeom>
          <a:noFill/>
        </p:spPr>
        <p:txBody>
          <a:bodyPr wrap="none" rtlCol="0">
            <a:spAutoFit/>
          </a:bodyPr>
          <a:lstStyle/>
          <a:p>
            <a:r>
              <a:rPr lang="zh-CN" altLang="en-US" sz="2000" b="1" dirty="0" smtClean="0">
                <a:solidFill>
                  <a:srgbClr val="0070C0"/>
                </a:solidFill>
                <a:latin typeface="微软雅黑" panose="020B0503020204020204" pitchFamily="34" charset="-122"/>
                <a:ea typeface="微软雅黑" panose="020B0503020204020204" pitchFamily="34" charset="-122"/>
              </a:rPr>
              <a:t>环境</a:t>
            </a:r>
            <a:endParaRPr lang="zh-CN" altLang="en-US" sz="2000" b="1" dirty="0">
              <a:solidFill>
                <a:srgbClr val="0070C0"/>
              </a:solidFill>
              <a:latin typeface="微软雅黑" panose="020B0503020204020204" pitchFamily="34" charset="-122"/>
              <a:ea typeface="微软雅黑" panose="020B0503020204020204" pitchFamily="34" charset="-122"/>
            </a:endParaRPr>
          </a:p>
        </p:txBody>
      </p:sp>
      <p:sp>
        <p:nvSpPr>
          <p:cNvPr id="37" name="矩形 36"/>
          <p:cNvSpPr/>
          <p:nvPr/>
        </p:nvSpPr>
        <p:spPr>
          <a:xfrm>
            <a:off x="3250652" y="1921396"/>
            <a:ext cx="2664296" cy="24482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1"/>
          <p:cNvSpPr txBox="1"/>
          <p:nvPr/>
        </p:nvSpPr>
        <p:spPr>
          <a:xfrm>
            <a:off x="1000100" y="928674"/>
            <a:ext cx="1430020" cy="460375"/>
          </a:xfrm>
          <a:prstGeom prst="rect">
            <a:avLst/>
          </a:prstGeom>
          <a:noFill/>
        </p:spPr>
        <p:txBody>
          <a:bodyPr wrap="square" rtlCol="0">
            <a:spAutoFit/>
          </a:bodyPr>
          <a:lstStyle/>
          <a:p>
            <a:r>
              <a:rPr lang="zh-CN" altLang="en-US" sz="2400" dirty="0" smtClean="0">
                <a:latin typeface="微软雅黑" panose="020B0503020204020204" pitchFamily="34" charset="-122"/>
                <a:ea typeface="微软雅黑" panose="020B0503020204020204" pitchFamily="34" charset="-122"/>
              </a:rPr>
              <a:t>实现环境</a:t>
            </a:r>
            <a:endParaRPr lang="zh-CN" altLang="en-US" sz="2400" dirty="0">
              <a:latin typeface="微软雅黑" panose="020B0503020204020204" pitchFamily="34" charset="-122"/>
              <a:ea typeface="微软雅黑" panose="020B0503020204020204" pitchFamily="34" charset="-122"/>
            </a:endParaRPr>
          </a:p>
        </p:txBody>
      </p:sp>
      <p:sp>
        <p:nvSpPr>
          <p:cNvPr id="8" name="文本框 3"/>
          <p:cNvSpPr txBox="1"/>
          <p:nvPr/>
        </p:nvSpPr>
        <p:spPr>
          <a:xfrm>
            <a:off x="3894430" y="4659299"/>
            <a:ext cx="1347470" cy="368300"/>
          </a:xfrm>
          <a:prstGeom prst="rect">
            <a:avLst/>
          </a:prstGeom>
          <a:noFill/>
        </p:spPr>
        <p:txBody>
          <a:bodyPr wrap="square" rtlCol="0">
            <a:spAutoFit/>
          </a:bodyPr>
          <a:lstStyle/>
          <a:p>
            <a:r>
              <a:rPr lang="zh-CN" altLang="en-US">
                <a:latin typeface="微软雅黑" panose="020B0503020204020204" pitchFamily="34" charset="-122"/>
                <a:ea typeface="微软雅黑" panose="020B0503020204020204" pitchFamily="34" charset="-122"/>
              </a:rPr>
              <a:t>服务器环境</a:t>
            </a:r>
            <a:endParaRPr lang="zh-CN" altLang="en-US">
              <a:latin typeface="微软雅黑" panose="020B0503020204020204" pitchFamily="34" charset="-122"/>
              <a:ea typeface="微软雅黑" panose="020B0503020204020204" pitchFamily="34" charset="-122"/>
            </a:endParaRPr>
          </a:p>
        </p:txBody>
      </p:sp>
      <p:graphicFrame>
        <p:nvGraphicFramePr>
          <p:cNvPr id="9" name="表格 8"/>
          <p:cNvGraphicFramePr>
            <a:graphicFrameLocks noGrp="1"/>
          </p:cNvGraphicFramePr>
          <p:nvPr/>
        </p:nvGraphicFramePr>
        <p:xfrm>
          <a:off x="1862430" y="1905907"/>
          <a:ext cx="5411470" cy="1682496"/>
        </p:xfrm>
        <a:graphic>
          <a:graphicData uri="http://schemas.openxmlformats.org/drawingml/2006/table">
            <a:tbl>
              <a:tblPr/>
              <a:tblGrid>
                <a:gridCol w="2705735"/>
                <a:gridCol w="2705735"/>
              </a:tblGrid>
              <a:tr h="0">
                <a:tc>
                  <a:txBody>
                    <a:bodyPr/>
                    <a:lstStyle/>
                    <a:p>
                      <a:pPr algn="ctr">
                        <a:lnSpc>
                          <a:spcPct val="115000"/>
                        </a:lnSpc>
                        <a:spcAft>
                          <a:spcPts val="1000"/>
                        </a:spcAft>
                      </a:pPr>
                      <a:r>
                        <a:rPr lang="zh-CN" sz="1200" kern="100">
                          <a:latin typeface="Calibri" panose="020F0502020204030204"/>
                          <a:ea typeface="宋体" panose="02010600030101010101" pitchFamily="2" charset="-122"/>
                          <a:cs typeface="Times New Roman" panose="02020603050405020304"/>
                        </a:rPr>
                        <a:t>环境</a:t>
                      </a:r>
                      <a:endParaRPr lang="zh-CN" sz="1200" kern="100">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zh-CN" sz="1200" kern="100">
                          <a:latin typeface="Calibri" panose="020F0502020204030204"/>
                          <a:ea typeface="宋体" panose="02010600030101010101" pitchFamily="2" charset="-122"/>
                          <a:cs typeface="Times New Roman" panose="02020603050405020304"/>
                        </a:rPr>
                        <a:t>要求</a:t>
                      </a:r>
                      <a:endParaRPr lang="zh-CN" sz="1200" kern="100">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algn="ctr">
                        <a:lnSpc>
                          <a:spcPct val="115000"/>
                        </a:lnSpc>
                        <a:spcAft>
                          <a:spcPts val="1000"/>
                        </a:spcAft>
                      </a:pPr>
                      <a:r>
                        <a:rPr lang="en-US" sz="1200" kern="100">
                          <a:latin typeface="Calibri" panose="020F0502020204030204"/>
                          <a:ea typeface="宋体" panose="02010600030101010101" pitchFamily="2" charset="-122"/>
                          <a:cs typeface="Times New Roman" panose="02020603050405020304"/>
                        </a:rPr>
                        <a:t>CPU</a:t>
                      </a:r>
                      <a:endParaRPr lang="zh-CN" sz="1200" kern="100">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US" sz="1200" kern="100">
                          <a:latin typeface="Calibri" panose="020F0502020204030204"/>
                          <a:ea typeface="宋体" panose="02010600030101010101" pitchFamily="2" charset="-122"/>
                          <a:cs typeface="Times New Roman" panose="02020603050405020304"/>
                        </a:rPr>
                        <a:t>Intel</a:t>
                      </a:r>
                      <a:endParaRPr lang="zh-CN" sz="1200" kern="100">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algn="ctr">
                        <a:lnSpc>
                          <a:spcPct val="115000"/>
                        </a:lnSpc>
                        <a:spcAft>
                          <a:spcPts val="1000"/>
                        </a:spcAft>
                      </a:pPr>
                      <a:r>
                        <a:rPr lang="zh-CN" sz="1200" kern="100">
                          <a:latin typeface="Calibri" panose="020F0502020204030204"/>
                          <a:ea typeface="宋体" panose="02010600030101010101" pitchFamily="2" charset="-122"/>
                          <a:cs typeface="Times New Roman" panose="02020603050405020304"/>
                        </a:rPr>
                        <a:t>主频</a:t>
                      </a:r>
                      <a:endParaRPr lang="zh-CN" sz="1200" kern="100">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US" sz="1200" kern="100">
                          <a:latin typeface="Calibri" panose="020F0502020204030204"/>
                          <a:ea typeface="宋体" panose="02010600030101010101" pitchFamily="2" charset="-122"/>
                          <a:cs typeface="Times New Roman" panose="02020603050405020304"/>
                        </a:rPr>
                        <a:t>HPZ800</a:t>
                      </a:r>
                      <a:endParaRPr lang="zh-CN" sz="1200" kern="100">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algn="ctr">
                        <a:lnSpc>
                          <a:spcPct val="115000"/>
                        </a:lnSpc>
                        <a:spcAft>
                          <a:spcPts val="1000"/>
                        </a:spcAft>
                      </a:pPr>
                      <a:r>
                        <a:rPr lang="zh-CN" sz="1200" kern="100">
                          <a:latin typeface="Calibri" panose="020F0502020204030204"/>
                          <a:ea typeface="宋体" panose="02010600030101010101" pitchFamily="2" charset="-122"/>
                          <a:cs typeface="Times New Roman" panose="02020603050405020304"/>
                        </a:rPr>
                        <a:t>内存</a:t>
                      </a:r>
                      <a:endParaRPr lang="zh-CN" sz="1200" kern="100">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US" sz="1200" kern="100">
                          <a:latin typeface="Calibri" panose="020F0502020204030204"/>
                          <a:ea typeface="宋体" panose="02010600030101010101" pitchFamily="2" charset="-122"/>
                          <a:cs typeface="Times New Roman" panose="02020603050405020304"/>
                        </a:rPr>
                        <a:t>16G</a:t>
                      </a:r>
                      <a:r>
                        <a:rPr lang="zh-CN" sz="1200" kern="100">
                          <a:latin typeface="Calibri" panose="020F0502020204030204"/>
                          <a:ea typeface="宋体" panose="02010600030101010101" pitchFamily="2" charset="-122"/>
                          <a:cs typeface="Times New Roman" panose="02020603050405020304"/>
                        </a:rPr>
                        <a:t>以上</a:t>
                      </a:r>
                      <a:endParaRPr lang="zh-CN" sz="1200" kern="100">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algn="ctr">
                        <a:lnSpc>
                          <a:spcPct val="115000"/>
                        </a:lnSpc>
                        <a:spcAft>
                          <a:spcPts val="1000"/>
                        </a:spcAft>
                      </a:pPr>
                      <a:r>
                        <a:rPr lang="zh-CN" sz="1200" kern="100">
                          <a:latin typeface="Calibri" panose="020F0502020204030204"/>
                          <a:ea typeface="宋体" panose="02010600030101010101" pitchFamily="2" charset="-122"/>
                          <a:cs typeface="Times New Roman" panose="02020603050405020304"/>
                        </a:rPr>
                        <a:t>磁盘</a:t>
                      </a:r>
                      <a:endParaRPr lang="zh-CN" sz="1200" kern="100">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US" sz="1200" kern="100">
                          <a:latin typeface="Calibri" panose="020F0502020204030204"/>
                          <a:ea typeface="宋体" panose="02010600030101010101" pitchFamily="2" charset="-122"/>
                          <a:cs typeface="Times New Roman" panose="02020603050405020304"/>
                        </a:rPr>
                        <a:t>4T</a:t>
                      </a:r>
                      <a:r>
                        <a:rPr lang="zh-CN" sz="1200" kern="100">
                          <a:latin typeface="Calibri" panose="020F0502020204030204"/>
                          <a:ea typeface="宋体" panose="02010600030101010101" pitchFamily="2" charset="-122"/>
                          <a:cs typeface="Times New Roman" panose="02020603050405020304"/>
                        </a:rPr>
                        <a:t>以上</a:t>
                      </a:r>
                      <a:endParaRPr lang="zh-CN" sz="1200" kern="100">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algn="ctr">
                        <a:lnSpc>
                          <a:spcPct val="115000"/>
                        </a:lnSpc>
                        <a:spcAft>
                          <a:spcPts val="1000"/>
                        </a:spcAft>
                      </a:pPr>
                      <a:r>
                        <a:rPr lang="zh-CN" sz="1200" kern="100">
                          <a:latin typeface="Calibri" panose="020F0502020204030204"/>
                          <a:ea typeface="宋体" panose="02010600030101010101" pitchFamily="2" charset="-122"/>
                          <a:cs typeface="Times New Roman" panose="02020603050405020304"/>
                        </a:rPr>
                        <a:t>网络环境</a:t>
                      </a:r>
                      <a:endParaRPr lang="zh-CN" sz="1200" kern="100">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zh-CN" sz="1200" kern="100">
                          <a:latin typeface="Calibri" panose="020F0502020204030204"/>
                          <a:ea typeface="宋体" panose="02010600030101010101" pitchFamily="2" charset="-122"/>
                          <a:cs typeface="Times New Roman" panose="02020603050405020304"/>
                        </a:rPr>
                        <a:t>浙江大学城市学院校园网</a:t>
                      </a:r>
                      <a:endParaRPr lang="zh-CN" sz="1200" kern="100">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algn="ctr">
                        <a:lnSpc>
                          <a:spcPct val="115000"/>
                        </a:lnSpc>
                        <a:spcAft>
                          <a:spcPts val="1000"/>
                        </a:spcAft>
                      </a:pPr>
                      <a:r>
                        <a:rPr lang="zh-CN" sz="1200" kern="100">
                          <a:latin typeface="Calibri" panose="020F0502020204030204"/>
                          <a:ea typeface="宋体" panose="02010600030101010101" pitchFamily="2" charset="-122"/>
                          <a:cs typeface="Times New Roman" panose="02020603050405020304"/>
                        </a:rPr>
                        <a:t>网络协议</a:t>
                      </a:r>
                      <a:endParaRPr lang="zh-CN" sz="1200" kern="100">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US" sz="1200" kern="100">
                          <a:latin typeface="Calibri" panose="020F0502020204030204"/>
                          <a:ea typeface="宋体" panose="02010600030101010101" pitchFamily="2" charset="-122"/>
                          <a:cs typeface="Times New Roman" panose="02020603050405020304"/>
                        </a:rPr>
                        <a:t>TCP/IPv4,HTTP</a:t>
                      </a:r>
                      <a:r>
                        <a:rPr lang="zh-CN" sz="1200" kern="100">
                          <a:latin typeface="Calibri" panose="020F0502020204030204"/>
                          <a:ea typeface="宋体" panose="02010600030101010101" pitchFamily="2" charset="-122"/>
                          <a:cs typeface="Times New Roman" panose="02020603050405020304"/>
                        </a:rPr>
                        <a:t>协议</a:t>
                      </a:r>
                      <a:endParaRPr lang="zh-CN" sz="1200" kern="100">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algn="ctr">
                        <a:lnSpc>
                          <a:spcPct val="115000"/>
                        </a:lnSpc>
                        <a:spcAft>
                          <a:spcPts val="1000"/>
                        </a:spcAft>
                      </a:pPr>
                      <a:r>
                        <a:rPr lang="zh-CN" sz="1200" kern="100">
                          <a:latin typeface="Calibri" panose="020F0502020204030204"/>
                          <a:ea typeface="宋体" panose="02010600030101010101" pitchFamily="2" charset="-122"/>
                          <a:cs typeface="Times New Roman" panose="02020603050405020304"/>
                        </a:rPr>
                        <a:t>接口</a:t>
                      </a:r>
                      <a:endParaRPr lang="zh-CN" sz="1200" kern="100">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US" sz="1200" kern="100" dirty="0">
                          <a:latin typeface="Calibri" panose="020F0502020204030204"/>
                          <a:ea typeface="宋体" panose="02010600030101010101" pitchFamily="2" charset="-122"/>
                          <a:cs typeface="Times New Roman" panose="02020603050405020304"/>
                        </a:rPr>
                        <a:t>RJ45</a:t>
                      </a:r>
                      <a:endParaRPr lang="zh-CN" sz="1200" kern="100" dirty="0">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1000"/>
                                        <p:tgtEl>
                                          <p:spTgt spid="37"/>
                                        </p:tgtEl>
                                      </p:cBhvr>
                                    </p:animEffect>
                                    <p:anim calcmode="lin" valueType="num">
                                      <p:cBhvr>
                                        <p:cTn id="8" dur="1000" fill="hold"/>
                                        <p:tgtEl>
                                          <p:spTgt spid="37"/>
                                        </p:tgtEl>
                                        <p:attrNameLst>
                                          <p:attrName>ppt_x</p:attrName>
                                        </p:attrNameLst>
                                      </p:cBhvr>
                                      <p:tavLst>
                                        <p:tav tm="0">
                                          <p:val>
                                            <p:strVal val="#ppt_x"/>
                                          </p:val>
                                        </p:tav>
                                        <p:tav tm="100000">
                                          <p:val>
                                            <p:strVal val="#ppt_x"/>
                                          </p:val>
                                        </p:tav>
                                      </p:tavLst>
                                    </p:anim>
                                    <p:anim calcmode="lin" valueType="num">
                                      <p:cBhvr>
                                        <p:cTn id="9" dur="1000" fill="hold"/>
                                        <p:tgtEl>
                                          <p:spTgt spid="3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15008" y="242392"/>
            <a:ext cx="8928992" cy="5472608"/>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矩形 1"/>
          <p:cNvSpPr/>
          <p:nvPr/>
        </p:nvSpPr>
        <p:spPr>
          <a:xfrm>
            <a:off x="251520" y="265212"/>
            <a:ext cx="396044" cy="396044"/>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420212" y="409228"/>
            <a:ext cx="360040" cy="360040"/>
          </a:xfrm>
          <a:prstGeom prst="rect">
            <a:avLst/>
          </a:prstGeom>
          <a:solidFill>
            <a:srgbClr val="0070C0"/>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9"/>
          <p:cNvSpPr txBox="1"/>
          <p:nvPr/>
        </p:nvSpPr>
        <p:spPr>
          <a:xfrm>
            <a:off x="840165" y="409228"/>
            <a:ext cx="697627" cy="400110"/>
          </a:xfrm>
          <a:prstGeom prst="rect">
            <a:avLst/>
          </a:prstGeom>
          <a:noFill/>
        </p:spPr>
        <p:txBody>
          <a:bodyPr wrap="none" rtlCol="0">
            <a:spAutoFit/>
          </a:bodyPr>
          <a:lstStyle/>
          <a:p>
            <a:r>
              <a:rPr lang="zh-CN" altLang="en-US" sz="2000" b="1" dirty="0" smtClean="0">
                <a:solidFill>
                  <a:srgbClr val="0070C0"/>
                </a:solidFill>
                <a:latin typeface="微软雅黑" panose="020B0503020204020204" pitchFamily="34" charset="-122"/>
                <a:ea typeface="微软雅黑" panose="020B0503020204020204" pitchFamily="34" charset="-122"/>
              </a:rPr>
              <a:t>环境</a:t>
            </a:r>
            <a:endParaRPr lang="zh-CN" altLang="en-US" sz="2000" b="1" dirty="0">
              <a:solidFill>
                <a:srgbClr val="0070C0"/>
              </a:solidFill>
              <a:latin typeface="微软雅黑" panose="020B0503020204020204" pitchFamily="34" charset="-122"/>
              <a:ea typeface="微软雅黑" panose="020B0503020204020204" pitchFamily="34" charset="-122"/>
            </a:endParaRPr>
          </a:p>
        </p:txBody>
      </p:sp>
      <p:sp>
        <p:nvSpPr>
          <p:cNvPr id="37" name="矩形 36"/>
          <p:cNvSpPr/>
          <p:nvPr/>
        </p:nvSpPr>
        <p:spPr>
          <a:xfrm>
            <a:off x="3250652" y="1921396"/>
            <a:ext cx="2664296" cy="24482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
          <p:cNvSpPr txBox="1"/>
          <p:nvPr/>
        </p:nvSpPr>
        <p:spPr>
          <a:xfrm>
            <a:off x="1071538" y="1000112"/>
            <a:ext cx="1448435" cy="460375"/>
          </a:xfrm>
          <a:prstGeom prst="rect">
            <a:avLst/>
          </a:prstGeom>
          <a:noFill/>
        </p:spPr>
        <p:txBody>
          <a:bodyPr wrap="square" rtlCol="0">
            <a:spAutoFit/>
          </a:bodyPr>
          <a:lstStyle/>
          <a:p>
            <a:r>
              <a:rPr lang="zh-CN" altLang="en-US" sz="2400">
                <a:latin typeface="微软雅黑" panose="020B0503020204020204" pitchFamily="34" charset="-122"/>
                <a:ea typeface="微软雅黑" panose="020B0503020204020204" pitchFamily="34" charset="-122"/>
              </a:rPr>
              <a:t>运行环境</a:t>
            </a:r>
            <a:endParaRPr lang="zh-CN" altLang="en-US" sz="2400">
              <a:latin typeface="微软雅黑" panose="020B0503020204020204" pitchFamily="34" charset="-122"/>
              <a:ea typeface="微软雅黑" panose="020B0503020204020204" pitchFamily="34" charset="-122"/>
            </a:endParaRPr>
          </a:p>
        </p:txBody>
      </p:sp>
      <p:sp>
        <p:nvSpPr>
          <p:cNvPr id="12" name="文本框 3"/>
          <p:cNvSpPr txBox="1"/>
          <p:nvPr/>
        </p:nvSpPr>
        <p:spPr>
          <a:xfrm>
            <a:off x="3954438" y="4185907"/>
            <a:ext cx="1646555" cy="368300"/>
          </a:xfrm>
          <a:prstGeom prst="rect">
            <a:avLst/>
          </a:prstGeom>
          <a:noFill/>
        </p:spPr>
        <p:txBody>
          <a:bodyPr wrap="square" rtlCol="0">
            <a:spAutoFit/>
          </a:bodyPr>
          <a:lstStyle/>
          <a:p>
            <a:r>
              <a:rPr lang="zh-CN" altLang="en-US">
                <a:latin typeface="微软雅黑" panose="020B0503020204020204" pitchFamily="34" charset="-122"/>
                <a:ea typeface="微软雅黑" panose="020B0503020204020204" pitchFamily="34" charset="-122"/>
              </a:rPr>
              <a:t>客户端环境</a:t>
            </a:r>
            <a:endParaRPr lang="zh-CN" altLang="en-US">
              <a:latin typeface="微软雅黑" panose="020B0503020204020204" pitchFamily="34" charset="-122"/>
              <a:ea typeface="微软雅黑" panose="020B0503020204020204" pitchFamily="34" charset="-122"/>
            </a:endParaRPr>
          </a:p>
        </p:txBody>
      </p:sp>
      <p:graphicFrame>
        <p:nvGraphicFramePr>
          <p:cNvPr id="13" name="表格 12"/>
          <p:cNvGraphicFramePr>
            <a:graphicFrameLocks noGrp="1"/>
          </p:cNvGraphicFramePr>
          <p:nvPr/>
        </p:nvGraphicFramePr>
        <p:xfrm>
          <a:off x="1927518" y="2061232"/>
          <a:ext cx="5411470" cy="1261872"/>
        </p:xfrm>
        <a:graphic>
          <a:graphicData uri="http://schemas.openxmlformats.org/drawingml/2006/table">
            <a:tbl>
              <a:tblPr/>
              <a:tblGrid>
                <a:gridCol w="2705735"/>
                <a:gridCol w="2705735"/>
              </a:tblGrid>
              <a:tr h="0">
                <a:tc>
                  <a:txBody>
                    <a:bodyPr/>
                    <a:lstStyle/>
                    <a:p>
                      <a:pPr algn="ctr">
                        <a:lnSpc>
                          <a:spcPct val="115000"/>
                        </a:lnSpc>
                        <a:spcAft>
                          <a:spcPts val="1000"/>
                        </a:spcAft>
                      </a:pPr>
                      <a:r>
                        <a:rPr lang="zh-CN" sz="1200" kern="100" dirty="0">
                          <a:latin typeface="Calibri" panose="020F0502020204030204"/>
                          <a:ea typeface="宋体" panose="02010600030101010101" pitchFamily="2" charset="-122"/>
                          <a:cs typeface="Times New Roman" panose="02020603050405020304"/>
                        </a:rPr>
                        <a:t>环境</a:t>
                      </a:r>
                      <a:endParaRPr lang="zh-CN" sz="1200" kern="100" dirty="0">
                        <a:latin typeface="Calibri" panose="020F0502020204030204"/>
                        <a:ea typeface="宋体" panose="02010600030101010101" pitchFamily="2" charset="-122"/>
                        <a:cs typeface="Times New Roman" panose="0202060305040502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zh-CN" sz="1200" kern="100">
                          <a:latin typeface="Calibri" panose="020F0502020204030204"/>
                          <a:ea typeface="宋体" panose="02010600030101010101" pitchFamily="2" charset="-122"/>
                          <a:cs typeface="Times New Roman" panose="02020603050405020304"/>
                        </a:rPr>
                        <a:t>要求</a:t>
                      </a:r>
                      <a:endParaRPr lang="zh-CN" sz="1200" kern="100">
                        <a:latin typeface="Calibri" panose="020F0502020204030204"/>
                        <a:ea typeface="宋体" panose="02010600030101010101" pitchFamily="2" charset="-122"/>
                        <a:cs typeface="Times New Roman" panose="0202060305040502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algn="ctr">
                        <a:lnSpc>
                          <a:spcPct val="115000"/>
                        </a:lnSpc>
                        <a:spcAft>
                          <a:spcPts val="1000"/>
                        </a:spcAft>
                      </a:pPr>
                      <a:r>
                        <a:rPr lang="zh-CN" sz="1200" kern="100">
                          <a:latin typeface="Calibri" panose="020F0502020204030204"/>
                          <a:ea typeface="宋体" panose="02010600030101010101" pitchFamily="2" charset="-122"/>
                          <a:cs typeface="Times New Roman" panose="02020603050405020304"/>
                        </a:rPr>
                        <a:t>硬件</a:t>
                      </a:r>
                      <a:endParaRPr lang="zh-CN" sz="1200" kern="100">
                        <a:latin typeface="Calibri" panose="020F0502020204030204"/>
                        <a:ea typeface="宋体" panose="02010600030101010101" pitchFamily="2" charset="-122"/>
                        <a:cs typeface="Times New Roman" panose="0202060305040502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zh-CN" sz="1200" kern="100">
                          <a:latin typeface="Calibri" panose="020F0502020204030204"/>
                          <a:ea typeface="宋体" panose="02010600030101010101" pitchFamily="2" charset="-122"/>
                          <a:cs typeface="Times New Roman" panose="02020603050405020304"/>
                        </a:rPr>
                        <a:t>电脑或手机</a:t>
                      </a:r>
                      <a:endParaRPr lang="zh-CN" sz="1200" kern="100">
                        <a:latin typeface="Calibri" panose="020F0502020204030204"/>
                        <a:ea typeface="宋体" panose="02010600030101010101" pitchFamily="2" charset="-122"/>
                        <a:cs typeface="Times New Roman" panose="0202060305040502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algn="ctr">
                        <a:lnSpc>
                          <a:spcPct val="115000"/>
                        </a:lnSpc>
                        <a:spcAft>
                          <a:spcPts val="1000"/>
                        </a:spcAft>
                      </a:pPr>
                      <a:r>
                        <a:rPr lang="zh-CN" sz="1200" kern="100">
                          <a:latin typeface="Calibri" panose="020F0502020204030204"/>
                          <a:ea typeface="宋体" panose="02010600030101010101" pitchFamily="2" charset="-122"/>
                          <a:cs typeface="Times New Roman" panose="02020603050405020304"/>
                        </a:rPr>
                        <a:t>浏览器</a:t>
                      </a:r>
                      <a:endParaRPr lang="zh-CN" sz="1200" kern="100">
                        <a:latin typeface="Calibri" panose="020F0502020204030204"/>
                        <a:ea typeface="宋体" panose="02010600030101010101" pitchFamily="2" charset="-122"/>
                        <a:cs typeface="Times New Roman" panose="0202060305040502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US" sz="1200" kern="100">
                          <a:latin typeface="Calibri" panose="020F0502020204030204"/>
                          <a:ea typeface="宋体" panose="02010600030101010101" pitchFamily="2" charset="-122"/>
                          <a:cs typeface="Times New Roman" panose="02020603050405020304"/>
                        </a:rPr>
                        <a:t>IE,Chrome</a:t>
                      </a:r>
                      <a:r>
                        <a:rPr lang="zh-CN" sz="1200" kern="100">
                          <a:latin typeface="Calibri" panose="020F0502020204030204"/>
                          <a:ea typeface="宋体" panose="02010600030101010101" pitchFamily="2" charset="-122"/>
                          <a:cs typeface="Times New Roman" panose="02020603050405020304"/>
                        </a:rPr>
                        <a:t>或</a:t>
                      </a:r>
                      <a:r>
                        <a:rPr lang="en-US" sz="1200" kern="100">
                          <a:latin typeface="Calibri" panose="020F0502020204030204"/>
                          <a:ea typeface="宋体" panose="02010600030101010101" pitchFamily="2" charset="-122"/>
                          <a:cs typeface="Times New Roman" panose="02020603050405020304"/>
                        </a:rPr>
                        <a:t>Firefox</a:t>
                      </a:r>
                      <a:r>
                        <a:rPr lang="zh-CN" sz="1200" kern="100">
                          <a:latin typeface="Calibri" panose="020F0502020204030204"/>
                          <a:ea typeface="宋体" panose="02010600030101010101" pitchFamily="2" charset="-122"/>
                          <a:cs typeface="Times New Roman" panose="02020603050405020304"/>
                        </a:rPr>
                        <a:t>高版本</a:t>
                      </a:r>
                      <a:endParaRPr lang="zh-CN" sz="1200" kern="100">
                        <a:latin typeface="Calibri" panose="020F0502020204030204"/>
                        <a:ea typeface="宋体" panose="02010600030101010101" pitchFamily="2" charset="-122"/>
                        <a:cs typeface="Times New Roman" panose="0202060305040502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algn="ctr">
                        <a:lnSpc>
                          <a:spcPct val="115000"/>
                        </a:lnSpc>
                        <a:spcAft>
                          <a:spcPts val="1000"/>
                        </a:spcAft>
                      </a:pPr>
                      <a:r>
                        <a:rPr lang="zh-CN" sz="1200" kern="100">
                          <a:latin typeface="Calibri" panose="020F0502020204030204"/>
                          <a:ea typeface="宋体" panose="02010600030101010101" pitchFamily="2" charset="-122"/>
                          <a:cs typeface="Times New Roman" panose="02020603050405020304"/>
                        </a:rPr>
                        <a:t>网络环境</a:t>
                      </a:r>
                      <a:endParaRPr lang="zh-CN" sz="1200" kern="100">
                        <a:latin typeface="Calibri" panose="020F0502020204030204"/>
                        <a:ea typeface="宋体" panose="02010600030101010101" pitchFamily="2" charset="-122"/>
                        <a:cs typeface="Times New Roman" panose="0202060305040502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zh-CN" sz="1200" kern="100">
                          <a:latin typeface="Calibri" panose="020F0502020204030204"/>
                          <a:ea typeface="宋体" panose="02010600030101010101" pitchFamily="2" charset="-122"/>
                          <a:cs typeface="Times New Roman" panose="02020603050405020304"/>
                        </a:rPr>
                        <a:t>浙江大学城市学院校园网</a:t>
                      </a:r>
                      <a:endParaRPr lang="zh-CN" sz="1200" kern="100">
                        <a:latin typeface="Calibri" panose="020F0502020204030204"/>
                        <a:ea typeface="宋体" panose="02010600030101010101" pitchFamily="2" charset="-122"/>
                        <a:cs typeface="Times New Roman" panose="0202060305040502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algn="ctr">
                        <a:lnSpc>
                          <a:spcPct val="115000"/>
                        </a:lnSpc>
                        <a:spcAft>
                          <a:spcPts val="1000"/>
                        </a:spcAft>
                      </a:pPr>
                      <a:r>
                        <a:rPr lang="zh-CN" sz="1200" kern="100">
                          <a:latin typeface="Calibri" panose="020F0502020204030204"/>
                          <a:ea typeface="宋体" panose="02010600030101010101" pitchFamily="2" charset="-122"/>
                          <a:cs typeface="Times New Roman" panose="02020603050405020304"/>
                        </a:rPr>
                        <a:t>网络协议</a:t>
                      </a:r>
                      <a:endParaRPr lang="zh-CN" sz="1200" kern="100">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US" sz="1200" kern="100">
                          <a:latin typeface="Calibri" panose="020F0502020204030204"/>
                          <a:ea typeface="宋体" panose="02010600030101010101" pitchFamily="2" charset="-122"/>
                          <a:cs typeface="Times New Roman" panose="02020603050405020304"/>
                        </a:rPr>
                        <a:t>TCP/IPv4,HTTP</a:t>
                      </a:r>
                      <a:r>
                        <a:rPr lang="zh-CN" sz="1200" kern="100">
                          <a:latin typeface="Calibri" panose="020F0502020204030204"/>
                          <a:ea typeface="宋体" panose="02010600030101010101" pitchFamily="2" charset="-122"/>
                          <a:cs typeface="Times New Roman" panose="02020603050405020304"/>
                        </a:rPr>
                        <a:t>协议</a:t>
                      </a:r>
                      <a:endParaRPr lang="zh-CN" sz="1200" kern="100">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algn="ctr">
                        <a:lnSpc>
                          <a:spcPct val="115000"/>
                        </a:lnSpc>
                        <a:spcAft>
                          <a:spcPts val="1000"/>
                        </a:spcAft>
                      </a:pPr>
                      <a:r>
                        <a:rPr lang="zh-CN" sz="1200" kern="100" dirty="0">
                          <a:latin typeface="Calibri" panose="020F0502020204030204"/>
                          <a:ea typeface="宋体" panose="02010600030101010101" pitchFamily="2" charset="-122"/>
                          <a:cs typeface="Times New Roman" panose="02020603050405020304"/>
                        </a:rPr>
                        <a:t>接口</a:t>
                      </a:r>
                      <a:endParaRPr lang="zh-CN" sz="1200" kern="100" dirty="0">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US" sz="1200" kern="100" dirty="0">
                          <a:latin typeface="Calibri" panose="020F0502020204030204"/>
                          <a:ea typeface="宋体" panose="02010600030101010101" pitchFamily="2" charset="-122"/>
                          <a:cs typeface="Times New Roman" panose="02020603050405020304"/>
                        </a:rPr>
                        <a:t>RJ45</a:t>
                      </a:r>
                      <a:endParaRPr lang="zh-CN" sz="1200" kern="100" dirty="0">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1000"/>
                                        <p:tgtEl>
                                          <p:spTgt spid="37"/>
                                        </p:tgtEl>
                                      </p:cBhvr>
                                    </p:animEffect>
                                    <p:anim calcmode="lin" valueType="num">
                                      <p:cBhvr>
                                        <p:cTn id="8" dur="1000" fill="hold"/>
                                        <p:tgtEl>
                                          <p:spTgt spid="37"/>
                                        </p:tgtEl>
                                        <p:attrNameLst>
                                          <p:attrName>ppt_x</p:attrName>
                                        </p:attrNameLst>
                                      </p:cBhvr>
                                      <p:tavLst>
                                        <p:tav tm="0">
                                          <p:val>
                                            <p:strVal val="#ppt_x"/>
                                          </p:val>
                                        </p:tav>
                                        <p:tav tm="100000">
                                          <p:val>
                                            <p:strVal val="#ppt_x"/>
                                          </p:val>
                                        </p:tav>
                                      </p:tavLst>
                                    </p:anim>
                                    <p:anim calcmode="lin" valueType="num">
                                      <p:cBhvr>
                                        <p:cTn id="9" dur="1000" fill="hold"/>
                                        <p:tgtEl>
                                          <p:spTgt spid="3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0" y="0"/>
            <a:ext cx="9144000" cy="5715000"/>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矩形 1"/>
          <p:cNvSpPr/>
          <p:nvPr/>
        </p:nvSpPr>
        <p:spPr>
          <a:xfrm>
            <a:off x="251520" y="265212"/>
            <a:ext cx="396044" cy="396044"/>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420212" y="409228"/>
            <a:ext cx="360040" cy="360040"/>
          </a:xfrm>
          <a:prstGeom prst="rect">
            <a:avLst/>
          </a:prstGeom>
          <a:solidFill>
            <a:srgbClr val="0070C0"/>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9"/>
          <p:cNvSpPr txBox="1"/>
          <p:nvPr/>
        </p:nvSpPr>
        <p:spPr>
          <a:xfrm>
            <a:off x="840165" y="409228"/>
            <a:ext cx="2584362" cy="400110"/>
          </a:xfrm>
          <a:prstGeom prst="rect">
            <a:avLst/>
          </a:prstGeom>
          <a:noFill/>
        </p:spPr>
        <p:txBody>
          <a:bodyPr wrap="none" rtlCol="0">
            <a:spAutoFit/>
          </a:bodyPr>
          <a:lstStyle/>
          <a:p>
            <a:r>
              <a:rPr lang="en-US" altLang="zh-CN" sz="2000" b="1" dirty="0" smtClean="0">
                <a:solidFill>
                  <a:srgbClr val="0070C0"/>
                </a:solidFill>
                <a:latin typeface="微软雅黑" panose="020B0503020204020204" pitchFamily="34" charset="-122"/>
                <a:ea typeface="微软雅黑" panose="020B0503020204020204" pitchFamily="34" charset="-122"/>
              </a:rPr>
              <a:t>UML</a:t>
            </a:r>
            <a:r>
              <a:rPr lang="zh-CN" altLang="en-US" sz="2000" b="1" dirty="0" smtClean="0">
                <a:solidFill>
                  <a:srgbClr val="0070C0"/>
                </a:solidFill>
                <a:latin typeface="微软雅黑" panose="020B0503020204020204" pitchFamily="34" charset="-122"/>
                <a:ea typeface="微软雅黑" panose="020B0503020204020204" pitchFamily="34" charset="-122"/>
              </a:rPr>
              <a:t>工具进一步说明</a:t>
            </a:r>
            <a:endParaRPr lang="zh-CN" altLang="en-US" sz="2000" b="1" dirty="0">
              <a:solidFill>
                <a:srgbClr val="0070C0"/>
              </a:solidFill>
              <a:latin typeface="微软雅黑" panose="020B0503020204020204" pitchFamily="34" charset="-122"/>
              <a:ea typeface="微软雅黑" panose="020B0503020204020204" pitchFamily="34" charset="-122"/>
            </a:endParaRPr>
          </a:p>
        </p:txBody>
      </p:sp>
      <p:sp>
        <p:nvSpPr>
          <p:cNvPr id="37" name="矩形 36"/>
          <p:cNvSpPr/>
          <p:nvPr/>
        </p:nvSpPr>
        <p:spPr>
          <a:xfrm>
            <a:off x="3250652" y="1921396"/>
            <a:ext cx="2664296" cy="24482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9153" name="Picture 1" descr="C:\Users\Administrator\Documents\Tencent Files\295326869\Image\C2C\N%@5`J4G]RPKE[3W~EM[LTK.png"/>
          <p:cNvPicPr>
            <a:picLocks noChangeAspect="1" noChangeArrowheads="1"/>
          </p:cNvPicPr>
          <p:nvPr/>
        </p:nvPicPr>
        <p:blipFill>
          <a:blip r:embed="rId1" cstate="print"/>
          <a:srcRect/>
          <a:stretch>
            <a:fillRect/>
          </a:stretch>
        </p:blipFill>
        <p:spPr bwMode="auto">
          <a:xfrm>
            <a:off x="1115616" y="1057300"/>
            <a:ext cx="6846987" cy="4104047"/>
          </a:xfrm>
          <a:prstGeom prst="rect">
            <a:avLst/>
          </a:prstGeom>
          <a:noFill/>
        </p:spPr>
      </p:pic>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1000"/>
                                        <p:tgtEl>
                                          <p:spTgt spid="37"/>
                                        </p:tgtEl>
                                      </p:cBhvr>
                                    </p:animEffect>
                                    <p:anim calcmode="lin" valueType="num">
                                      <p:cBhvr>
                                        <p:cTn id="8" dur="1000" fill="hold"/>
                                        <p:tgtEl>
                                          <p:spTgt spid="37"/>
                                        </p:tgtEl>
                                        <p:attrNameLst>
                                          <p:attrName>ppt_x</p:attrName>
                                        </p:attrNameLst>
                                      </p:cBhvr>
                                      <p:tavLst>
                                        <p:tav tm="0">
                                          <p:val>
                                            <p:strVal val="#ppt_x"/>
                                          </p:val>
                                        </p:tav>
                                        <p:tav tm="100000">
                                          <p:val>
                                            <p:strVal val="#ppt_x"/>
                                          </p:val>
                                        </p:tav>
                                      </p:tavLst>
                                    </p:anim>
                                    <p:anim calcmode="lin" valueType="num">
                                      <p:cBhvr>
                                        <p:cTn id="9" dur="1000" fill="hold"/>
                                        <p:tgtEl>
                                          <p:spTgt spid="3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15008" y="242392"/>
            <a:ext cx="8928992" cy="5472608"/>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矩形 1"/>
          <p:cNvSpPr/>
          <p:nvPr/>
        </p:nvSpPr>
        <p:spPr>
          <a:xfrm>
            <a:off x="251520" y="265212"/>
            <a:ext cx="396044" cy="396044"/>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420212" y="409228"/>
            <a:ext cx="360040" cy="360040"/>
          </a:xfrm>
          <a:prstGeom prst="rect">
            <a:avLst/>
          </a:prstGeom>
          <a:solidFill>
            <a:srgbClr val="0070C0"/>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9"/>
          <p:cNvSpPr txBox="1"/>
          <p:nvPr/>
        </p:nvSpPr>
        <p:spPr>
          <a:xfrm>
            <a:off x="840165" y="409228"/>
            <a:ext cx="1210588" cy="400110"/>
          </a:xfrm>
          <a:prstGeom prst="rect">
            <a:avLst/>
          </a:prstGeom>
          <a:noFill/>
        </p:spPr>
        <p:txBody>
          <a:bodyPr wrap="none" rtlCol="0">
            <a:spAutoFit/>
          </a:bodyPr>
          <a:lstStyle/>
          <a:p>
            <a:r>
              <a:rPr lang="zh-CN" altLang="en-US" sz="2000" b="1" dirty="0" smtClean="0">
                <a:solidFill>
                  <a:srgbClr val="0070C0"/>
                </a:solidFill>
                <a:latin typeface="微软雅黑" panose="020B0503020204020204" pitchFamily="34" charset="-122"/>
                <a:ea typeface="微软雅黑" panose="020B0503020204020204" pitchFamily="34" charset="-122"/>
              </a:rPr>
              <a:t>测试用例</a:t>
            </a:r>
            <a:endParaRPr lang="zh-CN" altLang="en-US" sz="2000" b="1" dirty="0">
              <a:solidFill>
                <a:srgbClr val="0070C0"/>
              </a:solidFill>
              <a:latin typeface="微软雅黑" panose="020B0503020204020204" pitchFamily="34" charset="-122"/>
              <a:ea typeface="微软雅黑" panose="020B0503020204020204" pitchFamily="34" charset="-122"/>
            </a:endParaRPr>
          </a:p>
        </p:txBody>
      </p:sp>
      <p:sp>
        <p:nvSpPr>
          <p:cNvPr id="37" name="矩形 36"/>
          <p:cNvSpPr/>
          <p:nvPr/>
        </p:nvSpPr>
        <p:spPr>
          <a:xfrm>
            <a:off x="3250652" y="1921396"/>
            <a:ext cx="2664296" cy="24482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7106" name="Picture 2"/>
          <p:cNvPicPr>
            <a:picLocks noChangeAspect="1" noChangeArrowheads="1"/>
          </p:cNvPicPr>
          <p:nvPr/>
        </p:nvPicPr>
        <p:blipFill>
          <a:blip r:embed="rId1" cstate="print"/>
          <a:srcRect/>
          <a:stretch>
            <a:fillRect/>
          </a:stretch>
        </p:blipFill>
        <p:spPr bwMode="auto">
          <a:xfrm>
            <a:off x="272281" y="2065412"/>
            <a:ext cx="8871719" cy="1543050"/>
          </a:xfrm>
          <a:prstGeom prst="rect">
            <a:avLst/>
          </a:prstGeom>
          <a:noFill/>
          <a:ln w="9525">
            <a:noFill/>
            <a:miter lim="800000"/>
            <a:headEnd/>
            <a:tailEnd/>
          </a:ln>
        </p:spPr>
      </p:pic>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1000"/>
                                        <p:tgtEl>
                                          <p:spTgt spid="37"/>
                                        </p:tgtEl>
                                      </p:cBhvr>
                                    </p:animEffect>
                                    <p:anim calcmode="lin" valueType="num">
                                      <p:cBhvr>
                                        <p:cTn id="8" dur="1000" fill="hold"/>
                                        <p:tgtEl>
                                          <p:spTgt spid="37"/>
                                        </p:tgtEl>
                                        <p:attrNameLst>
                                          <p:attrName>ppt_x</p:attrName>
                                        </p:attrNameLst>
                                      </p:cBhvr>
                                      <p:tavLst>
                                        <p:tav tm="0">
                                          <p:val>
                                            <p:strVal val="#ppt_x"/>
                                          </p:val>
                                        </p:tav>
                                        <p:tav tm="100000">
                                          <p:val>
                                            <p:strVal val="#ppt_x"/>
                                          </p:val>
                                        </p:tav>
                                      </p:tavLst>
                                    </p:anim>
                                    <p:anim calcmode="lin" valueType="num">
                                      <p:cBhvr>
                                        <p:cTn id="9" dur="1000" fill="hold"/>
                                        <p:tgtEl>
                                          <p:spTgt spid="3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15008" y="242392"/>
            <a:ext cx="8928992" cy="5472608"/>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矩形 1"/>
          <p:cNvSpPr/>
          <p:nvPr/>
        </p:nvSpPr>
        <p:spPr>
          <a:xfrm>
            <a:off x="251520" y="265212"/>
            <a:ext cx="396044" cy="396044"/>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420212" y="409228"/>
            <a:ext cx="360040" cy="360040"/>
          </a:xfrm>
          <a:prstGeom prst="rect">
            <a:avLst/>
          </a:prstGeom>
          <a:solidFill>
            <a:srgbClr val="0070C0"/>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9"/>
          <p:cNvSpPr txBox="1"/>
          <p:nvPr/>
        </p:nvSpPr>
        <p:spPr>
          <a:xfrm>
            <a:off x="840165" y="409228"/>
            <a:ext cx="1210588" cy="400110"/>
          </a:xfrm>
          <a:prstGeom prst="rect">
            <a:avLst/>
          </a:prstGeom>
          <a:noFill/>
        </p:spPr>
        <p:txBody>
          <a:bodyPr wrap="none" rtlCol="0">
            <a:spAutoFit/>
          </a:bodyPr>
          <a:lstStyle/>
          <a:p>
            <a:r>
              <a:rPr lang="zh-CN" altLang="en-US" sz="2000" b="1" dirty="0" smtClean="0">
                <a:solidFill>
                  <a:srgbClr val="0070C0"/>
                </a:solidFill>
                <a:latin typeface="微软雅黑" panose="020B0503020204020204" pitchFamily="34" charset="-122"/>
                <a:ea typeface="微软雅黑" panose="020B0503020204020204" pitchFamily="34" charset="-122"/>
              </a:rPr>
              <a:t>用户手册</a:t>
            </a:r>
            <a:endParaRPr lang="zh-CN" altLang="en-US" sz="2000" b="1" dirty="0">
              <a:solidFill>
                <a:srgbClr val="0070C0"/>
              </a:solidFill>
              <a:latin typeface="微软雅黑" panose="020B0503020204020204" pitchFamily="34" charset="-122"/>
              <a:ea typeface="微软雅黑" panose="020B0503020204020204" pitchFamily="34" charset="-122"/>
            </a:endParaRPr>
          </a:p>
        </p:txBody>
      </p:sp>
      <p:sp>
        <p:nvSpPr>
          <p:cNvPr id="37" name="矩形 36"/>
          <p:cNvSpPr/>
          <p:nvPr/>
        </p:nvSpPr>
        <p:spPr>
          <a:xfrm>
            <a:off x="3250652" y="1921396"/>
            <a:ext cx="2664296" cy="24482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5057" name="Picture 1"/>
          <p:cNvPicPr>
            <a:picLocks noChangeAspect="1" noChangeArrowheads="1"/>
          </p:cNvPicPr>
          <p:nvPr/>
        </p:nvPicPr>
        <p:blipFill>
          <a:blip r:embed="rId1" cstate="print"/>
          <a:srcRect/>
          <a:stretch>
            <a:fillRect/>
          </a:stretch>
        </p:blipFill>
        <p:spPr bwMode="auto">
          <a:xfrm>
            <a:off x="755577" y="2057400"/>
            <a:ext cx="8208912" cy="1600200"/>
          </a:xfrm>
          <a:prstGeom prst="rect">
            <a:avLst/>
          </a:prstGeom>
          <a:noFill/>
          <a:ln w="9525">
            <a:noFill/>
            <a:miter lim="800000"/>
            <a:headEnd/>
            <a:tailEnd/>
          </a:ln>
        </p:spPr>
      </p:pic>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1000"/>
                                        <p:tgtEl>
                                          <p:spTgt spid="37"/>
                                        </p:tgtEl>
                                      </p:cBhvr>
                                    </p:animEffect>
                                    <p:anim calcmode="lin" valueType="num">
                                      <p:cBhvr>
                                        <p:cTn id="8" dur="1000" fill="hold"/>
                                        <p:tgtEl>
                                          <p:spTgt spid="37"/>
                                        </p:tgtEl>
                                        <p:attrNameLst>
                                          <p:attrName>ppt_x</p:attrName>
                                        </p:attrNameLst>
                                      </p:cBhvr>
                                      <p:tavLst>
                                        <p:tav tm="0">
                                          <p:val>
                                            <p:strVal val="#ppt_x"/>
                                          </p:val>
                                        </p:tav>
                                        <p:tav tm="100000">
                                          <p:val>
                                            <p:strVal val="#ppt_x"/>
                                          </p:val>
                                        </p:tav>
                                      </p:tavLst>
                                    </p:anim>
                                    <p:anim calcmode="lin" valueType="num">
                                      <p:cBhvr>
                                        <p:cTn id="9" dur="1000" fill="hold"/>
                                        <p:tgtEl>
                                          <p:spTgt spid="3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15008" y="242392"/>
            <a:ext cx="8928992" cy="5472608"/>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矩形 1"/>
          <p:cNvSpPr/>
          <p:nvPr/>
        </p:nvSpPr>
        <p:spPr>
          <a:xfrm>
            <a:off x="251520" y="265212"/>
            <a:ext cx="396044" cy="396044"/>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420212" y="409228"/>
            <a:ext cx="360040" cy="360040"/>
          </a:xfrm>
          <a:prstGeom prst="rect">
            <a:avLst/>
          </a:prstGeom>
          <a:solidFill>
            <a:srgbClr val="0070C0"/>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9"/>
          <p:cNvSpPr txBox="1"/>
          <p:nvPr/>
        </p:nvSpPr>
        <p:spPr>
          <a:xfrm>
            <a:off x="840165" y="409228"/>
            <a:ext cx="1697901" cy="400110"/>
          </a:xfrm>
          <a:prstGeom prst="rect">
            <a:avLst/>
          </a:prstGeom>
          <a:noFill/>
        </p:spPr>
        <p:txBody>
          <a:bodyPr wrap="none" rtlCol="0">
            <a:spAutoFit/>
          </a:bodyPr>
          <a:lstStyle/>
          <a:p>
            <a:r>
              <a:rPr lang="en-US" altLang="zh-CN" sz="2000" b="1" dirty="0" smtClean="0">
                <a:solidFill>
                  <a:srgbClr val="0070C0"/>
                </a:solidFill>
                <a:latin typeface="微软雅黑" panose="020B0503020204020204" pitchFamily="34" charset="-122"/>
                <a:ea typeface="微软雅黑" panose="020B0503020204020204" pitchFamily="34" charset="-122"/>
              </a:rPr>
              <a:t>SRS</a:t>
            </a:r>
            <a:r>
              <a:rPr lang="zh-CN" altLang="en-US" sz="2000" b="1" dirty="0" smtClean="0">
                <a:solidFill>
                  <a:srgbClr val="0070C0"/>
                </a:solidFill>
                <a:latin typeface="微软雅黑" panose="020B0503020204020204" pitchFamily="34" charset="-122"/>
                <a:ea typeface="微软雅黑" panose="020B0503020204020204" pitchFamily="34" charset="-122"/>
              </a:rPr>
              <a:t>内部评审</a:t>
            </a:r>
            <a:endParaRPr lang="zh-CN" altLang="en-US" sz="2000" b="1" dirty="0">
              <a:solidFill>
                <a:srgbClr val="0070C0"/>
              </a:solidFill>
              <a:latin typeface="微软雅黑" panose="020B0503020204020204" pitchFamily="34" charset="-122"/>
              <a:ea typeface="微软雅黑" panose="020B0503020204020204" pitchFamily="34" charset="-122"/>
            </a:endParaRPr>
          </a:p>
        </p:txBody>
      </p:sp>
      <p:sp>
        <p:nvSpPr>
          <p:cNvPr id="37" name="矩形 36"/>
          <p:cNvSpPr/>
          <p:nvPr/>
        </p:nvSpPr>
        <p:spPr>
          <a:xfrm>
            <a:off x="3250652" y="1921396"/>
            <a:ext cx="2664296" cy="24482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3009" name="Picture 1"/>
          <p:cNvPicPr>
            <a:picLocks noChangeAspect="1" noChangeArrowheads="1"/>
          </p:cNvPicPr>
          <p:nvPr/>
        </p:nvPicPr>
        <p:blipFill>
          <a:blip r:embed="rId1" cstate="print"/>
          <a:srcRect/>
          <a:stretch>
            <a:fillRect/>
          </a:stretch>
        </p:blipFill>
        <p:spPr bwMode="auto">
          <a:xfrm>
            <a:off x="683568" y="841276"/>
            <a:ext cx="3830589" cy="4752528"/>
          </a:xfrm>
          <a:prstGeom prst="rect">
            <a:avLst/>
          </a:prstGeom>
          <a:noFill/>
          <a:ln w="9525">
            <a:noFill/>
            <a:miter lim="800000"/>
            <a:headEnd/>
            <a:tailEnd/>
          </a:ln>
        </p:spPr>
      </p:pic>
      <p:pic>
        <p:nvPicPr>
          <p:cNvPr id="43010" name="Picture 2"/>
          <p:cNvPicPr>
            <a:picLocks noChangeAspect="1" noChangeArrowheads="1"/>
          </p:cNvPicPr>
          <p:nvPr/>
        </p:nvPicPr>
        <p:blipFill>
          <a:blip r:embed="rId2" cstate="print"/>
          <a:srcRect/>
          <a:stretch>
            <a:fillRect/>
          </a:stretch>
        </p:blipFill>
        <p:spPr bwMode="auto">
          <a:xfrm>
            <a:off x="4788024" y="697260"/>
            <a:ext cx="3542548" cy="4929798"/>
          </a:xfrm>
          <a:prstGeom prst="rect">
            <a:avLst/>
          </a:prstGeom>
          <a:noFill/>
          <a:ln w="9525">
            <a:noFill/>
            <a:miter lim="800000"/>
            <a:headEnd/>
            <a:tailEnd/>
          </a:ln>
        </p:spPr>
      </p:pic>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1000"/>
                                        <p:tgtEl>
                                          <p:spTgt spid="37"/>
                                        </p:tgtEl>
                                      </p:cBhvr>
                                    </p:animEffect>
                                    <p:anim calcmode="lin" valueType="num">
                                      <p:cBhvr>
                                        <p:cTn id="8" dur="1000" fill="hold"/>
                                        <p:tgtEl>
                                          <p:spTgt spid="37"/>
                                        </p:tgtEl>
                                        <p:attrNameLst>
                                          <p:attrName>ppt_x</p:attrName>
                                        </p:attrNameLst>
                                      </p:cBhvr>
                                      <p:tavLst>
                                        <p:tav tm="0">
                                          <p:val>
                                            <p:strVal val="#ppt_x"/>
                                          </p:val>
                                        </p:tav>
                                        <p:tav tm="100000">
                                          <p:val>
                                            <p:strVal val="#ppt_x"/>
                                          </p:val>
                                        </p:tav>
                                      </p:tavLst>
                                    </p:anim>
                                    <p:anim calcmode="lin" valueType="num">
                                      <p:cBhvr>
                                        <p:cTn id="9" dur="1000" fill="hold"/>
                                        <p:tgtEl>
                                          <p:spTgt spid="3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15008" y="242392"/>
            <a:ext cx="8928992" cy="5472608"/>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矩形 1"/>
          <p:cNvSpPr/>
          <p:nvPr/>
        </p:nvSpPr>
        <p:spPr>
          <a:xfrm>
            <a:off x="251520" y="265212"/>
            <a:ext cx="396044" cy="396044"/>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420212" y="409228"/>
            <a:ext cx="360040" cy="360040"/>
          </a:xfrm>
          <a:prstGeom prst="rect">
            <a:avLst/>
          </a:prstGeom>
          <a:solidFill>
            <a:srgbClr val="0070C0"/>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9"/>
          <p:cNvSpPr txBox="1"/>
          <p:nvPr/>
        </p:nvSpPr>
        <p:spPr>
          <a:xfrm>
            <a:off x="840165" y="409228"/>
            <a:ext cx="1697901" cy="400110"/>
          </a:xfrm>
          <a:prstGeom prst="rect">
            <a:avLst/>
          </a:prstGeom>
          <a:noFill/>
        </p:spPr>
        <p:txBody>
          <a:bodyPr wrap="none" rtlCol="0">
            <a:spAutoFit/>
          </a:bodyPr>
          <a:lstStyle/>
          <a:p>
            <a:r>
              <a:rPr lang="en-US" altLang="zh-CN" sz="2000" b="1" dirty="0" smtClean="0">
                <a:solidFill>
                  <a:srgbClr val="0070C0"/>
                </a:solidFill>
                <a:latin typeface="微软雅黑" panose="020B0503020204020204" pitchFamily="34" charset="-122"/>
                <a:ea typeface="微软雅黑" panose="020B0503020204020204" pitchFamily="34" charset="-122"/>
              </a:rPr>
              <a:t>SRS</a:t>
            </a:r>
            <a:r>
              <a:rPr lang="zh-CN" altLang="en-US" sz="2000" b="1" dirty="0" smtClean="0">
                <a:solidFill>
                  <a:srgbClr val="0070C0"/>
                </a:solidFill>
                <a:latin typeface="微软雅黑" panose="020B0503020204020204" pitchFamily="34" charset="-122"/>
                <a:ea typeface="微软雅黑" panose="020B0503020204020204" pitchFamily="34" charset="-122"/>
              </a:rPr>
              <a:t>内部评审</a:t>
            </a:r>
            <a:endParaRPr lang="zh-CN" altLang="en-US" sz="2000" b="1" dirty="0">
              <a:solidFill>
                <a:srgbClr val="0070C0"/>
              </a:solidFill>
              <a:latin typeface="微软雅黑" panose="020B0503020204020204" pitchFamily="34" charset="-122"/>
              <a:ea typeface="微软雅黑" panose="020B0503020204020204" pitchFamily="34" charset="-122"/>
            </a:endParaRPr>
          </a:p>
        </p:txBody>
      </p:sp>
      <p:sp>
        <p:nvSpPr>
          <p:cNvPr id="37" name="矩形 36"/>
          <p:cNvSpPr/>
          <p:nvPr/>
        </p:nvSpPr>
        <p:spPr>
          <a:xfrm>
            <a:off x="3250652" y="1921396"/>
            <a:ext cx="2664296" cy="24482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6434" name="Picture 2"/>
          <p:cNvPicPr>
            <a:picLocks noChangeAspect="1" noChangeArrowheads="1"/>
          </p:cNvPicPr>
          <p:nvPr/>
        </p:nvPicPr>
        <p:blipFill>
          <a:blip r:embed="rId1" cstate="print"/>
          <a:srcRect/>
          <a:stretch>
            <a:fillRect/>
          </a:stretch>
        </p:blipFill>
        <p:spPr bwMode="auto">
          <a:xfrm>
            <a:off x="899592" y="985292"/>
            <a:ext cx="7560840" cy="4548318"/>
          </a:xfrm>
          <a:prstGeom prst="rect">
            <a:avLst/>
          </a:prstGeom>
          <a:noFill/>
          <a:ln w="9525">
            <a:noFill/>
            <a:miter lim="800000"/>
            <a:headEnd/>
            <a:tailEnd/>
          </a:ln>
        </p:spPr>
      </p:pic>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1000"/>
                                        <p:tgtEl>
                                          <p:spTgt spid="37"/>
                                        </p:tgtEl>
                                      </p:cBhvr>
                                    </p:animEffect>
                                    <p:anim calcmode="lin" valueType="num">
                                      <p:cBhvr>
                                        <p:cTn id="8" dur="1000" fill="hold"/>
                                        <p:tgtEl>
                                          <p:spTgt spid="37"/>
                                        </p:tgtEl>
                                        <p:attrNameLst>
                                          <p:attrName>ppt_x</p:attrName>
                                        </p:attrNameLst>
                                      </p:cBhvr>
                                      <p:tavLst>
                                        <p:tav tm="0">
                                          <p:val>
                                            <p:strVal val="#ppt_x"/>
                                          </p:val>
                                        </p:tav>
                                        <p:tav tm="100000">
                                          <p:val>
                                            <p:strVal val="#ppt_x"/>
                                          </p:val>
                                        </p:tav>
                                      </p:tavLst>
                                    </p:anim>
                                    <p:anim calcmode="lin" valueType="num">
                                      <p:cBhvr>
                                        <p:cTn id="9" dur="1000" fill="hold"/>
                                        <p:tgtEl>
                                          <p:spTgt spid="3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15008" y="242392"/>
            <a:ext cx="8928992" cy="5472608"/>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矩形 1"/>
          <p:cNvSpPr/>
          <p:nvPr/>
        </p:nvSpPr>
        <p:spPr>
          <a:xfrm>
            <a:off x="251520" y="265212"/>
            <a:ext cx="396044" cy="396044"/>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420212" y="409228"/>
            <a:ext cx="360040" cy="360040"/>
          </a:xfrm>
          <a:prstGeom prst="rect">
            <a:avLst/>
          </a:prstGeom>
          <a:solidFill>
            <a:srgbClr val="0070C0"/>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9"/>
          <p:cNvSpPr txBox="1"/>
          <p:nvPr/>
        </p:nvSpPr>
        <p:spPr>
          <a:xfrm>
            <a:off x="840165" y="409228"/>
            <a:ext cx="1723549" cy="400110"/>
          </a:xfrm>
          <a:prstGeom prst="rect">
            <a:avLst/>
          </a:prstGeom>
          <a:noFill/>
        </p:spPr>
        <p:txBody>
          <a:bodyPr wrap="none" rtlCol="0">
            <a:spAutoFit/>
          </a:bodyPr>
          <a:lstStyle/>
          <a:p>
            <a:r>
              <a:rPr lang="zh-CN" altLang="en-US" sz="2000" b="1" dirty="0" smtClean="0">
                <a:solidFill>
                  <a:srgbClr val="0070C0"/>
                </a:solidFill>
                <a:latin typeface="微软雅黑" panose="020B0503020204020204" pitchFamily="34" charset="-122"/>
                <a:ea typeface="微软雅黑" panose="020B0503020204020204" pitchFamily="34" charset="-122"/>
              </a:rPr>
              <a:t>需求管理工具</a:t>
            </a:r>
            <a:endParaRPr lang="zh-CN" altLang="en-US" sz="2000" b="1" dirty="0">
              <a:solidFill>
                <a:srgbClr val="0070C0"/>
              </a:solidFill>
              <a:latin typeface="微软雅黑" panose="020B0503020204020204" pitchFamily="34" charset="-122"/>
              <a:ea typeface="微软雅黑" panose="020B0503020204020204" pitchFamily="34" charset="-122"/>
            </a:endParaRPr>
          </a:p>
        </p:txBody>
      </p:sp>
      <p:sp>
        <p:nvSpPr>
          <p:cNvPr id="37" name="矩形 36"/>
          <p:cNvSpPr/>
          <p:nvPr/>
        </p:nvSpPr>
        <p:spPr>
          <a:xfrm>
            <a:off x="3250652" y="1921396"/>
            <a:ext cx="2664296" cy="24482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0961" name="Picture 1" descr="C:\Users\Administrator\Documents\Tencent Files\295326869\Image\Group\%E_5O`(681ZU_}$DH5YJ985.png"/>
          <p:cNvPicPr>
            <a:picLocks noChangeAspect="1" noChangeArrowheads="1"/>
          </p:cNvPicPr>
          <p:nvPr/>
        </p:nvPicPr>
        <p:blipFill>
          <a:blip r:embed="rId1" cstate="print"/>
          <a:srcRect/>
          <a:stretch>
            <a:fillRect/>
          </a:stretch>
        </p:blipFill>
        <p:spPr bwMode="auto">
          <a:xfrm>
            <a:off x="323528" y="1705372"/>
            <a:ext cx="4208094" cy="3239125"/>
          </a:xfrm>
          <a:prstGeom prst="rect">
            <a:avLst/>
          </a:prstGeom>
          <a:noFill/>
        </p:spPr>
      </p:pic>
      <p:pic>
        <p:nvPicPr>
          <p:cNvPr id="40962" name="Picture 2" descr="C:\Users\Administrator\Documents\Tencent Files\295326869\Image\Group\OT6FESJT3]LALFYM(BSNK2Y.png"/>
          <p:cNvPicPr>
            <a:picLocks noChangeAspect="1" noChangeArrowheads="1"/>
          </p:cNvPicPr>
          <p:nvPr/>
        </p:nvPicPr>
        <p:blipFill>
          <a:blip r:embed="rId2" cstate="print"/>
          <a:srcRect/>
          <a:stretch>
            <a:fillRect/>
          </a:stretch>
        </p:blipFill>
        <p:spPr bwMode="auto">
          <a:xfrm>
            <a:off x="4572000" y="1633364"/>
            <a:ext cx="4392488" cy="3494970"/>
          </a:xfrm>
          <a:prstGeom prst="rect">
            <a:avLst/>
          </a:prstGeom>
          <a:noFill/>
        </p:spPr>
      </p:pic>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1000"/>
                                        <p:tgtEl>
                                          <p:spTgt spid="37"/>
                                        </p:tgtEl>
                                      </p:cBhvr>
                                    </p:animEffect>
                                    <p:anim calcmode="lin" valueType="num">
                                      <p:cBhvr>
                                        <p:cTn id="8" dur="1000" fill="hold"/>
                                        <p:tgtEl>
                                          <p:spTgt spid="37"/>
                                        </p:tgtEl>
                                        <p:attrNameLst>
                                          <p:attrName>ppt_x</p:attrName>
                                        </p:attrNameLst>
                                      </p:cBhvr>
                                      <p:tavLst>
                                        <p:tav tm="0">
                                          <p:val>
                                            <p:strVal val="#ppt_x"/>
                                          </p:val>
                                        </p:tav>
                                        <p:tav tm="100000">
                                          <p:val>
                                            <p:strVal val="#ppt_x"/>
                                          </p:val>
                                        </p:tav>
                                      </p:tavLst>
                                    </p:anim>
                                    <p:anim calcmode="lin" valueType="num">
                                      <p:cBhvr>
                                        <p:cTn id="9" dur="1000" fill="hold"/>
                                        <p:tgtEl>
                                          <p:spTgt spid="3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08139" y="121196"/>
            <a:ext cx="8928992" cy="5472608"/>
          </a:xfrm>
          <a:prstGeom prst="rect">
            <a:avLst/>
          </a:prstGeom>
          <a:solidFill>
            <a:schemeClr val="bg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矩形 1"/>
          <p:cNvSpPr/>
          <p:nvPr/>
        </p:nvSpPr>
        <p:spPr>
          <a:xfrm>
            <a:off x="251520" y="265212"/>
            <a:ext cx="396044" cy="396044"/>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420212" y="409228"/>
            <a:ext cx="360040" cy="360040"/>
          </a:xfrm>
          <a:prstGeom prst="rect">
            <a:avLst/>
          </a:prstGeom>
          <a:solidFill>
            <a:srgbClr val="0070C0"/>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9"/>
          <p:cNvSpPr txBox="1"/>
          <p:nvPr/>
        </p:nvSpPr>
        <p:spPr>
          <a:xfrm>
            <a:off x="840165" y="409228"/>
            <a:ext cx="697499" cy="400110"/>
          </a:xfrm>
          <a:prstGeom prst="rect">
            <a:avLst/>
          </a:prstGeom>
          <a:noFill/>
        </p:spPr>
        <p:txBody>
          <a:bodyPr wrap="none" rtlCol="0">
            <a:spAutoFit/>
          </a:bodyPr>
          <a:lstStyle/>
          <a:p>
            <a:pPr algn="l"/>
            <a:r>
              <a:rPr lang="en-US" altLang="zh-CN" sz="2000" b="1" dirty="0" smtClean="0">
                <a:solidFill>
                  <a:srgbClr val="0070C0"/>
                </a:solidFill>
                <a:latin typeface="微软雅黑" panose="020B0503020204020204" pitchFamily="34" charset="-122"/>
                <a:ea typeface="微软雅黑" panose="020B0503020204020204" pitchFamily="34" charset="-122"/>
              </a:rPr>
              <a:t>CCB</a:t>
            </a:r>
            <a:endParaRPr lang="zh-CN" altLang="en-US" sz="2000" b="1" dirty="0">
              <a:solidFill>
                <a:srgbClr val="0070C0"/>
              </a:solidFill>
              <a:latin typeface="微软雅黑" panose="020B0503020204020204" pitchFamily="34" charset="-122"/>
              <a:ea typeface="微软雅黑" panose="020B0503020204020204" pitchFamily="34" charset="-122"/>
            </a:endParaRPr>
          </a:p>
        </p:txBody>
      </p:sp>
      <p:pic>
        <p:nvPicPr>
          <p:cNvPr id="102402" name="Picture 2"/>
          <p:cNvPicPr>
            <a:picLocks noChangeAspect="1" noChangeArrowheads="1"/>
          </p:cNvPicPr>
          <p:nvPr/>
        </p:nvPicPr>
        <p:blipFill>
          <a:blip r:embed="rId1" cstate="print"/>
          <a:srcRect/>
          <a:stretch>
            <a:fillRect/>
          </a:stretch>
        </p:blipFill>
        <p:spPr bwMode="auto">
          <a:xfrm>
            <a:off x="1000100" y="1071550"/>
            <a:ext cx="7107256" cy="3781100"/>
          </a:xfrm>
          <a:prstGeom prst="rect">
            <a:avLst/>
          </a:prstGeom>
          <a:noFill/>
          <a:ln w="9525">
            <a:noFill/>
            <a:miter lim="800000"/>
            <a:headEnd/>
            <a:tailEnd/>
          </a:ln>
          <a:effectLst/>
        </p:spPr>
      </p:pic>
    </p:spTree>
  </p:cSld>
  <p:clrMapOvr>
    <a:masterClrMapping/>
  </p:clrMapOvr>
  <mc:AlternateContent xmlns:mc="http://schemas.openxmlformats.org/markup-compatibility/2006">
    <mc:Choice xmlns:p14="http://schemas.microsoft.com/office/powerpoint/2010/main" Requires="p14">
      <p:transition spd="slow" p14:dur="1100">
        <p14:switch dir="r"/>
      </p:transition>
    </mc:Choice>
    <mc:Fallback>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07504" y="121196"/>
            <a:ext cx="8928992" cy="5472608"/>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矩形 1"/>
          <p:cNvSpPr/>
          <p:nvPr/>
        </p:nvSpPr>
        <p:spPr>
          <a:xfrm>
            <a:off x="251520" y="265212"/>
            <a:ext cx="396044" cy="396044"/>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420212" y="409228"/>
            <a:ext cx="360040" cy="360040"/>
          </a:xfrm>
          <a:prstGeom prst="rect">
            <a:avLst/>
          </a:prstGeom>
          <a:solidFill>
            <a:srgbClr val="0070C0"/>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9"/>
          <p:cNvSpPr txBox="1"/>
          <p:nvPr/>
        </p:nvSpPr>
        <p:spPr>
          <a:xfrm>
            <a:off x="840165" y="409228"/>
            <a:ext cx="1980029" cy="400110"/>
          </a:xfrm>
          <a:prstGeom prst="rect">
            <a:avLst/>
          </a:prstGeom>
          <a:noFill/>
        </p:spPr>
        <p:txBody>
          <a:bodyPr wrap="none" rtlCol="0">
            <a:spAutoFit/>
          </a:bodyPr>
          <a:lstStyle/>
          <a:p>
            <a:r>
              <a:rPr lang="zh-CN" altLang="en-US" sz="2000" b="1" dirty="0" smtClean="0">
                <a:solidFill>
                  <a:srgbClr val="0070C0"/>
                </a:solidFill>
                <a:latin typeface="微软雅黑" panose="020B0503020204020204" pitchFamily="34" charset="-122"/>
                <a:ea typeface="微软雅黑" panose="020B0503020204020204" pitchFamily="34" charset="-122"/>
              </a:rPr>
              <a:t>里程碑任务提交</a:t>
            </a:r>
            <a:endParaRPr lang="zh-CN" altLang="en-US" sz="2000" b="1" dirty="0">
              <a:solidFill>
                <a:srgbClr val="0070C0"/>
              </a:solidFill>
              <a:latin typeface="微软雅黑" panose="020B0503020204020204" pitchFamily="34" charset="-122"/>
              <a:ea typeface="微软雅黑" panose="020B0503020204020204" pitchFamily="34" charset="-122"/>
            </a:endParaRPr>
          </a:p>
        </p:txBody>
      </p:sp>
      <p:sp>
        <p:nvSpPr>
          <p:cNvPr id="26" name="TextBox 25"/>
          <p:cNvSpPr txBox="1"/>
          <p:nvPr/>
        </p:nvSpPr>
        <p:spPr>
          <a:xfrm>
            <a:off x="1763688" y="4257771"/>
            <a:ext cx="1563248" cy="261610"/>
          </a:xfrm>
          <a:prstGeom prst="rect">
            <a:avLst/>
          </a:prstGeom>
          <a:noFill/>
        </p:spPr>
        <p:txBody>
          <a:bodyPr wrap="none" rtlCol="0">
            <a:spAutoFit/>
          </a:bodyPr>
          <a:lstStyle/>
          <a:p>
            <a:r>
              <a:rPr lang="zh-CN" altLang="en-US" sz="1100" dirty="0" smtClean="0">
                <a:solidFill>
                  <a:schemeClr val="bg1"/>
                </a:solidFill>
              </a:rPr>
              <a:t>实际完成数目：</a:t>
            </a:r>
            <a:r>
              <a:rPr lang="en-US" altLang="zh-CN" sz="1100" dirty="0" smtClean="0">
                <a:solidFill>
                  <a:schemeClr val="bg1"/>
                </a:solidFill>
              </a:rPr>
              <a:t>820</a:t>
            </a:r>
            <a:r>
              <a:rPr lang="zh-CN" altLang="en-US" sz="1100" dirty="0" smtClean="0">
                <a:solidFill>
                  <a:schemeClr val="bg1"/>
                </a:solidFill>
              </a:rPr>
              <a:t>万</a:t>
            </a:r>
            <a:endParaRPr lang="zh-CN" altLang="en-US" sz="1100" dirty="0">
              <a:solidFill>
                <a:schemeClr val="bg1"/>
              </a:solidFill>
            </a:endParaRPr>
          </a:p>
        </p:txBody>
      </p:sp>
      <p:sp>
        <p:nvSpPr>
          <p:cNvPr id="27" name="TextBox 26"/>
          <p:cNvSpPr txBox="1"/>
          <p:nvPr/>
        </p:nvSpPr>
        <p:spPr>
          <a:xfrm>
            <a:off x="2195736" y="4684122"/>
            <a:ext cx="1140056" cy="261610"/>
          </a:xfrm>
          <a:prstGeom prst="rect">
            <a:avLst/>
          </a:prstGeom>
          <a:noFill/>
        </p:spPr>
        <p:txBody>
          <a:bodyPr wrap="none" rtlCol="0">
            <a:spAutoFit/>
          </a:bodyPr>
          <a:lstStyle/>
          <a:p>
            <a:r>
              <a:rPr lang="zh-CN" altLang="en-US" sz="1100" dirty="0" smtClean="0">
                <a:solidFill>
                  <a:schemeClr val="bg1"/>
                </a:solidFill>
              </a:rPr>
              <a:t>回款数：</a:t>
            </a:r>
            <a:r>
              <a:rPr lang="en-US" altLang="zh-CN" sz="1100" dirty="0" smtClean="0">
                <a:solidFill>
                  <a:schemeClr val="bg1"/>
                </a:solidFill>
              </a:rPr>
              <a:t>640</a:t>
            </a:r>
            <a:r>
              <a:rPr lang="zh-CN" altLang="en-US" sz="1100" dirty="0" smtClean="0">
                <a:solidFill>
                  <a:schemeClr val="bg1"/>
                </a:solidFill>
              </a:rPr>
              <a:t>万</a:t>
            </a:r>
            <a:endParaRPr lang="zh-CN" altLang="en-US" sz="1100" dirty="0">
              <a:solidFill>
                <a:schemeClr val="bg1"/>
              </a:solidFill>
            </a:endParaRPr>
          </a:p>
        </p:txBody>
      </p:sp>
      <p:sp>
        <p:nvSpPr>
          <p:cNvPr id="32" name="TextBox 31"/>
          <p:cNvSpPr txBox="1"/>
          <p:nvPr/>
        </p:nvSpPr>
        <p:spPr>
          <a:xfrm>
            <a:off x="5724128" y="4257771"/>
            <a:ext cx="1563248" cy="261610"/>
          </a:xfrm>
          <a:prstGeom prst="rect">
            <a:avLst/>
          </a:prstGeom>
          <a:noFill/>
        </p:spPr>
        <p:txBody>
          <a:bodyPr wrap="none" rtlCol="0">
            <a:spAutoFit/>
          </a:bodyPr>
          <a:lstStyle/>
          <a:p>
            <a:r>
              <a:rPr lang="zh-CN" altLang="en-US" sz="1100" dirty="0" smtClean="0">
                <a:solidFill>
                  <a:schemeClr val="bg1"/>
                </a:solidFill>
              </a:rPr>
              <a:t>实际完成数目：</a:t>
            </a:r>
            <a:r>
              <a:rPr lang="en-US" altLang="zh-CN" sz="1100" dirty="0" smtClean="0">
                <a:solidFill>
                  <a:schemeClr val="bg1"/>
                </a:solidFill>
              </a:rPr>
              <a:t>820</a:t>
            </a:r>
            <a:r>
              <a:rPr lang="zh-CN" altLang="en-US" sz="1100" dirty="0" smtClean="0">
                <a:solidFill>
                  <a:schemeClr val="bg1"/>
                </a:solidFill>
              </a:rPr>
              <a:t>万</a:t>
            </a:r>
            <a:endParaRPr lang="zh-CN" altLang="en-US" sz="1100" dirty="0">
              <a:solidFill>
                <a:schemeClr val="bg1"/>
              </a:solidFill>
            </a:endParaRPr>
          </a:p>
        </p:txBody>
      </p:sp>
      <p:sp>
        <p:nvSpPr>
          <p:cNvPr id="33" name="TextBox 32"/>
          <p:cNvSpPr txBox="1"/>
          <p:nvPr/>
        </p:nvSpPr>
        <p:spPr>
          <a:xfrm>
            <a:off x="5736200" y="4684122"/>
            <a:ext cx="1140056" cy="261610"/>
          </a:xfrm>
          <a:prstGeom prst="rect">
            <a:avLst/>
          </a:prstGeom>
          <a:noFill/>
        </p:spPr>
        <p:txBody>
          <a:bodyPr wrap="none" rtlCol="0">
            <a:spAutoFit/>
          </a:bodyPr>
          <a:lstStyle/>
          <a:p>
            <a:r>
              <a:rPr lang="zh-CN" altLang="en-US" sz="1100" dirty="0" smtClean="0">
                <a:solidFill>
                  <a:schemeClr val="bg1"/>
                </a:solidFill>
              </a:rPr>
              <a:t>回款数：</a:t>
            </a:r>
            <a:r>
              <a:rPr lang="en-US" altLang="zh-CN" sz="1100" dirty="0" smtClean="0">
                <a:solidFill>
                  <a:schemeClr val="bg1"/>
                </a:solidFill>
              </a:rPr>
              <a:t>640</a:t>
            </a:r>
            <a:r>
              <a:rPr lang="zh-CN" altLang="en-US" sz="1100" dirty="0" smtClean="0">
                <a:solidFill>
                  <a:schemeClr val="bg1"/>
                </a:solidFill>
              </a:rPr>
              <a:t>万</a:t>
            </a:r>
            <a:endParaRPr lang="zh-CN" altLang="en-US" sz="1100" dirty="0">
              <a:solidFill>
                <a:schemeClr val="bg1"/>
              </a:solidFill>
            </a:endParaRPr>
          </a:p>
        </p:txBody>
      </p:sp>
      <p:sp>
        <p:nvSpPr>
          <p:cNvPr id="34" name="TextBox 33"/>
          <p:cNvSpPr txBox="1"/>
          <p:nvPr/>
        </p:nvSpPr>
        <p:spPr>
          <a:xfrm>
            <a:off x="4312827" y="2804076"/>
            <a:ext cx="662361" cy="523220"/>
          </a:xfrm>
          <a:prstGeom prst="rect">
            <a:avLst/>
          </a:prstGeom>
          <a:noFill/>
        </p:spPr>
        <p:txBody>
          <a:bodyPr wrap="none" rtlCol="0">
            <a:spAutoFit/>
          </a:bodyPr>
          <a:lstStyle/>
          <a:p>
            <a:r>
              <a:rPr lang="en-US" altLang="zh-CN" sz="2800" b="1" dirty="0" smtClean="0">
                <a:solidFill>
                  <a:schemeClr val="bg1"/>
                </a:solidFill>
              </a:rPr>
              <a:t>VS</a:t>
            </a:r>
            <a:endParaRPr lang="zh-CN" altLang="en-US" sz="2800" b="1" dirty="0">
              <a:solidFill>
                <a:schemeClr val="bg1"/>
              </a:solidFill>
            </a:endParaRPr>
          </a:p>
        </p:txBody>
      </p:sp>
      <p:pic>
        <p:nvPicPr>
          <p:cNvPr id="2050" name="Picture 2"/>
          <p:cNvPicPr>
            <a:picLocks noChangeAspect="1" noChangeArrowheads="1"/>
          </p:cNvPicPr>
          <p:nvPr/>
        </p:nvPicPr>
        <p:blipFill>
          <a:blip r:embed="rId1" cstate="print"/>
          <a:srcRect/>
          <a:stretch>
            <a:fillRect/>
          </a:stretch>
        </p:blipFill>
        <p:spPr bwMode="auto">
          <a:xfrm>
            <a:off x="1028700" y="1128078"/>
            <a:ext cx="7086600" cy="3457575"/>
          </a:xfrm>
          <a:prstGeom prst="rect">
            <a:avLst/>
          </a:prstGeom>
          <a:noFill/>
          <a:ln w="9525">
            <a:noFill/>
            <a:miter lim="800000"/>
            <a:headEnd/>
            <a:tailEnd/>
          </a:ln>
        </p:spPr>
      </p:pic>
      <p:pic>
        <p:nvPicPr>
          <p:cNvPr id="2051" name="Picture 3"/>
          <p:cNvPicPr>
            <a:picLocks noChangeAspect="1" noChangeArrowheads="1"/>
          </p:cNvPicPr>
          <p:nvPr/>
        </p:nvPicPr>
        <p:blipFill>
          <a:blip r:embed="rId2" cstate="print"/>
          <a:srcRect/>
          <a:stretch>
            <a:fillRect/>
          </a:stretch>
        </p:blipFill>
        <p:spPr bwMode="auto">
          <a:xfrm>
            <a:off x="1276350" y="1080453"/>
            <a:ext cx="6838950" cy="3476625"/>
          </a:xfrm>
          <a:prstGeom prst="rect">
            <a:avLst/>
          </a:prstGeom>
          <a:noFill/>
          <a:ln w="9525">
            <a:noFill/>
            <a:miter lim="800000"/>
            <a:headEnd/>
            <a:tailEnd/>
          </a:ln>
        </p:spPr>
      </p:pic>
      <p:pic>
        <p:nvPicPr>
          <p:cNvPr id="2052" name="Picture 4"/>
          <p:cNvPicPr>
            <a:picLocks noChangeAspect="1" noChangeArrowheads="1"/>
          </p:cNvPicPr>
          <p:nvPr/>
        </p:nvPicPr>
        <p:blipFill>
          <a:blip r:embed="rId3" cstate="print"/>
          <a:srcRect/>
          <a:stretch>
            <a:fillRect/>
          </a:stretch>
        </p:blipFill>
        <p:spPr bwMode="auto">
          <a:xfrm>
            <a:off x="1586865" y="1147128"/>
            <a:ext cx="6457950" cy="3438525"/>
          </a:xfrm>
          <a:prstGeom prst="rect">
            <a:avLst/>
          </a:prstGeom>
          <a:noFill/>
          <a:ln w="9525">
            <a:noFill/>
            <a:miter lim="800000"/>
            <a:headEnd/>
            <a:tailEnd/>
          </a:ln>
        </p:spPr>
      </p:pic>
    </p:spTree>
  </p:cSld>
  <p:clrMapOvr>
    <a:masterClrMapping/>
  </p:clrMapOvr>
  <mc:AlternateContent xmlns:mc="http://schemas.openxmlformats.org/markup-compatibility/2006">
    <mc:Choice xmlns:p14="http://schemas.microsoft.com/office/powerpoint/2010/main" Requires="p14">
      <p:transition spd="slow" p14:dur="1600">
        <p14:prism dir="d" isContent="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xit" presetSubtype="10" fill="hold" nodeType="clickEffect">
                                  <p:stCondLst>
                                    <p:cond delay="0"/>
                                  </p:stCondLst>
                                  <p:childTnLst>
                                    <p:animEffect transition="out" filter="blinds(horizontal)">
                                      <p:cBhvr>
                                        <p:cTn id="6" dur="500"/>
                                        <p:tgtEl>
                                          <p:spTgt spid="2052"/>
                                        </p:tgtEl>
                                      </p:cBhvr>
                                    </p:animEffect>
                                    <p:set>
                                      <p:cBhvr>
                                        <p:cTn id="7" dur="1" fill="hold">
                                          <p:stCondLst>
                                            <p:cond delay="499"/>
                                          </p:stCondLst>
                                        </p:cTn>
                                        <p:tgtEl>
                                          <p:spTgt spid="2052"/>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2" presetClass="exit" presetSubtype="4" fill="hold" nodeType="clickEffect">
                                  <p:stCondLst>
                                    <p:cond delay="0"/>
                                  </p:stCondLst>
                                  <p:childTnLst>
                                    <p:anim calcmode="lin" valueType="num">
                                      <p:cBhvr additive="base">
                                        <p:cTn id="11" dur="500"/>
                                        <p:tgtEl>
                                          <p:spTgt spid="2051"/>
                                        </p:tgtEl>
                                        <p:attrNameLst>
                                          <p:attrName>ppt_x</p:attrName>
                                        </p:attrNameLst>
                                      </p:cBhvr>
                                      <p:tavLst>
                                        <p:tav tm="0">
                                          <p:val>
                                            <p:strVal val="ppt_x"/>
                                          </p:val>
                                        </p:tav>
                                        <p:tav tm="100000">
                                          <p:val>
                                            <p:strVal val="ppt_x"/>
                                          </p:val>
                                        </p:tav>
                                      </p:tavLst>
                                    </p:anim>
                                    <p:anim calcmode="lin" valueType="num">
                                      <p:cBhvr additive="base">
                                        <p:cTn id="12" dur="500"/>
                                        <p:tgtEl>
                                          <p:spTgt spid="2051"/>
                                        </p:tgtEl>
                                        <p:attrNameLst>
                                          <p:attrName>ppt_y</p:attrName>
                                        </p:attrNameLst>
                                      </p:cBhvr>
                                      <p:tavLst>
                                        <p:tav tm="0">
                                          <p:val>
                                            <p:strVal val="ppt_y"/>
                                          </p:val>
                                        </p:tav>
                                        <p:tav tm="100000">
                                          <p:val>
                                            <p:strVal val="1+ppt_h/2"/>
                                          </p:val>
                                        </p:tav>
                                      </p:tavLst>
                                    </p:anim>
                                    <p:set>
                                      <p:cBhvr>
                                        <p:cTn id="13" dur="1" fill="hold">
                                          <p:stCondLst>
                                            <p:cond delay="499"/>
                                          </p:stCondLst>
                                        </p:cTn>
                                        <p:tgtEl>
                                          <p:spTgt spid="2051"/>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3" presetClass="exit" presetSubtype="10" fill="hold" nodeType="clickEffect">
                                  <p:stCondLst>
                                    <p:cond delay="0"/>
                                  </p:stCondLst>
                                  <p:childTnLst>
                                    <p:animEffect transition="out" filter="blinds(horizontal)">
                                      <p:cBhvr>
                                        <p:cTn id="17" dur="500"/>
                                        <p:tgtEl>
                                          <p:spTgt spid="2050"/>
                                        </p:tgtEl>
                                      </p:cBhvr>
                                    </p:animEffect>
                                    <p:set>
                                      <p:cBhvr>
                                        <p:cTn id="18" dur="1" fill="hold">
                                          <p:stCondLst>
                                            <p:cond delay="499"/>
                                          </p:stCondLst>
                                        </p:cTn>
                                        <p:tgtEl>
                                          <p:spTgt spid="205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08139" y="121196"/>
            <a:ext cx="8928992" cy="5472608"/>
          </a:xfrm>
          <a:prstGeom prst="rect">
            <a:avLst/>
          </a:prstGeom>
          <a:solidFill>
            <a:schemeClr val="bg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矩形 1"/>
          <p:cNvSpPr/>
          <p:nvPr/>
        </p:nvSpPr>
        <p:spPr>
          <a:xfrm>
            <a:off x="251520" y="265212"/>
            <a:ext cx="396044" cy="396044"/>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420212" y="409228"/>
            <a:ext cx="360040" cy="360040"/>
          </a:xfrm>
          <a:prstGeom prst="rect">
            <a:avLst/>
          </a:prstGeom>
          <a:solidFill>
            <a:srgbClr val="0070C0"/>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9"/>
          <p:cNvSpPr txBox="1"/>
          <p:nvPr/>
        </p:nvSpPr>
        <p:spPr>
          <a:xfrm>
            <a:off x="840165" y="409228"/>
            <a:ext cx="697499" cy="400110"/>
          </a:xfrm>
          <a:prstGeom prst="rect">
            <a:avLst/>
          </a:prstGeom>
          <a:noFill/>
        </p:spPr>
        <p:txBody>
          <a:bodyPr wrap="none" rtlCol="0">
            <a:spAutoFit/>
          </a:bodyPr>
          <a:lstStyle/>
          <a:p>
            <a:pPr algn="l"/>
            <a:r>
              <a:rPr lang="en-US" altLang="zh-CN" sz="2000" b="1" dirty="0" smtClean="0">
                <a:solidFill>
                  <a:srgbClr val="0070C0"/>
                </a:solidFill>
                <a:latin typeface="微软雅黑" panose="020B0503020204020204" pitchFamily="34" charset="-122"/>
                <a:ea typeface="微软雅黑" panose="020B0503020204020204" pitchFamily="34" charset="-122"/>
              </a:rPr>
              <a:t>CCB</a:t>
            </a:r>
            <a:endParaRPr lang="zh-CN" altLang="en-US" sz="2000" b="1" dirty="0">
              <a:solidFill>
                <a:srgbClr val="0070C0"/>
              </a:solidFill>
              <a:latin typeface="微软雅黑" panose="020B0503020204020204" pitchFamily="34" charset="-122"/>
              <a:ea typeface="微软雅黑" panose="020B0503020204020204" pitchFamily="34" charset="-122"/>
            </a:endParaRPr>
          </a:p>
        </p:txBody>
      </p:sp>
      <p:pic>
        <p:nvPicPr>
          <p:cNvPr id="80897" name="Picture 1" descr="C:\Users\Administrator\AppData\Roaming\Tencent\Users\1146072889\QQ\WinTemp\RichOle\{4@[8Z4{9LZZLF}0(LY7BJL.png"/>
          <p:cNvPicPr>
            <a:picLocks noChangeAspect="1" noChangeArrowheads="1"/>
          </p:cNvPicPr>
          <p:nvPr/>
        </p:nvPicPr>
        <p:blipFill>
          <a:blip r:embed="rId1" cstate="print"/>
          <a:srcRect/>
          <a:stretch>
            <a:fillRect/>
          </a:stretch>
        </p:blipFill>
        <p:spPr bwMode="auto">
          <a:xfrm>
            <a:off x="500034" y="1357302"/>
            <a:ext cx="7803539" cy="3019431"/>
          </a:xfrm>
          <a:prstGeom prst="rect">
            <a:avLst/>
          </a:prstGeom>
          <a:noFill/>
        </p:spPr>
      </p:pic>
    </p:spTree>
  </p:cSld>
  <p:clrMapOvr>
    <a:masterClrMapping/>
  </p:clrMapOvr>
  <mc:AlternateContent xmlns:mc="http://schemas.openxmlformats.org/markup-compatibility/2006">
    <mc:Choice xmlns:p14="http://schemas.microsoft.com/office/powerpoint/2010/main" Requires="p14">
      <p:transition spd="slow" p14:dur="1100">
        <p14:switch dir="r"/>
      </p:transition>
    </mc:Choice>
    <mc:Fallback>
      <p:transition spd="slow">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08139" y="121196"/>
            <a:ext cx="8928992" cy="5472608"/>
          </a:xfrm>
          <a:prstGeom prst="rect">
            <a:avLst/>
          </a:prstGeom>
          <a:solidFill>
            <a:schemeClr val="bg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矩形 1"/>
          <p:cNvSpPr/>
          <p:nvPr/>
        </p:nvSpPr>
        <p:spPr>
          <a:xfrm>
            <a:off x="251520" y="265212"/>
            <a:ext cx="396044" cy="396044"/>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420212" y="409228"/>
            <a:ext cx="360040" cy="360040"/>
          </a:xfrm>
          <a:prstGeom prst="rect">
            <a:avLst/>
          </a:prstGeom>
          <a:solidFill>
            <a:srgbClr val="0070C0"/>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9"/>
          <p:cNvSpPr txBox="1"/>
          <p:nvPr/>
        </p:nvSpPr>
        <p:spPr>
          <a:xfrm>
            <a:off x="840165" y="409228"/>
            <a:ext cx="697499" cy="400110"/>
          </a:xfrm>
          <a:prstGeom prst="rect">
            <a:avLst/>
          </a:prstGeom>
          <a:noFill/>
        </p:spPr>
        <p:txBody>
          <a:bodyPr wrap="none" rtlCol="0">
            <a:spAutoFit/>
          </a:bodyPr>
          <a:lstStyle/>
          <a:p>
            <a:pPr algn="l"/>
            <a:r>
              <a:rPr lang="en-US" altLang="zh-CN" sz="2000" b="1" dirty="0" smtClean="0">
                <a:solidFill>
                  <a:srgbClr val="0070C0"/>
                </a:solidFill>
                <a:latin typeface="微软雅黑" panose="020B0503020204020204" pitchFamily="34" charset="-122"/>
                <a:ea typeface="微软雅黑" panose="020B0503020204020204" pitchFamily="34" charset="-122"/>
              </a:rPr>
              <a:t>CCB</a:t>
            </a:r>
            <a:endParaRPr lang="zh-CN" altLang="en-US" sz="2000" b="1" dirty="0">
              <a:solidFill>
                <a:srgbClr val="0070C0"/>
              </a:solidFill>
              <a:latin typeface="微软雅黑" panose="020B0503020204020204" pitchFamily="34" charset="-122"/>
              <a:ea typeface="微软雅黑" panose="020B0503020204020204" pitchFamily="34" charset="-122"/>
            </a:endParaRPr>
          </a:p>
        </p:txBody>
      </p:sp>
      <p:pic>
        <p:nvPicPr>
          <p:cNvPr id="82945" name="Picture 1" descr="C:\Users\Administrator\AppData\Roaming\Tencent\Users\1146072889\QQ\WinTemp\RichOle\~9[SC1[)N~8UHH]PB4H[L1V.png"/>
          <p:cNvPicPr>
            <a:picLocks noChangeAspect="1" noChangeArrowheads="1"/>
          </p:cNvPicPr>
          <p:nvPr/>
        </p:nvPicPr>
        <p:blipFill>
          <a:blip r:embed="rId1" cstate="print"/>
          <a:srcRect/>
          <a:stretch>
            <a:fillRect/>
          </a:stretch>
        </p:blipFill>
        <p:spPr bwMode="auto">
          <a:xfrm>
            <a:off x="2143108" y="357170"/>
            <a:ext cx="4579022" cy="4940694"/>
          </a:xfrm>
          <a:prstGeom prst="rect">
            <a:avLst/>
          </a:prstGeom>
          <a:noFill/>
        </p:spPr>
      </p:pic>
    </p:spTree>
  </p:cSld>
  <p:clrMapOvr>
    <a:masterClrMapping/>
  </p:clrMapOvr>
  <mc:AlternateContent xmlns:mc="http://schemas.openxmlformats.org/markup-compatibility/2006">
    <mc:Choice xmlns:p14="http://schemas.microsoft.com/office/powerpoint/2010/main" Requires="p14">
      <p:transition spd="slow" p14:dur="1100">
        <p14:switch dir="r"/>
      </p:transition>
    </mc:Choice>
    <mc:Fallback>
      <p:transition spd="slow">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07504" y="121196"/>
            <a:ext cx="8928992" cy="5472608"/>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矩形 1"/>
          <p:cNvSpPr/>
          <p:nvPr/>
        </p:nvSpPr>
        <p:spPr>
          <a:xfrm>
            <a:off x="251520" y="265212"/>
            <a:ext cx="396044" cy="396044"/>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420212" y="409228"/>
            <a:ext cx="360040" cy="360040"/>
          </a:xfrm>
          <a:prstGeom prst="rect">
            <a:avLst/>
          </a:prstGeom>
          <a:solidFill>
            <a:srgbClr val="0070C0"/>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9"/>
          <p:cNvSpPr txBox="1"/>
          <p:nvPr/>
        </p:nvSpPr>
        <p:spPr>
          <a:xfrm>
            <a:off x="840165" y="409228"/>
            <a:ext cx="2236510" cy="400110"/>
          </a:xfrm>
          <a:prstGeom prst="rect">
            <a:avLst/>
          </a:prstGeom>
          <a:noFill/>
        </p:spPr>
        <p:txBody>
          <a:bodyPr wrap="none" rtlCol="0">
            <a:spAutoFit/>
          </a:bodyPr>
          <a:lstStyle/>
          <a:p>
            <a:pPr algn="l"/>
            <a:r>
              <a:rPr lang="zh-CN" altLang="en-US" sz="2000" b="1" dirty="0" smtClean="0">
                <a:solidFill>
                  <a:srgbClr val="0070C0"/>
                </a:solidFill>
                <a:latin typeface="微软雅黑" panose="020B0503020204020204" pitchFamily="34" charset="-122"/>
                <a:ea typeface="微软雅黑" panose="020B0503020204020204" pitchFamily="34" charset="-122"/>
              </a:rPr>
              <a:t>需求变更申请报告</a:t>
            </a:r>
            <a:endParaRPr lang="zh-CN" altLang="en-US" sz="2000" b="1" dirty="0">
              <a:solidFill>
                <a:srgbClr val="0070C0"/>
              </a:solidFill>
              <a:latin typeface="微软雅黑" panose="020B0503020204020204" pitchFamily="34" charset="-122"/>
              <a:ea typeface="微软雅黑" panose="020B0503020204020204" pitchFamily="34" charset="-122"/>
            </a:endParaRPr>
          </a:p>
        </p:txBody>
      </p:sp>
      <p:sp>
        <p:nvSpPr>
          <p:cNvPr id="37" name="矩形 36"/>
          <p:cNvSpPr/>
          <p:nvPr/>
        </p:nvSpPr>
        <p:spPr>
          <a:xfrm>
            <a:off x="3250652" y="1921396"/>
            <a:ext cx="2664296" cy="24482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8" name="表格 7"/>
          <p:cNvGraphicFramePr>
            <a:graphicFrameLocks noGrp="1"/>
          </p:cNvGraphicFramePr>
          <p:nvPr/>
        </p:nvGraphicFramePr>
        <p:xfrm>
          <a:off x="3000364" y="928674"/>
          <a:ext cx="2865968" cy="4222369"/>
        </p:xfrm>
        <a:graphic>
          <a:graphicData uri="http://schemas.openxmlformats.org/drawingml/2006/table">
            <a:tbl>
              <a:tblPr/>
              <a:tblGrid>
                <a:gridCol w="716492"/>
                <a:gridCol w="716492"/>
                <a:gridCol w="716492"/>
                <a:gridCol w="716492"/>
              </a:tblGrid>
              <a:tr h="0">
                <a:tc>
                  <a:txBody>
                    <a:bodyPr/>
                    <a:lstStyle/>
                    <a:p>
                      <a:pPr algn="l">
                        <a:spcAft>
                          <a:spcPts val="0"/>
                        </a:spcAft>
                      </a:pPr>
                      <a:r>
                        <a:rPr lang="zh-CN" sz="600" b="1" kern="100" dirty="0">
                          <a:solidFill>
                            <a:srgbClr val="000000"/>
                          </a:solidFill>
                          <a:latin typeface="Times New Roman" panose="02020603050405020304"/>
                          <a:ea typeface="微软雅黑" panose="020B0503020204020204" pitchFamily="34" charset="-122"/>
                        </a:rPr>
                        <a:t>项目名称</a:t>
                      </a:r>
                      <a:endParaRPr lang="zh-CN" sz="500" kern="100" dirty="0">
                        <a:latin typeface="Times New Roman" panose="02020603050405020304"/>
                        <a:ea typeface="宋体" panose="02010600030101010101" pitchFamily="2" charset="-122"/>
                      </a:endParaRPr>
                    </a:p>
                  </a:txBody>
                  <a:tcPr marL="32242" marR="3224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gridSpan="3">
                  <a:txBody>
                    <a:bodyPr/>
                    <a:lstStyle/>
                    <a:p>
                      <a:pPr algn="l">
                        <a:spcAft>
                          <a:spcPts val="0"/>
                        </a:spcAft>
                      </a:pPr>
                      <a:r>
                        <a:rPr lang="zh-CN" sz="600" b="1" kern="100">
                          <a:solidFill>
                            <a:srgbClr val="000000"/>
                          </a:solidFill>
                          <a:latin typeface="Times New Roman" panose="02020603050405020304"/>
                          <a:ea typeface="微软雅黑" panose="020B0503020204020204" pitchFamily="34" charset="-122"/>
                        </a:rPr>
                        <a:t>软件工程系列教学辅助网站</a:t>
                      </a:r>
                      <a:endParaRPr lang="zh-CN" sz="500" kern="100">
                        <a:latin typeface="Times New Roman" panose="02020603050405020304"/>
                        <a:ea typeface="宋体" panose="02010600030101010101" pitchFamily="2" charset="-122"/>
                      </a:endParaRPr>
                    </a:p>
                  </a:txBody>
                  <a:tcPr marL="32242" marR="3224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cPr/>
                </a:tc>
                <a:tc hMerge="1">
                  <a:tcPr/>
                </a:tc>
              </a:tr>
              <a:tr h="0">
                <a:tc gridSpan="4">
                  <a:txBody>
                    <a:bodyPr/>
                    <a:lstStyle/>
                    <a:p>
                      <a:pPr algn="ctr">
                        <a:spcAft>
                          <a:spcPts val="0"/>
                        </a:spcAft>
                      </a:pPr>
                      <a:r>
                        <a:rPr lang="zh-CN" sz="600" b="1" kern="100">
                          <a:solidFill>
                            <a:srgbClr val="000000"/>
                          </a:solidFill>
                          <a:latin typeface="Times New Roman" panose="02020603050405020304"/>
                          <a:ea typeface="微软雅黑" panose="020B0503020204020204" pitchFamily="34" charset="-122"/>
                        </a:rPr>
                        <a:t>需求变更申请</a:t>
                      </a:r>
                      <a:endParaRPr lang="zh-CN" sz="500" kern="100">
                        <a:latin typeface="Times New Roman" panose="02020603050405020304"/>
                        <a:ea typeface="宋体" panose="02010600030101010101" pitchFamily="2" charset="-122"/>
                      </a:endParaRPr>
                    </a:p>
                  </a:txBody>
                  <a:tcPr marL="32242" marR="3224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hMerge="1">
                  <a:tcPr/>
                </a:tc>
                <a:tc hMerge="1">
                  <a:tcPr/>
                </a:tc>
                <a:tc hMerge="1">
                  <a:tcPr/>
                </a:tc>
              </a:tr>
              <a:tr h="0">
                <a:tc>
                  <a:txBody>
                    <a:bodyPr/>
                    <a:lstStyle/>
                    <a:p>
                      <a:pPr algn="ctr">
                        <a:spcAft>
                          <a:spcPts val="0"/>
                        </a:spcAft>
                      </a:pPr>
                      <a:r>
                        <a:rPr lang="zh-CN" sz="600" b="1" kern="100">
                          <a:solidFill>
                            <a:srgbClr val="000000"/>
                          </a:solidFill>
                          <a:latin typeface="Times New Roman" panose="02020603050405020304"/>
                          <a:ea typeface="微软雅黑" panose="020B0503020204020204" pitchFamily="34" charset="-122"/>
                        </a:rPr>
                        <a:t>需求变更申请人</a:t>
                      </a:r>
                      <a:endParaRPr lang="zh-CN" sz="500" kern="100">
                        <a:latin typeface="Times New Roman" panose="02020603050405020304"/>
                        <a:ea typeface="宋体" panose="02010600030101010101" pitchFamily="2" charset="-122"/>
                      </a:endParaRPr>
                    </a:p>
                  </a:txBody>
                  <a:tcPr marL="32242" marR="3224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zh-CN" sz="600" b="1" kern="100">
                          <a:solidFill>
                            <a:srgbClr val="000000"/>
                          </a:solidFill>
                          <a:latin typeface="Times New Roman" panose="02020603050405020304"/>
                          <a:ea typeface="微软雅黑" panose="020B0503020204020204" pitchFamily="34" charset="-122"/>
                        </a:rPr>
                        <a:t>杨枨老师</a:t>
                      </a:r>
                      <a:endParaRPr lang="zh-CN" sz="500" kern="100">
                        <a:latin typeface="Times New Roman" panose="02020603050405020304"/>
                        <a:ea typeface="宋体" panose="02010600030101010101" pitchFamily="2" charset="-122"/>
                      </a:endParaRPr>
                    </a:p>
                  </a:txBody>
                  <a:tcPr marL="32242" marR="3224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600" b="1" kern="100">
                          <a:solidFill>
                            <a:srgbClr val="000000"/>
                          </a:solidFill>
                          <a:latin typeface="Times New Roman" panose="02020603050405020304"/>
                          <a:ea typeface="微软雅黑" panose="020B0503020204020204" pitchFamily="34" charset="-122"/>
                        </a:rPr>
                        <a:t>申请日期</a:t>
                      </a:r>
                      <a:endParaRPr lang="zh-CN" sz="500" kern="100">
                        <a:latin typeface="Times New Roman" panose="02020603050405020304"/>
                        <a:ea typeface="宋体" panose="02010600030101010101" pitchFamily="2" charset="-122"/>
                      </a:endParaRPr>
                    </a:p>
                  </a:txBody>
                  <a:tcPr marL="32242" marR="3224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endParaRPr lang="zh-CN" sz="500" kern="100">
                        <a:latin typeface="Times New Roman" panose="02020603050405020304"/>
                        <a:ea typeface="宋体" panose="02010600030101010101" pitchFamily="2" charset="-122"/>
                      </a:endParaRPr>
                    </a:p>
                  </a:txBody>
                  <a:tcPr marL="32242" marR="3224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74068">
                <a:tc>
                  <a:txBody>
                    <a:bodyPr/>
                    <a:lstStyle/>
                    <a:p>
                      <a:pPr algn="ctr">
                        <a:spcAft>
                          <a:spcPts val="0"/>
                        </a:spcAft>
                        <a:tabLst>
                          <a:tab pos="2637155" algn="ctr"/>
                          <a:tab pos="5274310" algn="r"/>
                          <a:tab pos="266700" algn="l"/>
                        </a:tabLst>
                      </a:pPr>
                      <a:r>
                        <a:rPr lang="zh-CN" sz="600" kern="100">
                          <a:solidFill>
                            <a:srgbClr val="000000"/>
                          </a:solidFill>
                          <a:latin typeface="Times New Roman" panose="02020603050405020304"/>
                          <a:ea typeface="微软雅黑" panose="020B0503020204020204" pitchFamily="34" charset="-122"/>
                        </a:rPr>
                        <a:t>申请变更的</a:t>
                      </a:r>
                      <a:endParaRPr lang="zh-CN" sz="400" kern="100">
                        <a:latin typeface="Times New Roman" panose="02020603050405020304"/>
                        <a:ea typeface="宋体" panose="02010600030101010101" pitchFamily="2" charset="-122"/>
                      </a:endParaRPr>
                    </a:p>
                    <a:p>
                      <a:pPr algn="ctr">
                        <a:spcAft>
                          <a:spcPts val="0"/>
                        </a:spcAft>
                        <a:tabLst>
                          <a:tab pos="2637155" algn="ctr"/>
                          <a:tab pos="5274310" algn="r"/>
                          <a:tab pos="266700" algn="l"/>
                        </a:tabLst>
                      </a:pPr>
                      <a:r>
                        <a:rPr lang="zh-CN" sz="600" kern="100">
                          <a:solidFill>
                            <a:srgbClr val="000000"/>
                          </a:solidFill>
                          <a:latin typeface="Times New Roman" panose="02020603050405020304"/>
                          <a:ea typeface="微软雅黑" panose="020B0503020204020204" pitchFamily="34" charset="-122"/>
                        </a:rPr>
                        <a:t>需求文档</a:t>
                      </a:r>
                      <a:endParaRPr lang="zh-CN" sz="400" kern="100">
                        <a:latin typeface="Times New Roman" panose="02020603050405020304"/>
                        <a:ea typeface="宋体" panose="02010600030101010101" pitchFamily="2" charset="-122"/>
                      </a:endParaRPr>
                    </a:p>
                  </a:txBody>
                  <a:tcPr marL="32242" marR="3224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gridSpan="3">
                  <a:txBody>
                    <a:bodyPr/>
                    <a:lstStyle/>
                    <a:p>
                      <a:pPr algn="just">
                        <a:spcAft>
                          <a:spcPts val="0"/>
                        </a:spcAft>
                      </a:pPr>
                      <a:r>
                        <a:rPr lang="zh-CN" sz="600" kern="100">
                          <a:solidFill>
                            <a:srgbClr val="000000"/>
                          </a:solidFill>
                          <a:latin typeface="Times New Roman" panose="02020603050405020304"/>
                          <a:ea typeface="微软雅黑" panose="020B0503020204020204" pitchFamily="34" charset="-122"/>
                        </a:rPr>
                        <a:t>软件需求规格说明书</a:t>
                      </a:r>
                      <a:r>
                        <a:rPr lang="en-US" sz="600" kern="100">
                          <a:solidFill>
                            <a:srgbClr val="000000"/>
                          </a:solidFill>
                          <a:latin typeface="Times New Roman" panose="02020603050405020304"/>
                          <a:ea typeface="微软雅黑" panose="020B0503020204020204" pitchFamily="34" charset="-122"/>
                        </a:rPr>
                        <a:t> V1.0 </a:t>
                      </a:r>
                      <a:endParaRPr lang="zh-CN" sz="500" kern="100">
                        <a:latin typeface="Times New Roman" panose="02020603050405020304"/>
                        <a:ea typeface="宋体" panose="02010600030101010101" pitchFamily="2" charset="-122"/>
                      </a:endParaRPr>
                    </a:p>
                    <a:p>
                      <a:pPr algn="just">
                        <a:spcAft>
                          <a:spcPts val="0"/>
                        </a:spcAft>
                      </a:pPr>
                      <a:r>
                        <a:rPr lang="zh-CN" sz="600" kern="100">
                          <a:solidFill>
                            <a:srgbClr val="000000"/>
                          </a:solidFill>
                          <a:latin typeface="Times New Roman" panose="02020603050405020304"/>
                          <a:ea typeface="微软雅黑" panose="020B0503020204020204" pitchFamily="34" charset="-122"/>
                        </a:rPr>
                        <a:t>测试用例</a:t>
                      </a:r>
                      <a:r>
                        <a:rPr lang="en-US" sz="600" kern="100">
                          <a:solidFill>
                            <a:srgbClr val="000000"/>
                          </a:solidFill>
                          <a:latin typeface="Times New Roman" panose="02020603050405020304"/>
                          <a:ea typeface="微软雅黑" panose="020B0503020204020204" pitchFamily="34" charset="-122"/>
                        </a:rPr>
                        <a:t> V1.0 </a:t>
                      </a:r>
                      <a:endParaRPr lang="zh-CN" sz="500" kern="100">
                        <a:latin typeface="Times New Roman" panose="02020603050405020304"/>
                        <a:ea typeface="宋体" panose="02010600030101010101" pitchFamily="2" charset="-122"/>
                      </a:endParaRPr>
                    </a:p>
                    <a:p>
                      <a:pPr algn="just">
                        <a:spcAft>
                          <a:spcPts val="0"/>
                        </a:spcAft>
                      </a:pPr>
                      <a:r>
                        <a:rPr lang="zh-CN" sz="600" kern="100">
                          <a:solidFill>
                            <a:srgbClr val="000000"/>
                          </a:solidFill>
                          <a:latin typeface="Times New Roman" panose="02020603050405020304"/>
                          <a:ea typeface="微软雅黑" panose="020B0503020204020204" pitchFamily="34" charset="-122"/>
                        </a:rPr>
                        <a:t>用户手册</a:t>
                      </a:r>
                      <a:r>
                        <a:rPr lang="en-US" sz="600" kern="100">
                          <a:solidFill>
                            <a:srgbClr val="000000"/>
                          </a:solidFill>
                          <a:latin typeface="Times New Roman" panose="02020603050405020304"/>
                          <a:ea typeface="微软雅黑" panose="020B0503020204020204" pitchFamily="34" charset="-122"/>
                        </a:rPr>
                        <a:t> V1.0 </a:t>
                      </a:r>
                      <a:endParaRPr lang="zh-CN" sz="500" kern="100">
                        <a:latin typeface="Times New Roman" panose="02020603050405020304"/>
                        <a:ea typeface="宋体" panose="02010600030101010101" pitchFamily="2" charset="-122"/>
                      </a:endParaRPr>
                    </a:p>
                  </a:txBody>
                  <a:tcPr marL="32242" marR="3224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cPr/>
                </a:tc>
                <a:tc hMerge="1">
                  <a:tcPr/>
                </a:tc>
              </a:tr>
              <a:tr h="374068">
                <a:tc>
                  <a:txBody>
                    <a:bodyPr/>
                    <a:lstStyle/>
                    <a:p>
                      <a:pPr algn="ctr">
                        <a:spcAft>
                          <a:spcPts val="0"/>
                        </a:spcAft>
                      </a:pPr>
                      <a:endParaRPr lang="en-US" sz="600" kern="100">
                        <a:solidFill>
                          <a:srgbClr val="000000"/>
                        </a:solidFill>
                        <a:latin typeface="微软雅黑" panose="020B0503020204020204" pitchFamily="34" charset="-122"/>
                        <a:ea typeface="宋体" panose="02010600030101010101" pitchFamily="2" charset="-122"/>
                      </a:endParaRPr>
                    </a:p>
                    <a:p>
                      <a:pPr algn="ctr">
                        <a:spcAft>
                          <a:spcPts val="0"/>
                        </a:spcAft>
                      </a:pPr>
                      <a:r>
                        <a:rPr lang="zh-CN" sz="600" kern="100">
                          <a:solidFill>
                            <a:srgbClr val="000000"/>
                          </a:solidFill>
                          <a:latin typeface="Times New Roman" panose="02020603050405020304"/>
                          <a:ea typeface="微软雅黑" panose="020B0503020204020204" pitchFamily="34" charset="-122"/>
                        </a:rPr>
                        <a:t>变更的内容</a:t>
                      </a:r>
                      <a:endParaRPr lang="zh-CN" sz="500" kern="100">
                        <a:latin typeface="Times New Roman" panose="02020603050405020304"/>
                        <a:ea typeface="宋体" panose="02010600030101010101" pitchFamily="2" charset="-122"/>
                      </a:endParaRPr>
                    </a:p>
                    <a:p>
                      <a:pPr algn="ctr">
                        <a:spcAft>
                          <a:spcPts val="0"/>
                        </a:spcAft>
                      </a:pPr>
                      <a:r>
                        <a:rPr lang="zh-CN" sz="600" kern="100">
                          <a:solidFill>
                            <a:srgbClr val="000000"/>
                          </a:solidFill>
                          <a:latin typeface="Times New Roman" panose="02020603050405020304"/>
                          <a:ea typeface="微软雅黑" panose="020B0503020204020204" pitchFamily="34" charset="-122"/>
                        </a:rPr>
                        <a:t>及其理由</a:t>
                      </a:r>
                      <a:endParaRPr lang="zh-CN" sz="500" kern="100">
                        <a:latin typeface="Times New Roman" panose="02020603050405020304"/>
                        <a:ea typeface="宋体" panose="02010600030101010101" pitchFamily="2" charset="-122"/>
                      </a:endParaRPr>
                    </a:p>
                  </a:txBody>
                  <a:tcPr marL="32242" marR="3224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gridSpan="3">
                  <a:txBody>
                    <a:bodyPr/>
                    <a:lstStyle/>
                    <a:p>
                      <a:pPr algn="just">
                        <a:spcAft>
                          <a:spcPts val="0"/>
                        </a:spcAft>
                      </a:pPr>
                      <a:r>
                        <a:rPr lang="zh-CN" sz="600" kern="100">
                          <a:solidFill>
                            <a:srgbClr val="000000"/>
                          </a:solidFill>
                          <a:latin typeface="Times New Roman" panose="02020603050405020304"/>
                          <a:ea typeface="微软雅黑" panose="020B0503020204020204" pitchFamily="34" charset="-122"/>
                        </a:rPr>
                        <a:t>将课程内的教师编辑功能放到教师个人中心，在课程的教师介绍中点击编辑直接跳入个人中心进行编辑修改。</a:t>
                      </a:r>
                      <a:endParaRPr lang="zh-CN" sz="500" kern="100">
                        <a:latin typeface="Times New Roman" panose="02020603050405020304"/>
                        <a:ea typeface="宋体" panose="02010600030101010101" pitchFamily="2" charset="-122"/>
                      </a:endParaRPr>
                    </a:p>
                    <a:p>
                      <a:pPr algn="just">
                        <a:spcAft>
                          <a:spcPts val="0"/>
                        </a:spcAft>
                      </a:pPr>
                      <a:r>
                        <a:rPr lang="zh-CN" sz="600" kern="100">
                          <a:solidFill>
                            <a:srgbClr val="000000"/>
                          </a:solidFill>
                          <a:latin typeface="Times New Roman" panose="02020603050405020304"/>
                          <a:ea typeface="微软雅黑" panose="020B0503020204020204" pitchFamily="34" charset="-122"/>
                        </a:rPr>
                        <a:t>理由：课程的教师介绍和教师个人的介绍重复，需要变更进行调整。</a:t>
                      </a:r>
                      <a:endParaRPr lang="zh-CN" sz="500" kern="100">
                        <a:latin typeface="Times New Roman" panose="02020603050405020304"/>
                        <a:ea typeface="宋体" panose="02010600030101010101" pitchFamily="2" charset="-122"/>
                      </a:endParaRPr>
                    </a:p>
                  </a:txBody>
                  <a:tcPr marL="32242" marR="3224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cPr/>
                </a:tc>
                <a:tc hMerge="1">
                  <a:tcPr/>
                </a:tc>
              </a:tr>
              <a:tr h="408102">
                <a:tc>
                  <a:txBody>
                    <a:bodyPr/>
                    <a:lstStyle/>
                    <a:p>
                      <a:pPr algn="ctr">
                        <a:spcAft>
                          <a:spcPts val="0"/>
                        </a:spcAft>
                        <a:tabLst>
                          <a:tab pos="2637155" algn="ctr"/>
                          <a:tab pos="5274310" algn="r"/>
                          <a:tab pos="266700" algn="l"/>
                        </a:tabLst>
                      </a:pPr>
                      <a:r>
                        <a:rPr lang="zh-CN" sz="600" kern="100">
                          <a:solidFill>
                            <a:srgbClr val="000000"/>
                          </a:solidFill>
                          <a:latin typeface="Times New Roman" panose="02020603050405020304"/>
                          <a:ea typeface="微软雅黑" panose="020B0503020204020204" pitchFamily="34" charset="-122"/>
                        </a:rPr>
                        <a:t>可行性分析</a:t>
                      </a:r>
                      <a:endParaRPr lang="zh-CN" sz="400" kern="100">
                        <a:latin typeface="Times New Roman" panose="02020603050405020304"/>
                        <a:ea typeface="宋体" panose="02010600030101010101" pitchFamily="2" charset="-122"/>
                      </a:endParaRPr>
                    </a:p>
                  </a:txBody>
                  <a:tcPr marL="32242" marR="3224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gridSpan="3">
                  <a:txBody>
                    <a:bodyPr/>
                    <a:lstStyle/>
                    <a:p>
                      <a:pPr algn="just">
                        <a:spcAft>
                          <a:spcPts val="0"/>
                        </a:spcAft>
                      </a:pPr>
                      <a:r>
                        <a:rPr lang="zh-CN" sz="600" kern="100">
                          <a:solidFill>
                            <a:srgbClr val="000000"/>
                          </a:solidFill>
                          <a:latin typeface="Times New Roman" panose="02020603050405020304"/>
                          <a:ea typeface="微软雅黑" panose="020B0503020204020204" pitchFamily="34" charset="-122"/>
                        </a:rPr>
                        <a:t>经讨论确认，教师用户所提出的变更可实现，时间充足可行，资金成本很低，经济可行，且不会对其他需求造成冲突影响，此需求变更可行。</a:t>
                      </a:r>
                      <a:endParaRPr lang="zh-CN" sz="500" kern="100">
                        <a:latin typeface="Times New Roman" panose="02020603050405020304"/>
                        <a:ea typeface="宋体" panose="02010600030101010101" pitchFamily="2" charset="-122"/>
                      </a:endParaRPr>
                    </a:p>
                  </a:txBody>
                  <a:tcPr marL="32242" marR="3224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cPr/>
                </a:tc>
                <a:tc hMerge="1">
                  <a:tcPr/>
                </a:tc>
              </a:tr>
              <a:tr h="515874">
                <a:tc>
                  <a:txBody>
                    <a:bodyPr/>
                    <a:lstStyle/>
                    <a:p>
                      <a:pPr algn="ctr">
                        <a:spcAft>
                          <a:spcPts val="0"/>
                        </a:spcAft>
                      </a:pPr>
                      <a:endParaRPr lang="en-US" sz="600" kern="100">
                        <a:solidFill>
                          <a:srgbClr val="000000"/>
                        </a:solidFill>
                        <a:latin typeface="微软雅黑" panose="020B0503020204020204" pitchFamily="34" charset="-122"/>
                        <a:ea typeface="宋体" panose="02010600030101010101" pitchFamily="2" charset="-122"/>
                      </a:endParaRPr>
                    </a:p>
                    <a:p>
                      <a:pPr algn="ctr">
                        <a:spcAft>
                          <a:spcPts val="0"/>
                        </a:spcAft>
                      </a:pPr>
                      <a:r>
                        <a:rPr lang="zh-CN" sz="600" kern="100">
                          <a:solidFill>
                            <a:srgbClr val="000000"/>
                          </a:solidFill>
                          <a:latin typeface="Times New Roman" panose="02020603050405020304"/>
                          <a:ea typeface="微软雅黑" panose="020B0503020204020204" pitchFamily="34" charset="-122"/>
                        </a:rPr>
                        <a:t>评估需求变更将对</a:t>
                      </a:r>
                      <a:endParaRPr lang="zh-CN" sz="500" kern="100">
                        <a:latin typeface="Times New Roman" panose="02020603050405020304"/>
                        <a:ea typeface="宋体" panose="02010600030101010101" pitchFamily="2" charset="-122"/>
                      </a:endParaRPr>
                    </a:p>
                    <a:p>
                      <a:pPr algn="ctr">
                        <a:spcAft>
                          <a:spcPts val="0"/>
                        </a:spcAft>
                      </a:pPr>
                      <a:r>
                        <a:rPr lang="zh-CN" sz="600" kern="100">
                          <a:solidFill>
                            <a:srgbClr val="000000"/>
                          </a:solidFill>
                          <a:latin typeface="Times New Roman" panose="02020603050405020304"/>
                          <a:ea typeface="微软雅黑" panose="020B0503020204020204" pitchFamily="34" charset="-122"/>
                        </a:rPr>
                        <a:t>项目造成的影响</a:t>
                      </a:r>
                      <a:endParaRPr lang="zh-CN" sz="500" kern="100">
                        <a:latin typeface="Times New Roman" panose="02020603050405020304"/>
                        <a:ea typeface="宋体" panose="02010600030101010101" pitchFamily="2" charset="-122"/>
                      </a:endParaRPr>
                    </a:p>
                  </a:txBody>
                  <a:tcPr marL="32242" marR="3224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gridSpan="3">
                  <a:txBody>
                    <a:bodyPr/>
                    <a:lstStyle/>
                    <a:p>
                      <a:pPr marL="342900" lvl="0" indent="-342900" algn="just">
                        <a:spcAft>
                          <a:spcPts val="0"/>
                        </a:spcAft>
                        <a:buFont typeface="+mj-lt"/>
                        <a:buAutoNum type="arabicPeriod"/>
                      </a:pPr>
                      <a:r>
                        <a:rPr lang="zh-CN" sz="600" kern="100">
                          <a:solidFill>
                            <a:srgbClr val="000000"/>
                          </a:solidFill>
                          <a:latin typeface="Times New Roman" panose="02020603050405020304"/>
                          <a:ea typeface="微软雅黑" panose="020B0503020204020204" pitchFamily="34" charset="-122"/>
                        </a:rPr>
                        <a:t>影响到的模块有教师个人中心和课程中的教师介绍</a:t>
                      </a:r>
                      <a:endParaRPr lang="zh-CN" sz="500" kern="100">
                        <a:latin typeface="Times New Roman" panose="02020603050405020304"/>
                        <a:ea typeface="宋体" panose="02010600030101010101" pitchFamily="2" charset="-122"/>
                      </a:endParaRPr>
                    </a:p>
                    <a:p>
                      <a:pPr marL="342900" lvl="0" indent="-342900" algn="just">
                        <a:spcAft>
                          <a:spcPts val="0"/>
                        </a:spcAft>
                        <a:buFont typeface="+mj-lt"/>
                        <a:buAutoNum type="arabicPeriod"/>
                      </a:pPr>
                      <a:r>
                        <a:rPr lang="zh-CN" sz="600" kern="100">
                          <a:solidFill>
                            <a:srgbClr val="000000"/>
                          </a:solidFill>
                          <a:latin typeface="Times New Roman" panose="02020603050405020304"/>
                          <a:ea typeface="微软雅黑" panose="020B0503020204020204" pitchFamily="34" charset="-122"/>
                        </a:rPr>
                        <a:t>造成的影响范围不大，花费的成本提高，项目整体质量基本无影响。</a:t>
                      </a:r>
                      <a:endParaRPr lang="zh-CN" sz="500" kern="100">
                        <a:latin typeface="Times New Roman" panose="02020603050405020304"/>
                        <a:ea typeface="宋体" panose="02010600030101010101" pitchFamily="2" charset="-122"/>
                      </a:endParaRPr>
                    </a:p>
                    <a:p>
                      <a:pPr marL="342900" lvl="0" indent="-342900" algn="just">
                        <a:spcAft>
                          <a:spcPts val="0"/>
                        </a:spcAft>
                        <a:buFont typeface="+mj-lt"/>
                        <a:buAutoNum type="arabicPeriod"/>
                      </a:pPr>
                      <a:r>
                        <a:rPr lang="zh-CN" sz="600" kern="100">
                          <a:solidFill>
                            <a:srgbClr val="000000"/>
                          </a:solidFill>
                          <a:latin typeface="Times New Roman" panose="02020603050405020304"/>
                          <a:ea typeface="微软雅黑" panose="020B0503020204020204" pitchFamily="34" charset="-122"/>
                        </a:rPr>
                        <a:t>技术风险：变更后的需求可能在开发过程中遇到技术难题，导致开发延迟或需求不得不发生变更。质量风险：变更后的项目不能满足用户的需要。</a:t>
                      </a:r>
                      <a:endParaRPr lang="zh-CN" sz="500" kern="100">
                        <a:latin typeface="Times New Roman" panose="02020603050405020304"/>
                        <a:ea typeface="宋体" panose="02010600030101010101" pitchFamily="2" charset="-122"/>
                      </a:endParaRPr>
                    </a:p>
                  </a:txBody>
                  <a:tcPr marL="32242" marR="3224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cPr/>
                </a:tc>
                <a:tc hMerge="1">
                  <a:tcPr/>
                </a:tc>
              </a:tr>
              <a:tr h="0">
                <a:tc>
                  <a:txBody>
                    <a:bodyPr/>
                    <a:lstStyle/>
                    <a:p>
                      <a:pPr algn="ctr">
                        <a:spcAft>
                          <a:spcPts val="0"/>
                        </a:spcAft>
                        <a:tabLst>
                          <a:tab pos="2637155" algn="ctr"/>
                          <a:tab pos="5274310" algn="r"/>
                          <a:tab pos="266700" algn="l"/>
                        </a:tabLst>
                      </a:pPr>
                      <a:r>
                        <a:rPr lang="zh-CN" sz="600" kern="100">
                          <a:solidFill>
                            <a:srgbClr val="000000"/>
                          </a:solidFill>
                          <a:latin typeface="Times New Roman" panose="02020603050405020304"/>
                          <a:ea typeface="微软雅黑" panose="020B0503020204020204" pitchFamily="34" charset="-122"/>
                        </a:rPr>
                        <a:t>申请人签字</a:t>
                      </a:r>
                      <a:endParaRPr lang="zh-CN" sz="400" kern="100">
                        <a:latin typeface="Times New Roman" panose="02020603050405020304"/>
                        <a:ea typeface="宋体" panose="02010600030101010101" pitchFamily="2" charset="-122"/>
                      </a:endParaRPr>
                    </a:p>
                  </a:txBody>
                  <a:tcPr marL="32242" marR="3224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gridSpan="3">
                  <a:txBody>
                    <a:bodyPr/>
                    <a:lstStyle/>
                    <a:p>
                      <a:pPr algn="just">
                        <a:spcAft>
                          <a:spcPts val="0"/>
                        </a:spcAft>
                      </a:pPr>
                      <a:endParaRPr lang="en-US" sz="600" kern="100">
                        <a:solidFill>
                          <a:srgbClr val="000000"/>
                        </a:solidFill>
                        <a:latin typeface="微软雅黑" panose="020B0503020204020204" pitchFamily="34" charset="-122"/>
                        <a:ea typeface="宋体" panose="02010600030101010101" pitchFamily="2" charset="-122"/>
                      </a:endParaRPr>
                    </a:p>
                  </a:txBody>
                  <a:tcPr marL="32242" marR="3224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cPr/>
                </a:tc>
                <a:tc hMerge="1">
                  <a:tcPr/>
                </a:tc>
              </a:tr>
              <a:tr h="0">
                <a:tc gridSpan="4">
                  <a:txBody>
                    <a:bodyPr/>
                    <a:lstStyle/>
                    <a:p>
                      <a:pPr algn="ctr">
                        <a:spcAft>
                          <a:spcPts val="0"/>
                        </a:spcAft>
                      </a:pPr>
                      <a:r>
                        <a:rPr lang="zh-CN" sz="600" b="1" kern="100">
                          <a:solidFill>
                            <a:srgbClr val="000000"/>
                          </a:solidFill>
                          <a:latin typeface="Times New Roman" panose="02020603050405020304"/>
                          <a:ea typeface="微软雅黑" panose="020B0503020204020204" pitchFamily="34" charset="-122"/>
                        </a:rPr>
                        <a:t>变更申请的审批意见</a:t>
                      </a:r>
                      <a:endParaRPr lang="zh-CN" sz="500" kern="100">
                        <a:latin typeface="Times New Roman" panose="02020603050405020304"/>
                        <a:ea typeface="宋体" panose="02010600030101010101" pitchFamily="2" charset="-122"/>
                      </a:endParaRPr>
                    </a:p>
                  </a:txBody>
                  <a:tcPr marL="32242" marR="3224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hMerge="1">
                  <a:tcPr/>
                </a:tc>
                <a:tc hMerge="1">
                  <a:tcPr/>
                </a:tc>
                <a:tc hMerge="1">
                  <a:tcPr/>
                </a:tc>
              </a:tr>
              <a:tr h="429895">
                <a:tc>
                  <a:txBody>
                    <a:bodyPr/>
                    <a:lstStyle/>
                    <a:p>
                      <a:pPr algn="ctr">
                        <a:spcAft>
                          <a:spcPts val="0"/>
                        </a:spcAft>
                      </a:pPr>
                      <a:endParaRPr lang="en-US" sz="600" kern="100">
                        <a:solidFill>
                          <a:srgbClr val="000000"/>
                        </a:solidFill>
                        <a:latin typeface="微软雅黑" panose="020B0503020204020204" pitchFamily="34" charset="-122"/>
                        <a:ea typeface="宋体" panose="02010600030101010101" pitchFamily="2" charset="-122"/>
                      </a:endParaRPr>
                    </a:p>
                    <a:p>
                      <a:pPr algn="ctr">
                        <a:spcAft>
                          <a:spcPts val="0"/>
                        </a:spcAft>
                      </a:pPr>
                      <a:r>
                        <a:rPr lang="zh-CN" sz="600" kern="100">
                          <a:solidFill>
                            <a:srgbClr val="000000"/>
                          </a:solidFill>
                          <a:latin typeface="Times New Roman" panose="02020603050405020304"/>
                          <a:ea typeface="微软雅黑" panose="020B0503020204020204" pitchFamily="34" charset="-122"/>
                        </a:rPr>
                        <a:t>项目经理签字</a:t>
                      </a:r>
                      <a:endParaRPr lang="zh-CN" sz="500" kern="100">
                        <a:latin typeface="Times New Roman" panose="02020603050405020304"/>
                        <a:ea typeface="宋体" panose="02010600030101010101" pitchFamily="2" charset="-122"/>
                      </a:endParaRPr>
                    </a:p>
                  </a:txBody>
                  <a:tcPr marL="32242" marR="3224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gridSpan="3">
                  <a:txBody>
                    <a:bodyPr/>
                    <a:lstStyle/>
                    <a:p>
                      <a:pPr algn="just">
                        <a:spcAft>
                          <a:spcPts val="0"/>
                        </a:spcAft>
                      </a:pPr>
                      <a:r>
                        <a:rPr lang="zh-CN" sz="600" i="1" kern="100">
                          <a:solidFill>
                            <a:srgbClr val="000000"/>
                          </a:solidFill>
                          <a:latin typeface="Times New Roman" panose="02020603050405020304"/>
                          <a:ea typeface="微软雅黑" panose="020B0503020204020204" pitchFamily="34" charset="-122"/>
                        </a:rPr>
                        <a:t>审批意见：</a:t>
                      </a:r>
                      <a:endParaRPr lang="zh-CN" sz="500" kern="100">
                        <a:latin typeface="Times New Roman" panose="02020603050405020304"/>
                        <a:ea typeface="宋体" panose="02010600030101010101" pitchFamily="2" charset="-122"/>
                      </a:endParaRPr>
                    </a:p>
                    <a:p>
                      <a:pPr algn="just">
                        <a:spcAft>
                          <a:spcPts val="0"/>
                        </a:spcAft>
                        <a:tabLst>
                          <a:tab pos="2637155" algn="ctr"/>
                          <a:tab pos="5274310" algn="r"/>
                          <a:tab pos="266700" algn="l"/>
                        </a:tabLst>
                      </a:pPr>
                      <a:r>
                        <a:rPr lang="zh-CN" sz="600" kern="100">
                          <a:solidFill>
                            <a:srgbClr val="000000"/>
                          </a:solidFill>
                          <a:latin typeface="Times New Roman" panose="02020603050405020304"/>
                          <a:ea typeface="微软雅黑" panose="020B0503020204020204" pitchFamily="34" charset="-122"/>
                        </a:rPr>
                        <a:t>课程模块中教师介绍的变更是我所能接受的，影响的范围并不大，所需要的时间和精力在接受的范围内，不会对项目完成的时间产生较大影响。</a:t>
                      </a:r>
                      <a:endParaRPr lang="zh-CN" sz="400" kern="100">
                        <a:latin typeface="Times New Roman" panose="02020603050405020304"/>
                        <a:ea typeface="宋体" panose="02010600030101010101" pitchFamily="2" charset="-122"/>
                      </a:endParaRPr>
                    </a:p>
                    <a:p>
                      <a:pPr algn="ctr">
                        <a:spcAft>
                          <a:spcPts val="0"/>
                        </a:spcAft>
                        <a:tabLst>
                          <a:tab pos="2637155" algn="ctr"/>
                          <a:tab pos="5274310" algn="r"/>
                          <a:tab pos="266700" algn="l"/>
                        </a:tabLst>
                      </a:pPr>
                      <a:r>
                        <a:rPr lang="zh-CN" sz="600" kern="100">
                          <a:solidFill>
                            <a:srgbClr val="000000"/>
                          </a:solidFill>
                          <a:latin typeface="Times New Roman" panose="02020603050405020304"/>
                          <a:ea typeface="微软雅黑" panose="020B0503020204020204" pitchFamily="34" charset="-122"/>
                        </a:rPr>
                        <a:t>签字：韩佳鑫，日期：</a:t>
                      </a:r>
                      <a:r>
                        <a:rPr lang="en-US" sz="600" kern="100">
                          <a:solidFill>
                            <a:srgbClr val="000000"/>
                          </a:solidFill>
                          <a:latin typeface="Times New Roman" panose="02020603050405020304"/>
                          <a:ea typeface="微软雅黑" panose="020B0503020204020204" pitchFamily="34" charset="-122"/>
                        </a:rPr>
                        <a:t>2018.1.7</a:t>
                      </a:r>
                      <a:endParaRPr lang="zh-CN" sz="400" kern="100">
                        <a:latin typeface="Times New Roman" panose="02020603050405020304"/>
                        <a:ea typeface="宋体" panose="02010600030101010101" pitchFamily="2" charset="-122"/>
                      </a:endParaRPr>
                    </a:p>
                  </a:txBody>
                  <a:tcPr marL="32242" marR="3224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cPr/>
                </a:tc>
                <a:tc hMerge="1">
                  <a:tcPr/>
                </a:tc>
              </a:tr>
              <a:tr h="414371">
                <a:tc>
                  <a:txBody>
                    <a:bodyPr/>
                    <a:lstStyle/>
                    <a:p>
                      <a:pPr algn="ctr">
                        <a:spcAft>
                          <a:spcPts val="0"/>
                        </a:spcAft>
                      </a:pPr>
                      <a:endParaRPr lang="en-US" sz="600" kern="100">
                        <a:solidFill>
                          <a:srgbClr val="000000"/>
                        </a:solidFill>
                        <a:latin typeface="微软雅黑" panose="020B0503020204020204" pitchFamily="34" charset="-122"/>
                        <a:ea typeface="宋体" panose="02010600030101010101" pitchFamily="2" charset="-122"/>
                      </a:endParaRPr>
                    </a:p>
                    <a:p>
                      <a:pPr algn="ctr">
                        <a:spcAft>
                          <a:spcPts val="0"/>
                        </a:spcAft>
                      </a:pPr>
                      <a:r>
                        <a:rPr lang="zh-CN" sz="600" kern="100">
                          <a:solidFill>
                            <a:srgbClr val="000000"/>
                          </a:solidFill>
                          <a:latin typeface="Times New Roman" panose="02020603050405020304"/>
                          <a:ea typeface="微软雅黑" panose="020B0503020204020204" pitchFamily="34" charset="-122"/>
                        </a:rPr>
                        <a:t>客户签字</a:t>
                      </a:r>
                      <a:endParaRPr lang="zh-CN" sz="500" kern="100">
                        <a:latin typeface="Times New Roman" panose="02020603050405020304"/>
                        <a:ea typeface="宋体" panose="02010600030101010101" pitchFamily="2" charset="-122"/>
                      </a:endParaRPr>
                    </a:p>
                    <a:p>
                      <a:pPr algn="ctr">
                        <a:spcAft>
                          <a:spcPts val="0"/>
                        </a:spcAft>
                      </a:pPr>
                      <a:r>
                        <a:rPr lang="zh-CN" sz="600" kern="100">
                          <a:solidFill>
                            <a:srgbClr val="000000"/>
                          </a:solidFill>
                          <a:latin typeface="Times New Roman" panose="02020603050405020304"/>
                          <a:ea typeface="微软雅黑" panose="020B0503020204020204" pitchFamily="34" charset="-122"/>
                        </a:rPr>
                        <a:t>（合同项目）</a:t>
                      </a:r>
                      <a:endParaRPr lang="zh-CN" sz="500" kern="100">
                        <a:latin typeface="Times New Roman" panose="02020603050405020304"/>
                        <a:ea typeface="宋体" panose="02010600030101010101" pitchFamily="2" charset="-122"/>
                      </a:endParaRPr>
                    </a:p>
                  </a:txBody>
                  <a:tcPr marL="32242" marR="3224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gridSpan="3">
                  <a:txBody>
                    <a:bodyPr/>
                    <a:lstStyle/>
                    <a:p>
                      <a:pPr algn="just">
                        <a:spcAft>
                          <a:spcPts val="0"/>
                        </a:spcAft>
                      </a:pPr>
                      <a:r>
                        <a:rPr lang="zh-CN" sz="600" i="1" kern="100">
                          <a:solidFill>
                            <a:srgbClr val="000000"/>
                          </a:solidFill>
                          <a:latin typeface="Times New Roman" panose="02020603050405020304"/>
                          <a:ea typeface="微软雅黑" panose="020B0503020204020204" pitchFamily="34" charset="-122"/>
                        </a:rPr>
                        <a:t>审批意见：</a:t>
                      </a:r>
                      <a:endParaRPr lang="zh-CN" sz="500" kern="100">
                        <a:latin typeface="Times New Roman" panose="02020603050405020304"/>
                        <a:ea typeface="宋体" panose="02010600030101010101" pitchFamily="2" charset="-122"/>
                      </a:endParaRPr>
                    </a:p>
                    <a:p>
                      <a:pPr algn="ctr">
                        <a:spcAft>
                          <a:spcPts val="0"/>
                        </a:spcAft>
                        <a:tabLst>
                          <a:tab pos="2637155" algn="ctr"/>
                          <a:tab pos="5274310" algn="r"/>
                          <a:tab pos="266700" algn="l"/>
                        </a:tabLst>
                      </a:pPr>
                      <a:r>
                        <a:rPr lang="zh-CN" sz="600" kern="100">
                          <a:solidFill>
                            <a:srgbClr val="000000"/>
                          </a:solidFill>
                          <a:latin typeface="Times New Roman" panose="02020603050405020304"/>
                          <a:ea typeface="微软雅黑" panose="020B0503020204020204" pitchFamily="34" charset="-122"/>
                        </a:rPr>
                        <a:t>签字：，日期：</a:t>
                      </a:r>
                      <a:endParaRPr lang="zh-CN" sz="400" kern="100">
                        <a:latin typeface="Times New Roman" panose="02020603050405020304"/>
                        <a:ea typeface="宋体" panose="02010600030101010101" pitchFamily="2" charset="-122"/>
                      </a:endParaRPr>
                    </a:p>
                  </a:txBody>
                  <a:tcPr marL="32242" marR="3224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cPr/>
                </a:tc>
                <a:tc hMerge="1">
                  <a:tcPr/>
                </a:tc>
              </a:tr>
              <a:tr h="0">
                <a:tc gridSpan="4">
                  <a:txBody>
                    <a:bodyPr/>
                    <a:lstStyle/>
                    <a:p>
                      <a:pPr algn="ctr">
                        <a:spcAft>
                          <a:spcPts val="0"/>
                        </a:spcAft>
                      </a:pPr>
                      <a:r>
                        <a:rPr lang="zh-CN" sz="600" b="1" kern="100">
                          <a:solidFill>
                            <a:srgbClr val="000000"/>
                          </a:solidFill>
                          <a:latin typeface="Times New Roman" panose="02020603050405020304"/>
                          <a:ea typeface="微软雅黑" panose="020B0503020204020204" pitchFamily="34" charset="-122"/>
                        </a:rPr>
                        <a:t>更改需求文档</a:t>
                      </a:r>
                      <a:endParaRPr lang="zh-CN" sz="500" kern="100">
                        <a:latin typeface="Times New Roman" panose="02020603050405020304"/>
                        <a:ea typeface="宋体" panose="02010600030101010101" pitchFamily="2" charset="-122"/>
                      </a:endParaRPr>
                    </a:p>
                  </a:txBody>
                  <a:tcPr marL="32242" marR="3224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hMerge="1">
                  <a:tcPr/>
                </a:tc>
                <a:tc hMerge="1">
                  <a:tcPr/>
                </a:tc>
                <a:tc hMerge="1">
                  <a:tcPr/>
                </a:tc>
              </a:tr>
              <a:tr h="257937">
                <a:tc>
                  <a:txBody>
                    <a:bodyPr/>
                    <a:lstStyle/>
                    <a:p>
                      <a:pPr algn="ctr">
                        <a:spcAft>
                          <a:spcPts val="0"/>
                        </a:spcAft>
                        <a:tabLst>
                          <a:tab pos="2637155" algn="ctr"/>
                          <a:tab pos="5274310" algn="r"/>
                          <a:tab pos="266700" algn="l"/>
                        </a:tabLst>
                      </a:pPr>
                      <a:r>
                        <a:rPr lang="zh-CN" sz="600" kern="100">
                          <a:solidFill>
                            <a:srgbClr val="000000"/>
                          </a:solidFill>
                          <a:latin typeface="Times New Roman" panose="02020603050405020304"/>
                          <a:ea typeface="微软雅黑" panose="020B0503020204020204" pitchFamily="34" charset="-122"/>
                        </a:rPr>
                        <a:t>变更后的</a:t>
                      </a:r>
                      <a:endParaRPr lang="zh-CN" sz="400" kern="100">
                        <a:latin typeface="Times New Roman" panose="02020603050405020304"/>
                        <a:ea typeface="宋体" panose="02010600030101010101" pitchFamily="2" charset="-122"/>
                      </a:endParaRPr>
                    </a:p>
                    <a:p>
                      <a:pPr algn="ctr">
                        <a:spcAft>
                          <a:spcPts val="0"/>
                        </a:spcAft>
                        <a:tabLst>
                          <a:tab pos="2637155" algn="ctr"/>
                          <a:tab pos="5274310" algn="r"/>
                          <a:tab pos="266700" algn="l"/>
                        </a:tabLst>
                      </a:pPr>
                      <a:r>
                        <a:rPr lang="zh-CN" sz="600" kern="100">
                          <a:solidFill>
                            <a:srgbClr val="000000"/>
                          </a:solidFill>
                          <a:latin typeface="Times New Roman" panose="02020603050405020304"/>
                          <a:ea typeface="微软雅黑" panose="020B0503020204020204" pitchFamily="34" charset="-122"/>
                        </a:rPr>
                        <a:t>需求文档</a:t>
                      </a:r>
                      <a:endParaRPr lang="zh-CN" sz="400" kern="100">
                        <a:latin typeface="Times New Roman" panose="02020603050405020304"/>
                        <a:ea typeface="宋体" panose="02010600030101010101" pitchFamily="2" charset="-122"/>
                      </a:endParaRPr>
                    </a:p>
                  </a:txBody>
                  <a:tcPr marL="32242" marR="3224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gridSpan="3">
                  <a:txBody>
                    <a:bodyPr/>
                    <a:lstStyle/>
                    <a:p>
                      <a:pPr algn="just">
                        <a:spcAft>
                          <a:spcPts val="0"/>
                        </a:spcAft>
                      </a:pPr>
                      <a:r>
                        <a:rPr lang="zh-CN" sz="600" kern="100" dirty="0">
                          <a:solidFill>
                            <a:srgbClr val="000000"/>
                          </a:solidFill>
                          <a:latin typeface="Times New Roman" panose="02020603050405020304"/>
                          <a:ea typeface="微软雅黑" panose="020B0503020204020204" pitchFamily="34" charset="-122"/>
                        </a:rPr>
                        <a:t>软件需求规格说明书</a:t>
                      </a:r>
                      <a:r>
                        <a:rPr lang="en-US" sz="600" kern="100" dirty="0">
                          <a:solidFill>
                            <a:srgbClr val="000000"/>
                          </a:solidFill>
                          <a:latin typeface="Times New Roman" panose="02020603050405020304"/>
                          <a:ea typeface="微软雅黑" panose="020B0503020204020204" pitchFamily="34" charset="-122"/>
                        </a:rPr>
                        <a:t> </a:t>
                      </a:r>
                      <a:r>
                        <a:rPr lang="en-US" sz="600" kern="100" dirty="0" smtClean="0">
                          <a:solidFill>
                            <a:srgbClr val="000000"/>
                          </a:solidFill>
                          <a:latin typeface="Times New Roman" panose="02020603050405020304"/>
                          <a:ea typeface="微软雅黑" panose="020B0503020204020204" pitchFamily="34" charset="-122"/>
                        </a:rPr>
                        <a:t>V1.01</a:t>
                      </a:r>
                      <a:endParaRPr lang="zh-CN" sz="500" kern="100" dirty="0">
                        <a:latin typeface="Times New Roman" panose="02020603050405020304"/>
                        <a:ea typeface="宋体" panose="02010600030101010101" pitchFamily="2" charset="-122"/>
                      </a:endParaRPr>
                    </a:p>
                    <a:p>
                      <a:pPr algn="just">
                        <a:spcAft>
                          <a:spcPts val="0"/>
                        </a:spcAft>
                      </a:pPr>
                      <a:r>
                        <a:rPr lang="zh-CN" sz="600" kern="100" dirty="0">
                          <a:solidFill>
                            <a:srgbClr val="000000"/>
                          </a:solidFill>
                          <a:latin typeface="Times New Roman" panose="02020603050405020304"/>
                          <a:ea typeface="微软雅黑" panose="020B0503020204020204" pitchFamily="34" charset="-122"/>
                        </a:rPr>
                        <a:t>测试用例</a:t>
                      </a:r>
                      <a:r>
                        <a:rPr lang="en-US" sz="600" kern="100" dirty="0">
                          <a:solidFill>
                            <a:srgbClr val="000000"/>
                          </a:solidFill>
                          <a:latin typeface="Times New Roman" panose="02020603050405020304"/>
                          <a:ea typeface="微软雅黑" panose="020B0503020204020204" pitchFamily="34" charset="-122"/>
                        </a:rPr>
                        <a:t> </a:t>
                      </a:r>
                      <a:r>
                        <a:rPr lang="en-US" sz="600" kern="100" dirty="0" smtClean="0">
                          <a:solidFill>
                            <a:srgbClr val="000000"/>
                          </a:solidFill>
                          <a:latin typeface="Times New Roman" panose="02020603050405020304"/>
                          <a:ea typeface="微软雅黑" panose="020B0503020204020204" pitchFamily="34" charset="-122"/>
                        </a:rPr>
                        <a:t>V1.01 </a:t>
                      </a:r>
                      <a:endParaRPr lang="zh-CN" sz="500" kern="100" dirty="0">
                        <a:latin typeface="Times New Roman" panose="02020603050405020304"/>
                        <a:ea typeface="宋体" panose="02010600030101010101" pitchFamily="2" charset="-122"/>
                      </a:endParaRPr>
                    </a:p>
                    <a:p>
                      <a:pPr algn="just">
                        <a:spcAft>
                          <a:spcPts val="0"/>
                        </a:spcAft>
                      </a:pPr>
                      <a:r>
                        <a:rPr lang="zh-CN" sz="600" kern="100" dirty="0">
                          <a:solidFill>
                            <a:srgbClr val="000000"/>
                          </a:solidFill>
                          <a:latin typeface="Times New Roman" panose="02020603050405020304"/>
                          <a:ea typeface="微软雅黑" panose="020B0503020204020204" pitchFamily="34" charset="-122"/>
                        </a:rPr>
                        <a:t>用户手册</a:t>
                      </a:r>
                      <a:r>
                        <a:rPr lang="en-US" sz="600" kern="100" dirty="0">
                          <a:solidFill>
                            <a:srgbClr val="000000"/>
                          </a:solidFill>
                          <a:latin typeface="Times New Roman" panose="02020603050405020304"/>
                          <a:ea typeface="微软雅黑" panose="020B0503020204020204" pitchFamily="34" charset="-122"/>
                        </a:rPr>
                        <a:t> </a:t>
                      </a:r>
                      <a:r>
                        <a:rPr lang="en-US" sz="600" kern="100" dirty="0" smtClean="0">
                          <a:solidFill>
                            <a:srgbClr val="000000"/>
                          </a:solidFill>
                          <a:latin typeface="Times New Roman" panose="02020603050405020304"/>
                          <a:ea typeface="微软雅黑" panose="020B0503020204020204" pitchFamily="34" charset="-122"/>
                        </a:rPr>
                        <a:t>V1.01 </a:t>
                      </a:r>
                      <a:endParaRPr lang="zh-CN" sz="500" kern="100" dirty="0">
                        <a:latin typeface="Times New Roman" panose="02020603050405020304"/>
                        <a:ea typeface="宋体" panose="02010600030101010101" pitchFamily="2" charset="-122"/>
                      </a:endParaRPr>
                    </a:p>
                  </a:txBody>
                  <a:tcPr marL="32242" marR="3224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cPr/>
                </a:tc>
                <a:tc hMerge="1">
                  <a:tcPr/>
                </a:tc>
              </a:tr>
              <a:tr h="171958">
                <a:tc>
                  <a:txBody>
                    <a:bodyPr/>
                    <a:lstStyle/>
                    <a:p>
                      <a:pPr algn="ctr">
                        <a:spcAft>
                          <a:spcPts val="0"/>
                        </a:spcAft>
                      </a:pPr>
                      <a:endParaRPr lang="en-US" sz="600" kern="100">
                        <a:solidFill>
                          <a:srgbClr val="000000"/>
                        </a:solidFill>
                        <a:latin typeface="微软雅黑" panose="020B0503020204020204" pitchFamily="34" charset="-122"/>
                        <a:ea typeface="宋体" panose="02010600030101010101" pitchFamily="2" charset="-122"/>
                      </a:endParaRPr>
                    </a:p>
                    <a:p>
                      <a:pPr algn="ctr">
                        <a:spcAft>
                          <a:spcPts val="0"/>
                        </a:spcAft>
                      </a:pPr>
                      <a:r>
                        <a:rPr lang="zh-CN" sz="600" kern="100">
                          <a:solidFill>
                            <a:srgbClr val="000000"/>
                          </a:solidFill>
                          <a:latin typeface="Times New Roman" panose="02020603050405020304"/>
                          <a:ea typeface="微软雅黑" panose="020B0503020204020204" pitchFamily="34" charset="-122"/>
                        </a:rPr>
                        <a:t>更改人签字</a:t>
                      </a:r>
                      <a:endParaRPr lang="zh-CN" sz="500" kern="100">
                        <a:latin typeface="Times New Roman" panose="02020603050405020304"/>
                        <a:ea typeface="宋体" panose="02010600030101010101" pitchFamily="2" charset="-122"/>
                      </a:endParaRPr>
                    </a:p>
                  </a:txBody>
                  <a:tcPr marL="32242" marR="3224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gridSpan="3">
                  <a:txBody>
                    <a:bodyPr/>
                    <a:lstStyle/>
                    <a:p>
                      <a:pPr algn="just">
                        <a:spcAft>
                          <a:spcPts val="0"/>
                        </a:spcAft>
                      </a:pPr>
                      <a:endParaRPr lang="en-US" sz="600" kern="100">
                        <a:solidFill>
                          <a:srgbClr val="000000"/>
                        </a:solidFill>
                        <a:latin typeface="微软雅黑" panose="020B0503020204020204" pitchFamily="34" charset="-122"/>
                        <a:ea typeface="宋体" panose="02010600030101010101" pitchFamily="2" charset="-122"/>
                      </a:endParaRPr>
                    </a:p>
                  </a:txBody>
                  <a:tcPr marL="32242" marR="3224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cPr/>
                </a:tc>
                <a:tc hMerge="1">
                  <a:tcPr/>
                </a:tc>
              </a:tr>
              <a:tr h="0">
                <a:tc gridSpan="4">
                  <a:txBody>
                    <a:bodyPr/>
                    <a:lstStyle/>
                    <a:p>
                      <a:pPr algn="ctr">
                        <a:spcAft>
                          <a:spcPts val="0"/>
                        </a:spcAft>
                      </a:pPr>
                      <a:r>
                        <a:rPr lang="zh-CN" sz="600" b="1" kern="100">
                          <a:solidFill>
                            <a:srgbClr val="000000"/>
                          </a:solidFill>
                          <a:latin typeface="Times New Roman" panose="02020603050405020304"/>
                          <a:ea typeface="微软雅黑" panose="020B0503020204020204" pitchFamily="34" charset="-122"/>
                        </a:rPr>
                        <a:t>重新评审需求文档</a:t>
                      </a:r>
                      <a:endParaRPr lang="zh-CN" sz="500" kern="100">
                        <a:latin typeface="Times New Roman" panose="02020603050405020304"/>
                        <a:ea typeface="宋体" panose="02010600030101010101" pitchFamily="2" charset="-122"/>
                      </a:endParaRPr>
                    </a:p>
                  </a:txBody>
                  <a:tcPr marL="32242" marR="3224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hMerge="1">
                  <a:tcPr/>
                </a:tc>
                <a:tc hMerge="1">
                  <a:tcPr/>
                </a:tc>
                <a:tc hMerge="1">
                  <a:tcPr/>
                </a:tc>
              </a:tr>
              <a:tr h="171958">
                <a:tc>
                  <a:txBody>
                    <a:bodyPr/>
                    <a:lstStyle/>
                    <a:p>
                      <a:pPr algn="ctr">
                        <a:spcAft>
                          <a:spcPts val="0"/>
                        </a:spcAft>
                      </a:pPr>
                      <a:endParaRPr lang="en-US" sz="600" kern="100">
                        <a:solidFill>
                          <a:srgbClr val="000000"/>
                        </a:solidFill>
                        <a:latin typeface="微软雅黑" panose="020B0503020204020204" pitchFamily="34" charset="-122"/>
                        <a:ea typeface="宋体" panose="02010600030101010101" pitchFamily="2" charset="-122"/>
                      </a:endParaRPr>
                    </a:p>
                    <a:p>
                      <a:pPr algn="ctr">
                        <a:spcAft>
                          <a:spcPts val="0"/>
                        </a:spcAft>
                      </a:pPr>
                      <a:r>
                        <a:rPr lang="zh-CN" sz="600" kern="100">
                          <a:solidFill>
                            <a:srgbClr val="000000"/>
                          </a:solidFill>
                          <a:latin typeface="Times New Roman" panose="02020603050405020304"/>
                          <a:ea typeface="微软雅黑" panose="020B0503020204020204" pitchFamily="34" charset="-122"/>
                        </a:rPr>
                        <a:t>需求评审小组签字</a:t>
                      </a:r>
                      <a:endParaRPr lang="zh-CN" sz="500" kern="100">
                        <a:latin typeface="Times New Roman" panose="02020603050405020304"/>
                        <a:ea typeface="宋体" panose="02010600030101010101" pitchFamily="2" charset="-122"/>
                      </a:endParaRPr>
                    </a:p>
                  </a:txBody>
                  <a:tcPr marL="32242" marR="3224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gridSpan="3">
                  <a:txBody>
                    <a:bodyPr/>
                    <a:lstStyle/>
                    <a:p>
                      <a:pPr algn="just">
                        <a:spcAft>
                          <a:spcPts val="0"/>
                        </a:spcAft>
                      </a:pPr>
                      <a:r>
                        <a:rPr lang="zh-CN" sz="600" i="1" kern="100">
                          <a:solidFill>
                            <a:srgbClr val="000000"/>
                          </a:solidFill>
                          <a:latin typeface="Times New Roman" panose="02020603050405020304"/>
                          <a:ea typeface="微软雅黑" panose="020B0503020204020204" pitchFamily="34" charset="-122"/>
                        </a:rPr>
                        <a:t>评审意见：</a:t>
                      </a:r>
                      <a:endParaRPr lang="zh-CN" sz="500" kern="100">
                        <a:latin typeface="Times New Roman" panose="02020603050405020304"/>
                        <a:ea typeface="宋体" panose="02010600030101010101" pitchFamily="2" charset="-122"/>
                      </a:endParaRPr>
                    </a:p>
                    <a:p>
                      <a:pPr algn="ctr">
                        <a:spcAft>
                          <a:spcPts val="0"/>
                        </a:spcAft>
                        <a:tabLst>
                          <a:tab pos="2637155" algn="ctr"/>
                          <a:tab pos="5274310" algn="r"/>
                          <a:tab pos="266700" algn="l"/>
                        </a:tabLst>
                      </a:pPr>
                      <a:r>
                        <a:rPr lang="zh-CN" sz="600" kern="100">
                          <a:solidFill>
                            <a:srgbClr val="000000"/>
                          </a:solidFill>
                          <a:latin typeface="Times New Roman" panose="02020603050405020304"/>
                          <a:ea typeface="微软雅黑" panose="020B0503020204020204" pitchFamily="34" charset="-122"/>
                        </a:rPr>
                        <a:t>签字：，</a:t>
                      </a:r>
                      <a:r>
                        <a:rPr lang="zh-CN" sz="600" kern="100">
                          <a:solidFill>
                            <a:srgbClr val="000000"/>
                          </a:solidFill>
                          <a:latin typeface="Times New Roman" panose="02020603050405020304"/>
                          <a:ea typeface="华文行楷" panose="02010800040101010101" charset="-122"/>
                        </a:rPr>
                        <a:t>陈泓见</a:t>
                      </a:r>
                      <a:r>
                        <a:rPr lang="en-US" sz="600" kern="100">
                          <a:solidFill>
                            <a:srgbClr val="000000"/>
                          </a:solidFill>
                          <a:latin typeface="微软雅黑" panose="020B0503020204020204" pitchFamily="34" charset="-122"/>
                          <a:ea typeface="宋体" panose="02010600030101010101" pitchFamily="2" charset="-122"/>
                        </a:rPr>
                        <a:t>  </a:t>
                      </a:r>
                      <a:r>
                        <a:rPr lang="zh-CN" sz="600" kern="100">
                          <a:solidFill>
                            <a:srgbClr val="000000"/>
                          </a:solidFill>
                          <a:latin typeface="Times New Roman" panose="02020603050405020304"/>
                          <a:ea typeface="微软雅黑" panose="020B0503020204020204" pitchFamily="34" charset="-122"/>
                        </a:rPr>
                        <a:t>日期：</a:t>
                      </a:r>
                      <a:endParaRPr lang="zh-CN" sz="400" kern="100">
                        <a:latin typeface="Times New Roman" panose="02020603050405020304"/>
                        <a:ea typeface="宋体" panose="02010600030101010101" pitchFamily="2" charset="-122"/>
                      </a:endParaRPr>
                    </a:p>
                  </a:txBody>
                  <a:tcPr marL="32242" marR="3224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cPr/>
                </a:tc>
                <a:tc hMerge="1">
                  <a:tcPr/>
                </a:tc>
              </a:tr>
              <a:tr h="0">
                <a:tc gridSpan="4">
                  <a:txBody>
                    <a:bodyPr/>
                    <a:lstStyle/>
                    <a:p>
                      <a:pPr algn="ctr">
                        <a:spcAft>
                          <a:spcPts val="0"/>
                        </a:spcAft>
                      </a:pPr>
                      <a:r>
                        <a:rPr lang="zh-CN" sz="600" b="1" kern="100">
                          <a:solidFill>
                            <a:srgbClr val="000000"/>
                          </a:solidFill>
                          <a:latin typeface="Times New Roman" panose="02020603050405020304"/>
                          <a:ea typeface="微软雅黑" panose="020B0503020204020204" pitchFamily="34" charset="-122"/>
                        </a:rPr>
                        <a:t>变更结束</a:t>
                      </a:r>
                      <a:endParaRPr lang="zh-CN" sz="500" kern="100">
                        <a:latin typeface="Times New Roman" panose="02020603050405020304"/>
                        <a:ea typeface="宋体" panose="02010600030101010101" pitchFamily="2" charset="-122"/>
                      </a:endParaRPr>
                    </a:p>
                  </a:txBody>
                  <a:tcPr marL="32242" marR="3224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hMerge="1">
                  <a:tcPr/>
                </a:tc>
                <a:tc hMerge="1">
                  <a:tcPr/>
                </a:tc>
                <a:tc hMerge="1">
                  <a:tcPr/>
                </a:tc>
              </a:tr>
              <a:tr h="257937">
                <a:tc>
                  <a:txBody>
                    <a:bodyPr/>
                    <a:lstStyle/>
                    <a:p>
                      <a:pPr algn="ctr">
                        <a:spcAft>
                          <a:spcPts val="0"/>
                        </a:spcAft>
                      </a:pPr>
                      <a:endParaRPr lang="en-US" sz="600" kern="100">
                        <a:solidFill>
                          <a:srgbClr val="000000"/>
                        </a:solidFill>
                        <a:latin typeface="微软雅黑" panose="020B0503020204020204" pitchFamily="34" charset="-122"/>
                        <a:ea typeface="宋体" panose="02010600030101010101" pitchFamily="2" charset="-122"/>
                      </a:endParaRPr>
                    </a:p>
                    <a:p>
                      <a:pPr algn="ctr">
                        <a:spcAft>
                          <a:spcPts val="0"/>
                        </a:spcAft>
                      </a:pPr>
                      <a:r>
                        <a:rPr lang="zh-CN" sz="600" kern="100">
                          <a:solidFill>
                            <a:srgbClr val="000000"/>
                          </a:solidFill>
                          <a:latin typeface="Times New Roman" panose="02020603050405020304"/>
                          <a:ea typeface="微软雅黑" panose="020B0503020204020204" pitchFamily="34" charset="-122"/>
                        </a:rPr>
                        <a:t>项目经理签字</a:t>
                      </a:r>
                      <a:endParaRPr lang="zh-CN" sz="500" kern="100">
                        <a:latin typeface="Times New Roman" panose="02020603050405020304"/>
                        <a:ea typeface="宋体" panose="02010600030101010101" pitchFamily="2" charset="-122"/>
                      </a:endParaRPr>
                    </a:p>
                  </a:txBody>
                  <a:tcPr marL="32242" marR="3224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gridSpan="3">
                  <a:txBody>
                    <a:bodyPr/>
                    <a:lstStyle/>
                    <a:p>
                      <a:pPr algn="just">
                        <a:spcAft>
                          <a:spcPts val="0"/>
                        </a:spcAft>
                      </a:pPr>
                      <a:endParaRPr lang="en-US" sz="600" kern="100" dirty="0">
                        <a:solidFill>
                          <a:srgbClr val="000000"/>
                        </a:solidFill>
                        <a:latin typeface="微软雅黑" panose="020B0503020204020204" pitchFamily="34" charset="-122"/>
                        <a:ea typeface="宋体" panose="02010600030101010101" pitchFamily="2" charset="-122"/>
                      </a:endParaRPr>
                    </a:p>
                    <a:p>
                      <a:pPr algn="just">
                        <a:spcAft>
                          <a:spcPts val="0"/>
                        </a:spcAft>
                      </a:pPr>
                      <a:r>
                        <a:rPr lang="zh-CN" sz="600" kern="100" dirty="0">
                          <a:solidFill>
                            <a:srgbClr val="000000"/>
                          </a:solidFill>
                          <a:latin typeface="Times New Roman" panose="02020603050405020304"/>
                          <a:ea typeface="微软雅黑" panose="020B0503020204020204" pitchFamily="34" charset="-122"/>
                        </a:rPr>
                        <a:t>签字：</a:t>
                      </a:r>
                      <a:endParaRPr lang="zh-CN" sz="500" kern="100" dirty="0">
                        <a:latin typeface="Times New Roman" panose="02020603050405020304"/>
                        <a:ea typeface="宋体" panose="02010600030101010101" pitchFamily="2" charset="-122"/>
                      </a:endParaRPr>
                    </a:p>
                    <a:p>
                      <a:pPr algn="just">
                        <a:spcAft>
                          <a:spcPts val="0"/>
                        </a:spcAft>
                      </a:pPr>
                      <a:r>
                        <a:rPr lang="zh-CN" sz="600" kern="100" dirty="0">
                          <a:solidFill>
                            <a:srgbClr val="000000"/>
                          </a:solidFill>
                          <a:latin typeface="Times New Roman" panose="02020603050405020304"/>
                          <a:ea typeface="微软雅黑" panose="020B0503020204020204" pitchFamily="34" charset="-122"/>
                        </a:rPr>
                        <a:t>日期</a:t>
                      </a:r>
                      <a:r>
                        <a:rPr lang="zh-CN" sz="600" i="1" kern="100" dirty="0">
                          <a:solidFill>
                            <a:srgbClr val="000000"/>
                          </a:solidFill>
                          <a:latin typeface="Times New Roman" panose="02020603050405020304"/>
                          <a:ea typeface="微软雅黑" panose="020B0503020204020204" pitchFamily="34" charset="-122"/>
                        </a:rPr>
                        <a:t>：</a:t>
                      </a:r>
                      <a:endParaRPr lang="zh-CN" sz="500" kern="100" dirty="0">
                        <a:latin typeface="Times New Roman" panose="02020603050405020304"/>
                        <a:ea typeface="宋体" panose="02010600030101010101" pitchFamily="2" charset="-122"/>
                      </a:endParaRPr>
                    </a:p>
                  </a:txBody>
                  <a:tcPr marL="32242" marR="3224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cPr/>
                </a:tc>
                <a:tc hMerge="1">
                  <a:tcPr/>
                </a:tc>
              </a:tr>
            </a:tbl>
          </a:graphicData>
        </a:graphic>
      </p:graphicFrame>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1000"/>
                                        <p:tgtEl>
                                          <p:spTgt spid="37"/>
                                        </p:tgtEl>
                                      </p:cBhvr>
                                    </p:animEffect>
                                    <p:anim calcmode="lin" valueType="num">
                                      <p:cBhvr>
                                        <p:cTn id="8" dur="1000" fill="hold"/>
                                        <p:tgtEl>
                                          <p:spTgt spid="37"/>
                                        </p:tgtEl>
                                        <p:attrNameLst>
                                          <p:attrName>ppt_x</p:attrName>
                                        </p:attrNameLst>
                                      </p:cBhvr>
                                      <p:tavLst>
                                        <p:tav tm="0">
                                          <p:val>
                                            <p:strVal val="#ppt_x"/>
                                          </p:val>
                                        </p:tav>
                                        <p:tav tm="100000">
                                          <p:val>
                                            <p:strVal val="#ppt_x"/>
                                          </p:val>
                                        </p:tav>
                                      </p:tavLst>
                                    </p:anim>
                                    <p:anim calcmode="lin" valueType="num">
                                      <p:cBhvr>
                                        <p:cTn id="9" dur="1000" fill="hold"/>
                                        <p:tgtEl>
                                          <p:spTgt spid="3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08139" y="121196"/>
            <a:ext cx="8928992" cy="5472608"/>
          </a:xfrm>
          <a:prstGeom prst="rect">
            <a:avLst/>
          </a:prstGeom>
          <a:solidFill>
            <a:schemeClr val="bg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矩形 1"/>
          <p:cNvSpPr/>
          <p:nvPr/>
        </p:nvSpPr>
        <p:spPr>
          <a:xfrm>
            <a:off x="251520" y="265212"/>
            <a:ext cx="396044" cy="396044"/>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420212" y="409228"/>
            <a:ext cx="360040" cy="360040"/>
          </a:xfrm>
          <a:prstGeom prst="rect">
            <a:avLst/>
          </a:prstGeom>
          <a:solidFill>
            <a:srgbClr val="0070C0"/>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9"/>
          <p:cNvSpPr txBox="1"/>
          <p:nvPr/>
        </p:nvSpPr>
        <p:spPr>
          <a:xfrm>
            <a:off x="840165" y="409228"/>
            <a:ext cx="1210588" cy="400110"/>
          </a:xfrm>
          <a:prstGeom prst="rect">
            <a:avLst/>
          </a:prstGeom>
          <a:noFill/>
        </p:spPr>
        <p:txBody>
          <a:bodyPr wrap="none" rtlCol="0">
            <a:spAutoFit/>
          </a:bodyPr>
          <a:lstStyle/>
          <a:p>
            <a:pPr algn="l"/>
            <a:r>
              <a:rPr lang="zh-CN" altLang="en-US" sz="2000" b="1" dirty="0" smtClean="0">
                <a:solidFill>
                  <a:srgbClr val="0070C0"/>
                </a:solidFill>
                <a:latin typeface="微软雅黑" panose="020B0503020204020204" pitchFamily="34" charset="-122"/>
                <a:ea typeface="微软雅黑" panose="020B0503020204020204" pitchFamily="34" charset="-122"/>
              </a:rPr>
              <a:t>项目计划</a:t>
            </a:r>
            <a:endParaRPr lang="zh-CN" altLang="en-US" sz="2000" b="1" dirty="0">
              <a:solidFill>
                <a:srgbClr val="0070C0"/>
              </a:solidFill>
              <a:latin typeface="微软雅黑" panose="020B0503020204020204" pitchFamily="34" charset="-122"/>
              <a:ea typeface="微软雅黑" panose="020B0503020204020204" pitchFamily="34" charset="-122"/>
            </a:endParaRPr>
          </a:p>
        </p:txBody>
      </p:sp>
      <p:pic>
        <p:nvPicPr>
          <p:cNvPr id="2050" name="Picture 2" descr="G:\QQ\新建文件夹\1146072889\Image\C2C\)71HJ018A0RCM8@BA8Z]J~T.png"/>
          <p:cNvPicPr>
            <a:picLocks noChangeAspect="1" noChangeArrowheads="1"/>
          </p:cNvPicPr>
          <p:nvPr/>
        </p:nvPicPr>
        <p:blipFill>
          <a:blip r:embed="rId1" cstate="print"/>
          <a:srcRect/>
          <a:stretch>
            <a:fillRect/>
          </a:stretch>
        </p:blipFill>
        <p:spPr bwMode="auto">
          <a:xfrm>
            <a:off x="1357290" y="928674"/>
            <a:ext cx="5786446" cy="1876809"/>
          </a:xfrm>
          <a:prstGeom prst="rect">
            <a:avLst/>
          </a:prstGeom>
          <a:noFill/>
        </p:spPr>
      </p:pic>
      <p:pic>
        <p:nvPicPr>
          <p:cNvPr id="2051" name="Picture 3" descr="G:\QQ\新建文件夹\1146072889\Image\C2C\0QR@6P[_7Z(P`DRY$7D$4%0.png"/>
          <p:cNvPicPr>
            <a:picLocks noChangeAspect="1" noChangeArrowheads="1"/>
          </p:cNvPicPr>
          <p:nvPr/>
        </p:nvPicPr>
        <p:blipFill>
          <a:blip r:embed="rId2" cstate="print"/>
          <a:srcRect/>
          <a:stretch>
            <a:fillRect/>
          </a:stretch>
        </p:blipFill>
        <p:spPr bwMode="auto">
          <a:xfrm>
            <a:off x="1357290" y="2857500"/>
            <a:ext cx="5705846" cy="2369010"/>
          </a:xfrm>
          <a:prstGeom prst="rect">
            <a:avLst/>
          </a:prstGeom>
          <a:noFill/>
        </p:spPr>
      </p:pic>
    </p:spTree>
  </p:cSld>
  <p:clrMapOvr>
    <a:masterClrMapping/>
  </p:clrMapOvr>
  <mc:AlternateContent xmlns:mc="http://schemas.openxmlformats.org/markup-compatibility/2006">
    <mc:Choice xmlns:p14="http://schemas.microsoft.com/office/powerpoint/2010/main" Requires="p14">
      <p:transition spd="slow" p14:dur="1100">
        <p14:switch dir="r"/>
      </p:transition>
    </mc:Choice>
    <mc:Fallback>
      <p:transition spd="slow">
        <p:fad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08139" y="121196"/>
            <a:ext cx="8928992" cy="5472608"/>
          </a:xfrm>
          <a:prstGeom prst="rect">
            <a:avLst/>
          </a:prstGeom>
          <a:solidFill>
            <a:schemeClr val="bg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矩形 1"/>
          <p:cNvSpPr/>
          <p:nvPr/>
        </p:nvSpPr>
        <p:spPr>
          <a:xfrm>
            <a:off x="251520" y="265212"/>
            <a:ext cx="396044" cy="396044"/>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420212" y="409228"/>
            <a:ext cx="360040" cy="360040"/>
          </a:xfrm>
          <a:prstGeom prst="rect">
            <a:avLst/>
          </a:prstGeom>
          <a:solidFill>
            <a:srgbClr val="0070C0"/>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9"/>
          <p:cNvSpPr txBox="1"/>
          <p:nvPr/>
        </p:nvSpPr>
        <p:spPr>
          <a:xfrm>
            <a:off x="840165" y="409228"/>
            <a:ext cx="1210588" cy="400110"/>
          </a:xfrm>
          <a:prstGeom prst="rect">
            <a:avLst/>
          </a:prstGeom>
          <a:noFill/>
        </p:spPr>
        <p:txBody>
          <a:bodyPr wrap="none" rtlCol="0">
            <a:spAutoFit/>
          </a:bodyPr>
          <a:lstStyle/>
          <a:p>
            <a:pPr algn="l"/>
            <a:r>
              <a:rPr lang="zh-CN" altLang="en-US" sz="2000" b="1" dirty="0" smtClean="0">
                <a:solidFill>
                  <a:srgbClr val="0070C0"/>
                </a:solidFill>
                <a:latin typeface="微软雅黑" panose="020B0503020204020204" pitchFamily="34" charset="-122"/>
                <a:ea typeface="微软雅黑" panose="020B0503020204020204" pitchFamily="34" charset="-122"/>
              </a:rPr>
              <a:t>项目计划</a:t>
            </a:r>
            <a:endParaRPr lang="zh-CN" altLang="en-US" sz="2000" b="1" dirty="0">
              <a:solidFill>
                <a:srgbClr val="0070C0"/>
              </a:solidFill>
              <a:latin typeface="微软雅黑" panose="020B0503020204020204" pitchFamily="34" charset="-122"/>
              <a:ea typeface="微软雅黑" panose="020B0503020204020204" pitchFamily="34" charset="-122"/>
            </a:endParaRPr>
          </a:p>
        </p:txBody>
      </p:sp>
      <p:pic>
        <p:nvPicPr>
          <p:cNvPr id="4" name="Picture 1" descr="G:\QQ\新建文件夹\1146072889\Image\C2C\GR[K8(4Y`X]3@UEI{Q_VE6J.png"/>
          <p:cNvPicPr>
            <a:picLocks noChangeAspect="1" noChangeArrowheads="1"/>
          </p:cNvPicPr>
          <p:nvPr/>
        </p:nvPicPr>
        <p:blipFill>
          <a:blip r:embed="rId1" cstate="print"/>
          <a:srcRect/>
          <a:stretch>
            <a:fillRect/>
          </a:stretch>
        </p:blipFill>
        <p:spPr bwMode="auto">
          <a:xfrm>
            <a:off x="642910" y="928674"/>
            <a:ext cx="8029575" cy="1609725"/>
          </a:xfrm>
          <a:prstGeom prst="rect">
            <a:avLst/>
          </a:prstGeom>
          <a:noFill/>
        </p:spPr>
      </p:pic>
      <p:pic>
        <p:nvPicPr>
          <p:cNvPr id="6" name="Picture 2" descr="G:\QQ\新建文件夹\1146072889\Image\C2C\W11KHL1WNHOYW_6$P[5{~NE.png"/>
          <p:cNvPicPr>
            <a:picLocks noChangeAspect="1" noChangeArrowheads="1"/>
          </p:cNvPicPr>
          <p:nvPr/>
        </p:nvPicPr>
        <p:blipFill>
          <a:blip r:embed="rId2" cstate="print"/>
          <a:srcRect/>
          <a:stretch>
            <a:fillRect/>
          </a:stretch>
        </p:blipFill>
        <p:spPr bwMode="auto">
          <a:xfrm>
            <a:off x="642910" y="2714624"/>
            <a:ext cx="7972425" cy="2314575"/>
          </a:xfrm>
          <a:prstGeom prst="rect">
            <a:avLst/>
          </a:prstGeom>
          <a:noFill/>
        </p:spPr>
      </p:pic>
    </p:spTree>
  </p:cSld>
  <p:clrMapOvr>
    <a:masterClrMapping/>
  </p:clrMapOvr>
  <mc:AlternateContent xmlns:mc="http://schemas.openxmlformats.org/markup-compatibility/2006">
    <mc:Choice xmlns:p14="http://schemas.microsoft.com/office/powerpoint/2010/main" Requires="p14">
      <p:transition spd="slow" p14:dur="1100">
        <p14:switch dir="r"/>
      </p:transition>
    </mc:Choice>
    <mc:Fallback>
      <p:transition spd="slow">
        <p:fade/>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15008" y="121196"/>
            <a:ext cx="8928992" cy="5472608"/>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矩形 1"/>
          <p:cNvSpPr/>
          <p:nvPr/>
        </p:nvSpPr>
        <p:spPr>
          <a:xfrm>
            <a:off x="251520" y="265212"/>
            <a:ext cx="396044" cy="396044"/>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420212" y="409228"/>
            <a:ext cx="360040" cy="360040"/>
          </a:xfrm>
          <a:prstGeom prst="rect">
            <a:avLst/>
          </a:prstGeom>
          <a:solidFill>
            <a:srgbClr val="0070C0"/>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9"/>
          <p:cNvSpPr txBox="1"/>
          <p:nvPr/>
        </p:nvSpPr>
        <p:spPr>
          <a:xfrm>
            <a:off x="840165" y="409228"/>
            <a:ext cx="1980029" cy="400110"/>
          </a:xfrm>
          <a:prstGeom prst="rect">
            <a:avLst/>
          </a:prstGeom>
          <a:noFill/>
        </p:spPr>
        <p:txBody>
          <a:bodyPr wrap="none" rtlCol="0">
            <a:spAutoFit/>
          </a:bodyPr>
          <a:lstStyle/>
          <a:p>
            <a:pPr algn="l"/>
            <a:r>
              <a:rPr lang="zh-CN" altLang="en-US" sz="2000" b="1" dirty="0" smtClean="0">
                <a:solidFill>
                  <a:srgbClr val="0070C0"/>
                </a:solidFill>
                <a:latin typeface="微软雅黑" panose="020B0503020204020204" pitchFamily="34" charset="-122"/>
                <a:ea typeface="微软雅黑" panose="020B0503020204020204" pitchFamily="34" charset="-122"/>
              </a:rPr>
              <a:t>界面原型移动端</a:t>
            </a:r>
            <a:endParaRPr lang="zh-CN" altLang="en-US" sz="2000" b="1" dirty="0">
              <a:solidFill>
                <a:srgbClr val="0070C0"/>
              </a:solidFill>
              <a:latin typeface="微软雅黑" panose="020B0503020204020204" pitchFamily="34" charset="-122"/>
              <a:ea typeface="微软雅黑" panose="020B0503020204020204" pitchFamily="34" charset="-122"/>
            </a:endParaRPr>
          </a:p>
        </p:txBody>
      </p:sp>
      <p:sp>
        <p:nvSpPr>
          <p:cNvPr id="37" name="矩形 36"/>
          <p:cNvSpPr/>
          <p:nvPr/>
        </p:nvSpPr>
        <p:spPr>
          <a:xfrm>
            <a:off x="3250652" y="1921396"/>
            <a:ext cx="2664296" cy="24482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7" name="Picture 3" descr="C:\Users\Administrator\Documents\Tencent Files\1146072889\Image\C2C\7F2244D81BF5DF63096D2B3F728567F2.png"/>
          <p:cNvPicPr>
            <a:picLocks noChangeAspect="1" noChangeArrowheads="1"/>
          </p:cNvPicPr>
          <p:nvPr/>
        </p:nvPicPr>
        <p:blipFill>
          <a:blip r:embed="rId1" cstate="print"/>
          <a:srcRect/>
          <a:stretch>
            <a:fillRect/>
          </a:stretch>
        </p:blipFill>
        <p:spPr bwMode="auto">
          <a:xfrm>
            <a:off x="2915816" y="481236"/>
            <a:ext cx="1872208" cy="3328369"/>
          </a:xfrm>
          <a:prstGeom prst="rect">
            <a:avLst/>
          </a:prstGeom>
          <a:noFill/>
        </p:spPr>
      </p:pic>
      <p:sp>
        <p:nvSpPr>
          <p:cNvPr id="11" name="TextBox 10"/>
          <p:cNvSpPr txBox="1"/>
          <p:nvPr/>
        </p:nvSpPr>
        <p:spPr>
          <a:xfrm>
            <a:off x="2051720" y="4153644"/>
            <a:ext cx="72008" cy="369332"/>
          </a:xfrm>
          <a:prstGeom prst="rect">
            <a:avLst/>
          </a:prstGeom>
          <a:noFill/>
        </p:spPr>
        <p:txBody>
          <a:bodyPr wrap="square" rtlCol="0">
            <a:spAutoFit/>
          </a:bodyPr>
          <a:lstStyle/>
          <a:p>
            <a:endParaRPr lang="zh-CN" altLang="en-US" dirty="0"/>
          </a:p>
        </p:txBody>
      </p:sp>
      <p:sp>
        <p:nvSpPr>
          <p:cNvPr id="12" name="TextBox 11"/>
          <p:cNvSpPr txBox="1"/>
          <p:nvPr/>
        </p:nvSpPr>
        <p:spPr>
          <a:xfrm>
            <a:off x="2627784" y="4225652"/>
            <a:ext cx="4248472" cy="369332"/>
          </a:xfrm>
          <a:prstGeom prst="rect">
            <a:avLst/>
          </a:prstGeom>
          <a:noFill/>
        </p:spPr>
        <p:txBody>
          <a:bodyPr wrap="square" rtlCol="0">
            <a:spAutoFit/>
          </a:bodyPr>
          <a:lstStyle/>
          <a:p>
            <a:r>
              <a:rPr lang="en-US" altLang="zh-CN" dirty="0" smtClean="0"/>
              <a:t>https://8vpmfm.axshare.com</a:t>
            </a:r>
            <a:endParaRPr lang="zh-CN" altLang="en-US" dirty="0" smtClean="0"/>
          </a:p>
        </p:txBody>
      </p:sp>
      <p:pic>
        <p:nvPicPr>
          <p:cNvPr id="2050" name="Picture 2"/>
          <p:cNvPicPr>
            <a:picLocks noChangeAspect="1" noChangeArrowheads="1"/>
          </p:cNvPicPr>
          <p:nvPr/>
        </p:nvPicPr>
        <p:blipFill>
          <a:blip r:embed="rId2" cstate="print"/>
          <a:srcRect/>
          <a:stretch>
            <a:fillRect/>
          </a:stretch>
        </p:blipFill>
        <p:spPr bwMode="auto">
          <a:xfrm>
            <a:off x="5508104" y="1057300"/>
            <a:ext cx="2752725" cy="2447925"/>
          </a:xfrm>
          <a:prstGeom prst="rect">
            <a:avLst/>
          </a:prstGeom>
          <a:noFill/>
          <a:ln w="9525">
            <a:noFill/>
            <a:miter lim="800000"/>
            <a:headEnd/>
            <a:tailEnd/>
          </a:ln>
        </p:spPr>
      </p:pic>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1000"/>
                                        <p:tgtEl>
                                          <p:spTgt spid="37"/>
                                        </p:tgtEl>
                                      </p:cBhvr>
                                    </p:animEffect>
                                    <p:anim calcmode="lin" valueType="num">
                                      <p:cBhvr>
                                        <p:cTn id="8" dur="1000" fill="hold"/>
                                        <p:tgtEl>
                                          <p:spTgt spid="37"/>
                                        </p:tgtEl>
                                        <p:attrNameLst>
                                          <p:attrName>ppt_x</p:attrName>
                                        </p:attrNameLst>
                                      </p:cBhvr>
                                      <p:tavLst>
                                        <p:tav tm="0">
                                          <p:val>
                                            <p:strVal val="#ppt_x"/>
                                          </p:val>
                                        </p:tav>
                                        <p:tav tm="100000">
                                          <p:val>
                                            <p:strVal val="#ppt_x"/>
                                          </p:val>
                                        </p:tav>
                                      </p:tavLst>
                                    </p:anim>
                                    <p:anim calcmode="lin" valueType="num">
                                      <p:cBhvr>
                                        <p:cTn id="9" dur="1000" fill="hold"/>
                                        <p:tgtEl>
                                          <p:spTgt spid="3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07504" y="121196"/>
            <a:ext cx="8928992" cy="5472608"/>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矩形 1"/>
          <p:cNvSpPr/>
          <p:nvPr/>
        </p:nvSpPr>
        <p:spPr>
          <a:xfrm>
            <a:off x="251520" y="265212"/>
            <a:ext cx="396044" cy="396044"/>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420212" y="409228"/>
            <a:ext cx="360040" cy="360040"/>
          </a:xfrm>
          <a:prstGeom prst="rect">
            <a:avLst/>
          </a:prstGeom>
          <a:solidFill>
            <a:srgbClr val="0070C0"/>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9"/>
          <p:cNvSpPr txBox="1"/>
          <p:nvPr/>
        </p:nvSpPr>
        <p:spPr>
          <a:xfrm>
            <a:off x="840165" y="409228"/>
            <a:ext cx="1184940" cy="400110"/>
          </a:xfrm>
          <a:prstGeom prst="rect">
            <a:avLst/>
          </a:prstGeom>
          <a:noFill/>
        </p:spPr>
        <p:txBody>
          <a:bodyPr wrap="none" rtlCol="0">
            <a:spAutoFit/>
          </a:bodyPr>
          <a:lstStyle/>
          <a:p>
            <a:r>
              <a:rPr lang="zh-CN" altLang="en-US" sz="2000" b="1" spc="600" dirty="0" smtClean="0">
                <a:solidFill>
                  <a:srgbClr val="0070C0"/>
                </a:solidFill>
                <a:latin typeface="微软雅黑" panose="020B0503020204020204" pitchFamily="34" charset="-122"/>
                <a:ea typeface="微软雅黑" panose="020B0503020204020204" pitchFamily="34" charset="-122"/>
              </a:rPr>
              <a:t>过渡页</a:t>
            </a:r>
            <a:endParaRPr lang="zh-CN" altLang="en-US" sz="2000" b="1" spc="600" dirty="0">
              <a:solidFill>
                <a:srgbClr val="0070C0"/>
              </a:solidFill>
              <a:latin typeface="微软雅黑" panose="020B0503020204020204" pitchFamily="34" charset="-122"/>
              <a:ea typeface="微软雅黑" panose="020B0503020204020204" pitchFamily="34" charset="-122"/>
            </a:endParaRPr>
          </a:p>
        </p:txBody>
      </p:sp>
      <p:sp>
        <p:nvSpPr>
          <p:cNvPr id="6" name="TextBox 5"/>
          <p:cNvSpPr txBox="1"/>
          <p:nvPr/>
        </p:nvSpPr>
        <p:spPr>
          <a:xfrm>
            <a:off x="4110965" y="2085522"/>
            <a:ext cx="1683153" cy="1200329"/>
          </a:xfrm>
          <a:prstGeom prst="rect">
            <a:avLst/>
          </a:prstGeom>
          <a:noFill/>
        </p:spPr>
        <p:txBody>
          <a:bodyPr wrap="none" rtlCol="0">
            <a:spAutoFit/>
          </a:bodyPr>
          <a:lstStyle/>
          <a:p>
            <a:r>
              <a:rPr lang="en-US" altLang="zh-CN" sz="7200" b="1" dirty="0" smtClean="0">
                <a:solidFill>
                  <a:srgbClr val="0070C0"/>
                </a:solidFill>
                <a:latin typeface="微软雅黑" panose="020B0503020204020204" pitchFamily="34" charset="-122"/>
                <a:ea typeface="微软雅黑" panose="020B0503020204020204" pitchFamily="34" charset="-122"/>
              </a:rPr>
              <a:t>P</a:t>
            </a:r>
            <a:r>
              <a:rPr lang="en-US" altLang="zh-CN" sz="4800" b="1" dirty="0" smtClean="0">
                <a:solidFill>
                  <a:srgbClr val="0070C0"/>
                </a:solidFill>
                <a:latin typeface="微软雅黑" panose="020B0503020204020204" pitchFamily="34" charset="-122"/>
                <a:ea typeface="微软雅黑" panose="020B0503020204020204" pitchFamily="34" charset="-122"/>
              </a:rPr>
              <a:t>art</a:t>
            </a:r>
            <a:endParaRPr lang="zh-CN" altLang="en-US" sz="4800" b="1" dirty="0">
              <a:solidFill>
                <a:srgbClr val="0070C0"/>
              </a:solidFill>
              <a:latin typeface="微软雅黑" panose="020B0503020204020204" pitchFamily="34" charset="-122"/>
              <a:ea typeface="微软雅黑" panose="020B0503020204020204" pitchFamily="34" charset="-122"/>
            </a:endParaRPr>
          </a:p>
        </p:txBody>
      </p:sp>
      <p:sp>
        <p:nvSpPr>
          <p:cNvPr id="9" name="TextBox 8"/>
          <p:cNvSpPr txBox="1"/>
          <p:nvPr/>
        </p:nvSpPr>
        <p:spPr>
          <a:xfrm>
            <a:off x="5806215" y="2089219"/>
            <a:ext cx="1322798" cy="1200329"/>
          </a:xfrm>
          <a:prstGeom prst="rect">
            <a:avLst/>
          </a:prstGeom>
          <a:noFill/>
        </p:spPr>
        <p:txBody>
          <a:bodyPr wrap="none" rtlCol="0">
            <a:spAutoFit/>
          </a:bodyPr>
          <a:lstStyle/>
          <a:p>
            <a:r>
              <a:rPr lang="en-US" altLang="zh-CN" sz="7200" b="1" dirty="0" smtClean="0">
                <a:solidFill>
                  <a:srgbClr val="0070C0"/>
                </a:solidFill>
                <a:latin typeface="微软雅黑" panose="020B0503020204020204" pitchFamily="34" charset="-122"/>
                <a:ea typeface="微软雅黑" panose="020B0503020204020204" pitchFamily="34" charset="-122"/>
              </a:rPr>
              <a:t>04</a:t>
            </a:r>
            <a:endParaRPr lang="zh-CN" altLang="en-US" sz="7200" b="1" dirty="0">
              <a:solidFill>
                <a:srgbClr val="0070C0"/>
              </a:solidFill>
              <a:latin typeface="微软雅黑" panose="020B0503020204020204" pitchFamily="34" charset="-122"/>
              <a:ea typeface="微软雅黑" panose="020B0503020204020204" pitchFamily="34" charset="-122"/>
            </a:endParaRPr>
          </a:p>
        </p:txBody>
      </p:sp>
      <p:cxnSp>
        <p:nvCxnSpPr>
          <p:cNvPr id="11" name="直接连接符 10"/>
          <p:cNvCxnSpPr/>
          <p:nvPr/>
        </p:nvCxnSpPr>
        <p:spPr>
          <a:xfrm>
            <a:off x="4290341" y="3145532"/>
            <a:ext cx="2772952" cy="0"/>
          </a:xfrm>
          <a:prstGeom prst="line">
            <a:avLst/>
          </a:prstGeom>
          <a:ln>
            <a:solidFill>
              <a:schemeClr val="accent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4290341" y="3721596"/>
            <a:ext cx="2772952" cy="0"/>
          </a:xfrm>
          <a:prstGeom prst="line">
            <a:avLst/>
          </a:prstGeom>
          <a:ln>
            <a:solidFill>
              <a:schemeClr val="accent1">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4305241" y="3230242"/>
            <a:ext cx="2823772" cy="389466"/>
          </a:xfrm>
          <a:prstGeom prst="rect">
            <a:avLst/>
          </a:prstGeom>
          <a:noFill/>
        </p:spPr>
        <p:txBody>
          <a:bodyPr wrap="square" rtlCol="0">
            <a:spAutoFit/>
          </a:bodyPr>
          <a:lstStyle/>
          <a:p>
            <a:pPr algn="just">
              <a:lnSpc>
                <a:spcPct val="125000"/>
              </a:lnSpc>
            </a:pPr>
            <a:r>
              <a:rPr lang="zh-CN" altLang="en-US" sz="1700" b="1" dirty="0" smtClean="0">
                <a:solidFill>
                  <a:srgbClr val="0070C0"/>
                </a:solidFill>
                <a:latin typeface="微软雅黑" panose="020B0503020204020204" pitchFamily="34" charset="-122"/>
                <a:ea typeface="微软雅黑" panose="020B0503020204020204" pitchFamily="34" charset="-122"/>
              </a:rPr>
              <a:t>设计与实现阶段</a:t>
            </a:r>
            <a:endParaRPr lang="zh-CN" altLang="en-US" sz="1700" b="1" dirty="0">
              <a:solidFill>
                <a:srgbClr val="0070C0"/>
              </a:solidFill>
              <a:latin typeface="微软雅黑" panose="020B0503020204020204" pitchFamily="34" charset="-122"/>
              <a:ea typeface="微软雅黑" panose="020B0503020204020204" pitchFamily="34" charset="-122"/>
            </a:endParaRPr>
          </a:p>
        </p:txBody>
      </p:sp>
      <p:grpSp>
        <p:nvGrpSpPr>
          <p:cNvPr id="17" name="组合 16"/>
          <p:cNvGrpSpPr/>
          <p:nvPr/>
        </p:nvGrpSpPr>
        <p:grpSpPr>
          <a:xfrm>
            <a:off x="1979712" y="2065412"/>
            <a:ext cx="2059245" cy="1872208"/>
            <a:chOff x="1979712" y="2065412"/>
            <a:chExt cx="2059245" cy="1872208"/>
          </a:xfrm>
        </p:grpSpPr>
        <p:sp>
          <p:nvSpPr>
            <p:cNvPr id="8" name="圆角矩形 7"/>
            <p:cNvSpPr/>
            <p:nvPr/>
          </p:nvSpPr>
          <p:spPr>
            <a:xfrm>
              <a:off x="1979712" y="2065412"/>
              <a:ext cx="2059245" cy="1872208"/>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图片 14"/>
            <p:cNvPicPr>
              <a:picLocks noChangeAspect="1"/>
            </p:cNvPicPr>
            <p:nvPr/>
          </p:nvPicPr>
          <p:blipFill>
            <a:blip r:embed="rId1" cstate="print">
              <a:biLevel thresh="25000"/>
              <a:extLst>
                <a:ext uri="{28A0092B-C50C-407E-A947-70E740481C1C}">
                  <a14:useLocalDpi xmlns:a14="http://schemas.microsoft.com/office/drawing/2010/main" val="0"/>
                </a:ext>
              </a:extLst>
            </a:blip>
            <a:stretch>
              <a:fillRect/>
            </a:stretch>
          </p:blipFill>
          <p:spPr>
            <a:xfrm>
              <a:off x="2234590" y="2281596"/>
              <a:ext cx="1549488" cy="1441384"/>
            </a:xfrm>
            <a:prstGeom prst="rect">
              <a:avLst/>
            </a:prstGeom>
          </p:spPr>
        </p:pic>
      </p:grpSp>
    </p:spTree>
  </p:cSld>
  <p:clrMapOvr>
    <a:masterClrMapping/>
  </p:clrMapOvr>
  <mc:AlternateContent xmlns:mc="http://schemas.openxmlformats.org/markup-compatibility/2006">
    <mc:Choice xmlns:p14="http://schemas.microsoft.com/office/powerpoint/2010/main" Requires="p14">
      <p:transition spd="slow" p14:dur="1400">
        <p:blinds/>
      </p:transition>
    </mc:Choice>
    <mc:Fallback>
      <p:transition spd="slow">
        <p:blind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edge">
                                      <p:cBhvr>
                                        <p:cTn id="7" dur="2000"/>
                                        <p:tgtEl>
                                          <p:spTgt spid="17"/>
                                        </p:tgtEl>
                                      </p:cBhvr>
                                    </p:animEffect>
                                  </p:childTnLst>
                                </p:cTn>
                              </p:par>
                            </p:childTnLst>
                          </p:cTn>
                        </p:par>
                        <p:par>
                          <p:cTn id="8" fill="hold">
                            <p:stCondLst>
                              <p:cond delay="2000"/>
                            </p:stCondLst>
                            <p:childTnLst>
                              <p:par>
                                <p:cTn id="9" presetID="2" presetClass="entr" presetSubtype="8"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0-#ppt_w/2"/>
                                          </p:val>
                                        </p:tav>
                                        <p:tav tm="100000">
                                          <p:val>
                                            <p:strVal val="#ppt_x"/>
                                          </p:val>
                                        </p:tav>
                                      </p:tavLst>
                                    </p:anim>
                                    <p:anim calcmode="lin" valueType="num">
                                      <p:cBhvr additive="base">
                                        <p:cTn id="12" dur="500" fill="hold"/>
                                        <p:tgtEl>
                                          <p:spTgt spid="6"/>
                                        </p:tgtEl>
                                        <p:attrNameLst>
                                          <p:attrName>ppt_y</p:attrName>
                                        </p:attrNameLst>
                                      </p:cBhvr>
                                      <p:tavLst>
                                        <p:tav tm="0">
                                          <p:val>
                                            <p:strVal val="#ppt_y"/>
                                          </p:val>
                                        </p:tav>
                                        <p:tav tm="100000">
                                          <p:val>
                                            <p:strVal val="#ppt_y"/>
                                          </p:val>
                                        </p:tav>
                                      </p:tavLst>
                                    </p:anim>
                                  </p:childTnLst>
                                </p:cTn>
                              </p:par>
                            </p:childTnLst>
                          </p:cTn>
                        </p:par>
                        <p:par>
                          <p:cTn id="13" fill="hold">
                            <p:stCondLst>
                              <p:cond delay="2500"/>
                            </p:stCondLst>
                            <p:childTnLst>
                              <p:par>
                                <p:cTn id="14" presetID="26" presetClass="entr" presetSubtype="0" fill="hold" grpId="0" nodeType="after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wipe(down)">
                                      <p:cBhvr>
                                        <p:cTn id="16" dur="580">
                                          <p:stCondLst>
                                            <p:cond delay="0"/>
                                          </p:stCondLst>
                                        </p:cTn>
                                        <p:tgtEl>
                                          <p:spTgt spid="9"/>
                                        </p:tgtEl>
                                      </p:cBhvr>
                                    </p:animEffect>
                                    <p:anim calcmode="lin" valueType="num">
                                      <p:cBhvr>
                                        <p:cTn id="17" dur="1822" tmFilter="0,0; 0.14,0.36; 0.43,0.73; 0.71,0.91; 1.0,1.0">
                                          <p:stCondLst>
                                            <p:cond delay="0"/>
                                          </p:stCondLst>
                                        </p:cTn>
                                        <p:tgtEl>
                                          <p:spTgt spid="9"/>
                                        </p:tgtEl>
                                        <p:attrNameLst>
                                          <p:attrName>ppt_x</p:attrName>
                                        </p:attrNameLst>
                                      </p:cBhvr>
                                      <p:tavLst>
                                        <p:tav tm="0">
                                          <p:val>
                                            <p:strVal val="#ppt_x-0.25"/>
                                          </p:val>
                                        </p:tav>
                                        <p:tav tm="100000">
                                          <p:val>
                                            <p:strVal val="#ppt_x"/>
                                          </p:val>
                                        </p:tav>
                                      </p:tavLst>
                                    </p:anim>
                                    <p:anim calcmode="lin" valueType="num">
                                      <p:cBhvr>
                                        <p:cTn id="18" dur="664" tmFilter="0.0,0.0; 0.25,0.07; 0.50,0.2; 0.75,0.467; 1.0,1.0">
                                          <p:stCondLst>
                                            <p:cond delay="0"/>
                                          </p:stCondLst>
                                        </p:cTn>
                                        <p:tgtEl>
                                          <p:spTgt spid="9"/>
                                        </p:tgtEl>
                                        <p:attrNameLst>
                                          <p:attrName>ppt_y</p:attrName>
                                        </p:attrNameLst>
                                      </p:cBhvr>
                                      <p:tavLst>
                                        <p:tav tm="0" fmla="#ppt_y-sin(pi*$)/3">
                                          <p:val>
                                            <p:fltVal val="0.5"/>
                                          </p:val>
                                        </p:tav>
                                        <p:tav tm="100000">
                                          <p:val>
                                            <p:fltVal val="1"/>
                                          </p:val>
                                        </p:tav>
                                      </p:tavLst>
                                    </p:anim>
                                    <p:anim calcmode="lin" valueType="num">
                                      <p:cBhvr>
                                        <p:cTn id="19" dur="664" tmFilter="0, 0; 0.125,0.2665; 0.25,0.4; 0.375,0.465; 0.5,0.5;  0.625,0.535; 0.75,0.6; 0.875,0.7335; 1,1">
                                          <p:stCondLst>
                                            <p:cond delay="664"/>
                                          </p:stCondLst>
                                        </p:cTn>
                                        <p:tgtEl>
                                          <p:spTgt spid="9"/>
                                        </p:tgtEl>
                                        <p:attrNameLst>
                                          <p:attrName>ppt_y</p:attrName>
                                        </p:attrNameLst>
                                      </p:cBhvr>
                                      <p:tavLst>
                                        <p:tav tm="0" fmla="#ppt_y-sin(pi*$)/9">
                                          <p:val>
                                            <p:fltVal val="0"/>
                                          </p:val>
                                        </p:tav>
                                        <p:tav tm="100000">
                                          <p:val>
                                            <p:fltVal val="1"/>
                                          </p:val>
                                        </p:tav>
                                      </p:tavLst>
                                    </p:anim>
                                    <p:anim calcmode="lin" valueType="num">
                                      <p:cBhvr>
                                        <p:cTn id="20" dur="332" tmFilter="0, 0; 0.125,0.2665; 0.25,0.4; 0.375,0.465; 0.5,0.5;  0.625,0.535; 0.75,0.6; 0.875,0.7335; 1,1">
                                          <p:stCondLst>
                                            <p:cond delay="1324"/>
                                          </p:stCondLst>
                                        </p:cTn>
                                        <p:tgtEl>
                                          <p:spTgt spid="9"/>
                                        </p:tgtEl>
                                        <p:attrNameLst>
                                          <p:attrName>ppt_y</p:attrName>
                                        </p:attrNameLst>
                                      </p:cBhvr>
                                      <p:tavLst>
                                        <p:tav tm="0" fmla="#ppt_y-sin(pi*$)/27">
                                          <p:val>
                                            <p:fltVal val="0"/>
                                          </p:val>
                                        </p:tav>
                                        <p:tav tm="100000">
                                          <p:val>
                                            <p:fltVal val="1"/>
                                          </p:val>
                                        </p:tav>
                                      </p:tavLst>
                                    </p:anim>
                                    <p:anim calcmode="lin" valueType="num">
                                      <p:cBhvr>
                                        <p:cTn id="21" dur="164" tmFilter="0, 0; 0.125,0.2665; 0.25,0.4; 0.375,0.465; 0.5,0.5;  0.625,0.535; 0.75,0.6; 0.875,0.7335; 1,1">
                                          <p:stCondLst>
                                            <p:cond delay="1656"/>
                                          </p:stCondLst>
                                        </p:cTn>
                                        <p:tgtEl>
                                          <p:spTgt spid="9"/>
                                        </p:tgtEl>
                                        <p:attrNameLst>
                                          <p:attrName>ppt_y</p:attrName>
                                        </p:attrNameLst>
                                      </p:cBhvr>
                                      <p:tavLst>
                                        <p:tav tm="0" fmla="#ppt_y-sin(pi*$)/81">
                                          <p:val>
                                            <p:fltVal val="0"/>
                                          </p:val>
                                        </p:tav>
                                        <p:tav tm="100000">
                                          <p:val>
                                            <p:fltVal val="1"/>
                                          </p:val>
                                        </p:tav>
                                      </p:tavLst>
                                    </p:anim>
                                    <p:animScale>
                                      <p:cBhvr>
                                        <p:cTn id="22" dur="26">
                                          <p:stCondLst>
                                            <p:cond delay="650"/>
                                          </p:stCondLst>
                                        </p:cTn>
                                        <p:tgtEl>
                                          <p:spTgt spid="9"/>
                                        </p:tgtEl>
                                      </p:cBhvr>
                                      <p:to x="100000" y="60000"/>
                                    </p:animScale>
                                    <p:animScale>
                                      <p:cBhvr>
                                        <p:cTn id="23" dur="166" decel="50000">
                                          <p:stCondLst>
                                            <p:cond delay="676"/>
                                          </p:stCondLst>
                                        </p:cTn>
                                        <p:tgtEl>
                                          <p:spTgt spid="9"/>
                                        </p:tgtEl>
                                      </p:cBhvr>
                                      <p:to x="100000" y="100000"/>
                                    </p:animScale>
                                    <p:animScale>
                                      <p:cBhvr>
                                        <p:cTn id="24" dur="26">
                                          <p:stCondLst>
                                            <p:cond delay="1312"/>
                                          </p:stCondLst>
                                        </p:cTn>
                                        <p:tgtEl>
                                          <p:spTgt spid="9"/>
                                        </p:tgtEl>
                                      </p:cBhvr>
                                      <p:to x="100000" y="80000"/>
                                    </p:animScale>
                                    <p:animScale>
                                      <p:cBhvr>
                                        <p:cTn id="25" dur="166" decel="50000">
                                          <p:stCondLst>
                                            <p:cond delay="1338"/>
                                          </p:stCondLst>
                                        </p:cTn>
                                        <p:tgtEl>
                                          <p:spTgt spid="9"/>
                                        </p:tgtEl>
                                      </p:cBhvr>
                                      <p:to x="100000" y="100000"/>
                                    </p:animScale>
                                    <p:animScale>
                                      <p:cBhvr>
                                        <p:cTn id="26" dur="26">
                                          <p:stCondLst>
                                            <p:cond delay="1642"/>
                                          </p:stCondLst>
                                        </p:cTn>
                                        <p:tgtEl>
                                          <p:spTgt spid="9"/>
                                        </p:tgtEl>
                                      </p:cBhvr>
                                      <p:to x="100000" y="90000"/>
                                    </p:animScale>
                                    <p:animScale>
                                      <p:cBhvr>
                                        <p:cTn id="27" dur="166" decel="50000">
                                          <p:stCondLst>
                                            <p:cond delay="1668"/>
                                          </p:stCondLst>
                                        </p:cTn>
                                        <p:tgtEl>
                                          <p:spTgt spid="9"/>
                                        </p:tgtEl>
                                      </p:cBhvr>
                                      <p:to x="100000" y="100000"/>
                                    </p:animScale>
                                    <p:animScale>
                                      <p:cBhvr>
                                        <p:cTn id="28" dur="26">
                                          <p:stCondLst>
                                            <p:cond delay="1808"/>
                                          </p:stCondLst>
                                        </p:cTn>
                                        <p:tgtEl>
                                          <p:spTgt spid="9"/>
                                        </p:tgtEl>
                                      </p:cBhvr>
                                      <p:to x="100000" y="95000"/>
                                    </p:animScale>
                                    <p:animScale>
                                      <p:cBhvr>
                                        <p:cTn id="29" dur="166" decel="50000">
                                          <p:stCondLst>
                                            <p:cond delay="1834"/>
                                          </p:stCondLst>
                                        </p:cTn>
                                        <p:tgtEl>
                                          <p:spTgt spid="9"/>
                                        </p:tgtEl>
                                      </p:cBhvr>
                                      <p:to x="100000" y="100000"/>
                                    </p:animScale>
                                  </p:childTnLst>
                                </p:cTn>
                              </p:par>
                            </p:childTnLst>
                          </p:cTn>
                        </p:par>
                        <p:par>
                          <p:cTn id="30" fill="hold">
                            <p:stCondLst>
                              <p:cond delay="4500"/>
                            </p:stCondLst>
                            <p:childTnLst>
                              <p:par>
                                <p:cTn id="31" presetID="2" presetClass="entr" presetSubtype="2" fill="hold" nodeType="afterEffect">
                                  <p:stCondLst>
                                    <p:cond delay="0"/>
                                  </p:stCondLst>
                                  <p:childTnLst>
                                    <p:set>
                                      <p:cBhvr>
                                        <p:cTn id="32" dur="1" fill="hold">
                                          <p:stCondLst>
                                            <p:cond delay="0"/>
                                          </p:stCondLst>
                                        </p:cTn>
                                        <p:tgtEl>
                                          <p:spTgt spid="11"/>
                                        </p:tgtEl>
                                        <p:attrNameLst>
                                          <p:attrName>style.visibility</p:attrName>
                                        </p:attrNameLst>
                                      </p:cBhvr>
                                      <p:to>
                                        <p:strVal val="visible"/>
                                      </p:to>
                                    </p:set>
                                    <p:anim calcmode="lin" valueType="num">
                                      <p:cBhvr additive="base">
                                        <p:cTn id="33" dur="500" fill="hold"/>
                                        <p:tgtEl>
                                          <p:spTgt spid="11"/>
                                        </p:tgtEl>
                                        <p:attrNameLst>
                                          <p:attrName>ppt_x</p:attrName>
                                        </p:attrNameLst>
                                      </p:cBhvr>
                                      <p:tavLst>
                                        <p:tav tm="0">
                                          <p:val>
                                            <p:strVal val="1+#ppt_w/2"/>
                                          </p:val>
                                        </p:tav>
                                        <p:tav tm="100000">
                                          <p:val>
                                            <p:strVal val="#ppt_x"/>
                                          </p:val>
                                        </p:tav>
                                      </p:tavLst>
                                    </p:anim>
                                    <p:anim calcmode="lin" valueType="num">
                                      <p:cBhvr additive="base">
                                        <p:cTn id="34" dur="500" fill="hold"/>
                                        <p:tgtEl>
                                          <p:spTgt spid="11"/>
                                        </p:tgtEl>
                                        <p:attrNameLst>
                                          <p:attrName>ppt_y</p:attrName>
                                        </p:attrNameLst>
                                      </p:cBhvr>
                                      <p:tavLst>
                                        <p:tav tm="0">
                                          <p:val>
                                            <p:strVal val="#ppt_y"/>
                                          </p:val>
                                        </p:tav>
                                        <p:tav tm="100000">
                                          <p:val>
                                            <p:strVal val="#ppt_y"/>
                                          </p:val>
                                        </p:tav>
                                      </p:tavLst>
                                    </p:anim>
                                  </p:childTnLst>
                                </p:cTn>
                              </p:par>
                              <p:par>
                                <p:cTn id="35" presetID="2" presetClass="entr" presetSubtype="8" fill="hold" nodeType="withEffect">
                                  <p:stCondLst>
                                    <p:cond delay="0"/>
                                  </p:stCondLst>
                                  <p:childTnLst>
                                    <p:set>
                                      <p:cBhvr>
                                        <p:cTn id="36" dur="1" fill="hold">
                                          <p:stCondLst>
                                            <p:cond delay="0"/>
                                          </p:stCondLst>
                                        </p:cTn>
                                        <p:tgtEl>
                                          <p:spTgt spid="13"/>
                                        </p:tgtEl>
                                        <p:attrNameLst>
                                          <p:attrName>style.visibility</p:attrName>
                                        </p:attrNameLst>
                                      </p:cBhvr>
                                      <p:to>
                                        <p:strVal val="visible"/>
                                      </p:to>
                                    </p:set>
                                    <p:anim calcmode="lin" valueType="num">
                                      <p:cBhvr additive="base">
                                        <p:cTn id="37" dur="500" fill="hold"/>
                                        <p:tgtEl>
                                          <p:spTgt spid="13"/>
                                        </p:tgtEl>
                                        <p:attrNameLst>
                                          <p:attrName>ppt_x</p:attrName>
                                        </p:attrNameLst>
                                      </p:cBhvr>
                                      <p:tavLst>
                                        <p:tav tm="0">
                                          <p:val>
                                            <p:strVal val="0-#ppt_w/2"/>
                                          </p:val>
                                        </p:tav>
                                        <p:tav tm="100000">
                                          <p:val>
                                            <p:strVal val="#ppt_x"/>
                                          </p:val>
                                        </p:tav>
                                      </p:tavLst>
                                    </p:anim>
                                    <p:anim calcmode="lin" valueType="num">
                                      <p:cBhvr additive="base">
                                        <p:cTn id="38" dur="500" fill="hold"/>
                                        <p:tgtEl>
                                          <p:spTgt spid="13"/>
                                        </p:tgtEl>
                                        <p:attrNameLst>
                                          <p:attrName>ppt_y</p:attrName>
                                        </p:attrNameLst>
                                      </p:cBhvr>
                                      <p:tavLst>
                                        <p:tav tm="0">
                                          <p:val>
                                            <p:strVal val="#ppt_y"/>
                                          </p:val>
                                        </p:tav>
                                        <p:tav tm="100000">
                                          <p:val>
                                            <p:strVal val="#ppt_y"/>
                                          </p:val>
                                        </p:tav>
                                      </p:tavLst>
                                    </p:anim>
                                  </p:childTnLst>
                                </p:cTn>
                              </p:par>
                            </p:childTnLst>
                          </p:cTn>
                        </p:par>
                        <p:par>
                          <p:cTn id="39" fill="hold">
                            <p:stCondLst>
                              <p:cond delay="5000"/>
                            </p:stCondLst>
                            <p:childTnLst>
                              <p:par>
                                <p:cTn id="40" presetID="53" presetClass="entr" presetSubtype="16" fill="hold" grpId="0" nodeType="afterEffect">
                                  <p:stCondLst>
                                    <p:cond delay="0"/>
                                  </p:stCondLst>
                                  <p:childTnLst>
                                    <p:set>
                                      <p:cBhvr>
                                        <p:cTn id="41" dur="1" fill="hold">
                                          <p:stCondLst>
                                            <p:cond delay="0"/>
                                          </p:stCondLst>
                                        </p:cTn>
                                        <p:tgtEl>
                                          <p:spTgt spid="14"/>
                                        </p:tgtEl>
                                        <p:attrNameLst>
                                          <p:attrName>style.visibility</p:attrName>
                                        </p:attrNameLst>
                                      </p:cBhvr>
                                      <p:to>
                                        <p:strVal val="visible"/>
                                      </p:to>
                                    </p:set>
                                    <p:anim calcmode="lin" valueType="num">
                                      <p:cBhvr>
                                        <p:cTn id="42" dur="500" fill="hold"/>
                                        <p:tgtEl>
                                          <p:spTgt spid="14"/>
                                        </p:tgtEl>
                                        <p:attrNameLst>
                                          <p:attrName>ppt_w</p:attrName>
                                        </p:attrNameLst>
                                      </p:cBhvr>
                                      <p:tavLst>
                                        <p:tav tm="0">
                                          <p:val>
                                            <p:fltVal val="0"/>
                                          </p:val>
                                        </p:tav>
                                        <p:tav tm="100000">
                                          <p:val>
                                            <p:strVal val="#ppt_w"/>
                                          </p:val>
                                        </p:tav>
                                      </p:tavLst>
                                    </p:anim>
                                    <p:anim calcmode="lin" valueType="num">
                                      <p:cBhvr>
                                        <p:cTn id="43" dur="500" fill="hold"/>
                                        <p:tgtEl>
                                          <p:spTgt spid="14"/>
                                        </p:tgtEl>
                                        <p:attrNameLst>
                                          <p:attrName>ppt_h</p:attrName>
                                        </p:attrNameLst>
                                      </p:cBhvr>
                                      <p:tavLst>
                                        <p:tav tm="0">
                                          <p:val>
                                            <p:fltVal val="0"/>
                                          </p:val>
                                        </p:tav>
                                        <p:tav tm="100000">
                                          <p:val>
                                            <p:strVal val="#ppt_h"/>
                                          </p:val>
                                        </p:tav>
                                      </p:tavLst>
                                    </p:anim>
                                    <p:animEffect transition="in" filter="fade">
                                      <p:cBhvr>
                                        <p:cTn id="44"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4"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07504" y="121196"/>
            <a:ext cx="8928992" cy="5472608"/>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矩形 1"/>
          <p:cNvSpPr/>
          <p:nvPr/>
        </p:nvSpPr>
        <p:spPr>
          <a:xfrm>
            <a:off x="251520" y="265212"/>
            <a:ext cx="396044" cy="396044"/>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420212" y="409228"/>
            <a:ext cx="360040" cy="360040"/>
          </a:xfrm>
          <a:prstGeom prst="rect">
            <a:avLst/>
          </a:prstGeom>
          <a:solidFill>
            <a:srgbClr val="0070C0"/>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9"/>
          <p:cNvSpPr txBox="1"/>
          <p:nvPr/>
        </p:nvSpPr>
        <p:spPr>
          <a:xfrm>
            <a:off x="840165" y="409228"/>
            <a:ext cx="1210588" cy="400110"/>
          </a:xfrm>
          <a:prstGeom prst="rect">
            <a:avLst/>
          </a:prstGeom>
          <a:noFill/>
        </p:spPr>
        <p:txBody>
          <a:bodyPr wrap="none" rtlCol="0">
            <a:spAutoFit/>
          </a:bodyPr>
          <a:lstStyle/>
          <a:p>
            <a:pPr algn="l"/>
            <a:r>
              <a:rPr lang="zh-CN" altLang="en-US" sz="2000" b="1" dirty="0" smtClean="0">
                <a:solidFill>
                  <a:srgbClr val="0070C0"/>
                </a:solidFill>
                <a:latin typeface="微软雅黑" panose="020B0503020204020204" pitchFamily="34" charset="-122"/>
                <a:ea typeface="微软雅黑" panose="020B0503020204020204" pitchFamily="34" charset="-122"/>
              </a:rPr>
              <a:t>后续设计</a:t>
            </a:r>
            <a:endParaRPr lang="zh-CN" altLang="en-US" sz="2000" b="1" dirty="0">
              <a:solidFill>
                <a:srgbClr val="0070C0"/>
              </a:solidFill>
              <a:latin typeface="微软雅黑" panose="020B0503020204020204" pitchFamily="34" charset="-122"/>
              <a:ea typeface="微软雅黑" panose="020B0503020204020204" pitchFamily="34" charset="-122"/>
            </a:endParaRPr>
          </a:p>
        </p:txBody>
      </p:sp>
      <p:sp>
        <p:nvSpPr>
          <p:cNvPr id="37" name="矩形 36"/>
          <p:cNvSpPr/>
          <p:nvPr/>
        </p:nvSpPr>
        <p:spPr>
          <a:xfrm>
            <a:off x="3250652" y="1921396"/>
            <a:ext cx="2664296" cy="24482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6385" name="Picture 1" descr="G:\QQ\新建文件夹\1146072889\Image\Group\VGNBF`Y89{HUO$TOY[1(7CS.png"/>
          <p:cNvPicPr>
            <a:picLocks noChangeAspect="1" noChangeArrowheads="1"/>
          </p:cNvPicPr>
          <p:nvPr/>
        </p:nvPicPr>
        <p:blipFill>
          <a:blip r:embed="rId1"/>
          <a:srcRect/>
          <a:stretch>
            <a:fillRect/>
          </a:stretch>
        </p:blipFill>
        <p:spPr bwMode="auto">
          <a:xfrm>
            <a:off x="1214414" y="1785930"/>
            <a:ext cx="6010275" cy="1876425"/>
          </a:xfrm>
          <a:prstGeom prst="rect">
            <a:avLst/>
          </a:prstGeom>
          <a:noFill/>
        </p:spPr>
      </p:pic>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1000"/>
                                        <p:tgtEl>
                                          <p:spTgt spid="37"/>
                                        </p:tgtEl>
                                      </p:cBhvr>
                                    </p:animEffect>
                                    <p:anim calcmode="lin" valueType="num">
                                      <p:cBhvr>
                                        <p:cTn id="8" dur="1000" fill="hold"/>
                                        <p:tgtEl>
                                          <p:spTgt spid="37"/>
                                        </p:tgtEl>
                                        <p:attrNameLst>
                                          <p:attrName>ppt_x</p:attrName>
                                        </p:attrNameLst>
                                      </p:cBhvr>
                                      <p:tavLst>
                                        <p:tav tm="0">
                                          <p:val>
                                            <p:strVal val="#ppt_x"/>
                                          </p:val>
                                        </p:tav>
                                        <p:tav tm="100000">
                                          <p:val>
                                            <p:strVal val="#ppt_x"/>
                                          </p:val>
                                        </p:tav>
                                      </p:tavLst>
                                    </p:anim>
                                    <p:anim calcmode="lin" valueType="num">
                                      <p:cBhvr>
                                        <p:cTn id="9" dur="1000" fill="hold"/>
                                        <p:tgtEl>
                                          <p:spTgt spid="3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07504" y="121196"/>
            <a:ext cx="8928992" cy="5472608"/>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矩形 1"/>
          <p:cNvSpPr/>
          <p:nvPr/>
        </p:nvSpPr>
        <p:spPr>
          <a:xfrm>
            <a:off x="251520" y="265212"/>
            <a:ext cx="396044" cy="396044"/>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420212" y="409228"/>
            <a:ext cx="360040" cy="360040"/>
          </a:xfrm>
          <a:prstGeom prst="rect">
            <a:avLst/>
          </a:prstGeom>
          <a:solidFill>
            <a:srgbClr val="0070C0"/>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9"/>
          <p:cNvSpPr txBox="1"/>
          <p:nvPr/>
        </p:nvSpPr>
        <p:spPr>
          <a:xfrm>
            <a:off x="840165" y="409228"/>
            <a:ext cx="1184940" cy="400110"/>
          </a:xfrm>
          <a:prstGeom prst="rect">
            <a:avLst/>
          </a:prstGeom>
          <a:noFill/>
        </p:spPr>
        <p:txBody>
          <a:bodyPr wrap="none" rtlCol="0">
            <a:spAutoFit/>
          </a:bodyPr>
          <a:lstStyle/>
          <a:p>
            <a:r>
              <a:rPr lang="zh-CN" altLang="en-US" sz="2000" b="1" spc="600" dirty="0" smtClean="0">
                <a:solidFill>
                  <a:srgbClr val="0070C0"/>
                </a:solidFill>
                <a:latin typeface="微软雅黑" panose="020B0503020204020204" pitchFamily="34" charset="-122"/>
                <a:ea typeface="微软雅黑" panose="020B0503020204020204" pitchFamily="34" charset="-122"/>
              </a:rPr>
              <a:t>过渡页</a:t>
            </a:r>
            <a:endParaRPr lang="zh-CN" altLang="en-US" sz="2000" b="1" spc="600" dirty="0">
              <a:solidFill>
                <a:srgbClr val="0070C0"/>
              </a:solidFill>
              <a:latin typeface="微软雅黑" panose="020B0503020204020204" pitchFamily="34" charset="-122"/>
              <a:ea typeface="微软雅黑" panose="020B0503020204020204" pitchFamily="34" charset="-122"/>
            </a:endParaRPr>
          </a:p>
        </p:txBody>
      </p:sp>
      <p:sp>
        <p:nvSpPr>
          <p:cNvPr id="6" name="TextBox 5"/>
          <p:cNvSpPr txBox="1"/>
          <p:nvPr/>
        </p:nvSpPr>
        <p:spPr>
          <a:xfrm>
            <a:off x="4110965" y="2085522"/>
            <a:ext cx="1683153" cy="1200329"/>
          </a:xfrm>
          <a:prstGeom prst="rect">
            <a:avLst/>
          </a:prstGeom>
          <a:noFill/>
        </p:spPr>
        <p:txBody>
          <a:bodyPr wrap="none" rtlCol="0">
            <a:spAutoFit/>
          </a:bodyPr>
          <a:lstStyle/>
          <a:p>
            <a:r>
              <a:rPr lang="en-US" altLang="zh-CN" sz="7200" b="1" dirty="0" smtClean="0">
                <a:solidFill>
                  <a:srgbClr val="0070C0"/>
                </a:solidFill>
                <a:latin typeface="微软雅黑" panose="020B0503020204020204" pitchFamily="34" charset="-122"/>
                <a:ea typeface="微软雅黑" panose="020B0503020204020204" pitchFamily="34" charset="-122"/>
              </a:rPr>
              <a:t>P</a:t>
            </a:r>
            <a:r>
              <a:rPr lang="en-US" altLang="zh-CN" sz="4800" b="1" dirty="0" smtClean="0">
                <a:solidFill>
                  <a:srgbClr val="0070C0"/>
                </a:solidFill>
                <a:latin typeface="微软雅黑" panose="020B0503020204020204" pitchFamily="34" charset="-122"/>
                <a:ea typeface="微软雅黑" panose="020B0503020204020204" pitchFamily="34" charset="-122"/>
              </a:rPr>
              <a:t>art</a:t>
            </a:r>
            <a:endParaRPr lang="zh-CN" altLang="en-US" sz="4800" b="1" dirty="0">
              <a:solidFill>
                <a:srgbClr val="0070C0"/>
              </a:solidFill>
              <a:latin typeface="微软雅黑" panose="020B0503020204020204" pitchFamily="34" charset="-122"/>
              <a:ea typeface="微软雅黑" panose="020B0503020204020204" pitchFamily="34" charset="-122"/>
            </a:endParaRPr>
          </a:p>
        </p:txBody>
      </p:sp>
      <p:sp>
        <p:nvSpPr>
          <p:cNvPr id="9" name="TextBox 8"/>
          <p:cNvSpPr txBox="1"/>
          <p:nvPr/>
        </p:nvSpPr>
        <p:spPr>
          <a:xfrm>
            <a:off x="5806215" y="2089219"/>
            <a:ext cx="1322798" cy="1200329"/>
          </a:xfrm>
          <a:prstGeom prst="rect">
            <a:avLst/>
          </a:prstGeom>
          <a:noFill/>
        </p:spPr>
        <p:txBody>
          <a:bodyPr wrap="none" rtlCol="0">
            <a:spAutoFit/>
          </a:bodyPr>
          <a:lstStyle/>
          <a:p>
            <a:r>
              <a:rPr lang="en-US" altLang="zh-CN" sz="7200" b="1" dirty="0" smtClean="0">
                <a:solidFill>
                  <a:srgbClr val="0070C0"/>
                </a:solidFill>
                <a:latin typeface="微软雅黑" panose="020B0503020204020204" pitchFamily="34" charset="-122"/>
                <a:ea typeface="微软雅黑" panose="020B0503020204020204" pitchFamily="34" charset="-122"/>
              </a:rPr>
              <a:t>05</a:t>
            </a:r>
            <a:endParaRPr lang="zh-CN" altLang="en-US" sz="7200" b="1" dirty="0">
              <a:solidFill>
                <a:srgbClr val="0070C0"/>
              </a:solidFill>
              <a:latin typeface="微软雅黑" panose="020B0503020204020204" pitchFamily="34" charset="-122"/>
              <a:ea typeface="微软雅黑" panose="020B0503020204020204" pitchFamily="34" charset="-122"/>
            </a:endParaRPr>
          </a:p>
        </p:txBody>
      </p:sp>
      <p:cxnSp>
        <p:nvCxnSpPr>
          <p:cNvPr id="11" name="直接连接符 10"/>
          <p:cNvCxnSpPr/>
          <p:nvPr/>
        </p:nvCxnSpPr>
        <p:spPr>
          <a:xfrm>
            <a:off x="4290341" y="3145532"/>
            <a:ext cx="2772952" cy="0"/>
          </a:xfrm>
          <a:prstGeom prst="line">
            <a:avLst/>
          </a:prstGeom>
          <a:ln>
            <a:solidFill>
              <a:schemeClr val="accent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4290341" y="3721596"/>
            <a:ext cx="2772952" cy="0"/>
          </a:xfrm>
          <a:prstGeom prst="line">
            <a:avLst/>
          </a:prstGeom>
          <a:ln>
            <a:solidFill>
              <a:schemeClr val="accent1">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4305241" y="3230242"/>
            <a:ext cx="2823772" cy="389466"/>
          </a:xfrm>
          <a:prstGeom prst="rect">
            <a:avLst/>
          </a:prstGeom>
          <a:noFill/>
        </p:spPr>
        <p:txBody>
          <a:bodyPr wrap="square" rtlCol="0">
            <a:spAutoFit/>
          </a:bodyPr>
          <a:lstStyle/>
          <a:p>
            <a:pPr algn="just">
              <a:lnSpc>
                <a:spcPct val="125000"/>
              </a:lnSpc>
            </a:pPr>
            <a:r>
              <a:rPr lang="zh-CN" altLang="en-US" sz="1700" b="1" dirty="0" smtClean="0">
                <a:solidFill>
                  <a:srgbClr val="0070C0"/>
                </a:solidFill>
                <a:latin typeface="微软雅黑" panose="020B0503020204020204" pitchFamily="34" charset="-122"/>
                <a:ea typeface="微软雅黑" panose="020B0503020204020204" pitchFamily="34" charset="-122"/>
              </a:rPr>
              <a:t>项目收尾阶段</a:t>
            </a:r>
            <a:endParaRPr lang="zh-CN" altLang="en-US" sz="1700" b="1" dirty="0">
              <a:solidFill>
                <a:srgbClr val="0070C0"/>
              </a:solidFill>
              <a:latin typeface="微软雅黑" panose="020B0503020204020204" pitchFamily="34" charset="-122"/>
              <a:ea typeface="微软雅黑" panose="020B0503020204020204" pitchFamily="34" charset="-122"/>
            </a:endParaRPr>
          </a:p>
        </p:txBody>
      </p:sp>
      <p:grpSp>
        <p:nvGrpSpPr>
          <p:cNvPr id="4" name="组合 16"/>
          <p:cNvGrpSpPr/>
          <p:nvPr/>
        </p:nvGrpSpPr>
        <p:grpSpPr>
          <a:xfrm>
            <a:off x="1979712" y="2065412"/>
            <a:ext cx="2059245" cy="1872208"/>
            <a:chOff x="1979712" y="2065412"/>
            <a:chExt cx="2059245" cy="1872208"/>
          </a:xfrm>
        </p:grpSpPr>
        <p:sp>
          <p:nvSpPr>
            <p:cNvPr id="8" name="圆角矩形 7"/>
            <p:cNvSpPr/>
            <p:nvPr/>
          </p:nvSpPr>
          <p:spPr>
            <a:xfrm>
              <a:off x="1979712" y="2065412"/>
              <a:ext cx="2059245" cy="1872208"/>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图片 14"/>
            <p:cNvPicPr>
              <a:picLocks noChangeAspect="1"/>
            </p:cNvPicPr>
            <p:nvPr/>
          </p:nvPicPr>
          <p:blipFill>
            <a:blip r:embed="rId1" cstate="print">
              <a:biLevel thresh="25000"/>
              <a:extLst>
                <a:ext uri="{28A0092B-C50C-407E-A947-70E740481C1C}">
                  <a14:useLocalDpi xmlns:a14="http://schemas.microsoft.com/office/drawing/2010/main" val="0"/>
                </a:ext>
              </a:extLst>
            </a:blip>
            <a:stretch>
              <a:fillRect/>
            </a:stretch>
          </p:blipFill>
          <p:spPr>
            <a:xfrm>
              <a:off x="2234590" y="2281596"/>
              <a:ext cx="1549488" cy="1441384"/>
            </a:xfrm>
            <a:prstGeom prst="rect">
              <a:avLst/>
            </a:prstGeom>
          </p:spPr>
        </p:pic>
      </p:grpSp>
    </p:spTree>
  </p:cSld>
  <p:clrMapOvr>
    <a:masterClrMapping/>
  </p:clrMapOvr>
  <mc:AlternateContent xmlns:mc="http://schemas.openxmlformats.org/markup-compatibility/2006">
    <mc:Choice xmlns:p14="http://schemas.microsoft.com/office/powerpoint/2010/main" Requires="p14">
      <p:transition spd="slow" p14:dur="1400">
        <p:blinds/>
      </p:transition>
    </mc:Choice>
    <mc:Fallback>
      <p:transition spd="slow">
        <p:blind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edge">
                                      <p:cBhvr>
                                        <p:cTn id="7" dur="2000"/>
                                        <p:tgtEl>
                                          <p:spTgt spid="4"/>
                                        </p:tgtEl>
                                      </p:cBhvr>
                                    </p:animEffect>
                                  </p:childTnLst>
                                </p:cTn>
                              </p:par>
                            </p:childTnLst>
                          </p:cTn>
                        </p:par>
                        <p:par>
                          <p:cTn id="8" fill="hold">
                            <p:stCondLst>
                              <p:cond delay="2000"/>
                            </p:stCondLst>
                            <p:childTnLst>
                              <p:par>
                                <p:cTn id="9" presetID="2" presetClass="entr" presetSubtype="8"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0-#ppt_w/2"/>
                                          </p:val>
                                        </p:tav>
                                        <p:tav tm="100000">
                                          <p:val>
                                            <p:strVal val="#ppt_x"/>
                                          </p:val>
                                        </p:tav>
                                      </p:tavLst>
                                    </p:anim>
                                    <p:anim calcmode="lin" valueType="num">
                                      <p:cBhvr additive="base">
                                        <p:cTn id="12" dur="500" fill="hold"/>
                                        <p:tgtEl>
                                          <p:spTgt spid="6"/>
                                        </p:tgtEl>
                                        <p:attrNameLst>
                                          <p:attrName>ppt_y</p:attrName>
                                        </p:attrNameLst>
                                      </p:cBhvr>
                                      <p:tavLst>
                                        <p:tav tm="0">
                                          <p:val>
                                            <p:strVal val="#ppt_y"/>
                                          </p:val>
                                        </p:tav>
                                        <p:tav tm="100000">
                                          <p:val>
                                            <p:strVal val="#ppt_y"/>
                                          </p:val>
                                        </p:tav>
                                      </p:tavLst>
                                    </p:anim>
                                  </p:childTnLst>
                                </p:cTn>
                              </p:par>
                            </p:childTnLst>
                          </p:cTn>
                        </p:par>
                        <p:par>
                          <p:cTn id="13" fill="hold">
                            <p:stCondLst>
                              <p:cond delay="2500"/>
                            </p:stCondLst>
                            <p:childTnLst>
                              <p:par>
                                <p:cTn id="14" presetID="26" presetClass="entr" presetSubtype="0" fill="hold" grpId="0" nodeType="after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wipe(down)">
                                      <p:cBhvr>
                                        <p:cTn id="16" dur="580">
                                          <p:stCondLst>
                                            <p:cond delay="0"/>
                                          </p:stCondLst>
                                        </p:cTn>
                                        <p:tgtEl>
                                          <p:spTgt spid="9"/>
                                        </p:tgtEl>
                                      </p:cBhvr>
                                    </p:animEffect>
                                    <p:anim calcmode="lin" valueType="num">
                                      <p:cBhvr>
                                        <p:cTn id="17" dur="1822" tmFilter="0,0; 0.14,0.36; 0.43,0.73; 0.71,0.91; 1.0,1.0">
                                          <p:stCondLst>
                                            <p:cond delay="0"/>
                                          </p:stCondLst>
                                        </p:cTn>
                                        <p:tgtEl>
                                          <p:spTgt spid="9"/>
                                        </p:tgtEl>
                                        <p:attrNameLst>
                                          <p:attrName>ppt_x</p:attrName>
                                        </p:attrNameLst>
                                      </p:cBhvr>
                                      <p:tavLst>
                                        <p:tav tm="0">
                                          <p:val>
                                            <p:strVal val="#ppt_x-0.25"/>
                                          </p:val>
                                        </p:tav>
                                        <p:tav tm="100000">
                                          <p:val>
                                            <p:strVal val="#ppt_x"/>
                                          </p:val>
                                        </p:tav>
                                      </p:tavLst>
                                    </p:anim>
                                    <p:anim calcmode="lin" valueType="num">
                                      <p:cBhvr>
                                        <p:cTn id="18" dur="664" tmFilter="0.0,0.0; 0.25,0.07; 0.50,0.2; 0.75,0.467; 1.0,1.0">
                                          <p:stCondLst>
                                            <p:cond delay="0"/>
                                          </p:stCondLst>
                                        </p:cTn>
                                        <p:tgtEl>
                                          <p:spTgt spid="9"/>
                                        </p:tgtEl>
                                        <p:attrNameLst>
                                          <p:attrName>ppt_y</p:attrName>
                                        </p:attrNameLst>
                                      </p:cBhvr>
                                      <p:tavLst>
                                        <p:tav tm="0" fmla="#ppt_y-sin(pi*$)/3">
                                          <p:val>
                                            <p:fltVal val="0.5"/>
                                          </p:val>
                                        </p:tav>
                                        <p:tav tm="100000">
                                          <p:val>
                                            <p:fltVal val="1"/>
                                          </p:val>
                                        </p:tav>
                                      </p:tavLst>
                                    </p:anim>
                                    <p:anim calcmode="lin" valueType="num">
                                      <p:cBhvr>
                                        <p:cTn id="19" dur="664" tmFilter="0, 0; 0.125,0.2665; 0.25,0.4; 0.375,0.465; 0.5,0.5;  0.625,0.535; 0.75,0.6; 0.875,0.7335; 1,1">
                                          <p:stCondLst>
                                            <p:cond delay="664"/>
                                          </p:stCondLst>
                                        </p:cTn>
                                        <p:tgtEl>
                                          <p:spTgt spid="9"/>
                                        </p:tgtEl>
                                        <p:attrNameLst>
                                          <p:attrName>ppt_y</p:attrName>
                                        </p:attrNameLst>
                                      </p:cBhvr>
                                      <p:tavLst>
                                        <p:tav tm="0" fmla="#ppt_y-sin(pi*$)/9">
                                          <p:val>
                                            <p:fltVal val="0"/>
                                          </p:val>
                                        </p:tav>
                                        <p:tav tm="100000">
                                          <p:val>
                                            <p:fltVal val="1"/>
                                          </p:val>
                                        </p:tav>
                                      </p:tavLst>
                                    </p:anim>
                                    <p:anim calcmode="lin" valueType="num">
                                      <p:cBhvr>
                                        <p:cTn id="20" dur="332" tmFilter="0, 0; 0.125,0.2665; 0.25,0.4; 0.375,0.465; 0.5,0.5;  0.625,0.535; 0.75,0.6; 0.875,0.7335; 1,1">
                                          <p:stCondLst>
                                            <p:cond delay="1324"/>
                                          </p:stCondLst>
                                        </p:cTn>
                                        <p:tgtEl>
                                          <p:spTgt spid="9"/>
                                        </p:tgtEl>
                                        <p:attrNameLst>
                                          <p:attrName>ppt_y</p:attrName>
                                        </p:attrNameLst>
                                      </p:cBhvr>
                                      <p:tavLst>
                                        <p:tav tm="0" fmla="#ppt_y-sin(pi*$)/27">
                                          <p:val>
                                            <p:fltVal val="0"/>
                                          </p:val>
                                        </p:tav>
                                        <p:tav tm="100000">
                                          <p:val>
                                            <p:fltVal val="1"/>
                                          </p:val>
                                        </p:tav>
                                      </p:tavLst>
                                    </p:anim>
                                    <p:anim calcmode="lin" valueType="num">
                                      <p:cBhvr>
                                        <p:cTn id="21" dur="164" tmFilter="0, 0; 0.125,0.2665; 0.25,0.4; 0.375,0.465; 0.5,0.5;  0.625,0.535; 0.75,0.6; 0.875,0.7335; 1,1">
                                          <p:stCondLst>
                                            <p:cond delay="1656"/>
                                          </p:stCondLst>
                                        </p:cTn>
                                        <p:tgtEl>
                                          <p:spTgt spid="9"/>
                                        </p:tgtEl>
                                        <p:attrNameLst>
                                          <p:attrName>ppt_y</p:attrName>
                                        </p:attrNameLst>
                                      </p:cBhvr>
                                      <p:tavLst>
                                        <p:tav tm="0" fmla="#ppt_y-sin(pi*$)/81">
                                          <p:val>
                                            <p:fltVal val="0"/>
                                          </p:val>
                                        </p:tav>
                                        <p:tav tm="100000">
                                          <p:val>
                                            <p:fltVal val="1"/>
                                          </p:val>
                                        </p:tav>
                                      </p:tavLst>
                                    </p:anim>
                                    <p:animScale>
                                      <p:cBhvr>
                                        <p:cTn id="22" dur="26">
                                          <p:stCondLst>
                                            <p:cond delay="650"/>
                                          </p:stCondLst>
                                        </p:cTn>
                                        <p:tgtEl>
                                          <p:spTgt spid="9"/>
                                        </p:tgtEl>
                                      </p:cBhvr>
                                      <p:to x="100000" y="60000"/>
                                    </p:animScale>
                                    <p:animScale>
                                      <p:cBhvr>
                                        <p:cTn id="23" dur="166" decel="50000">
                                          <p:stCondLst>
                                            <p:cond delay="676"/>
                                          </p:stCondLst>
                                        </p:cTn>
                                        <p:tgtEl>
                                          <p:spTgt spid="9"/>
                                        </p:tgtEl>
                                      </p:cBhvr>
                                      <p:to x="100000" y="100000"/>
                                    </p:animScale>
                                    <p:animScale>
                                      <p:cBhvr>
                                        <p:cTn id="24" dur="26">
                                          <p:stCondLst>
                                            <p:cond delay="1312"/>
                                          </p:stCondLst>
                                        </p:cTn>
                                        <p:tgtEl>
                                          <p:spTgt spid="9"/>
                                        </p:tgtEl>
                                      </p:cBhvr>
                                      <p:to x="100000" y="80000"/>
                                    </p:animScale>
                                    <p:animScale>
                                      <p:cBhvr>
                                        <p:cTn id="25" dur="166" decel="50000">
                                          <p:stCondLst>
                                            <p:cond delay="1338"/>
                                          </p:stCondLst>
                                        </p:cTn>
                                        <p:tgtEl>
                                          <p:spTgt spid="9"/>
                                        </p:tgtEl>
                                      </p:cBhvr>
                                      <p:to x="100000" y="100000"/>
                                    </p:animScale>
                                    <p:animScale>
                                      <p:cBhvr>
                                        <p:cTn id="26" dur="26">
                                          <p:stCondLst>
                                            <p:cond delay="1642"/>
                                          </p:stCondLst>
                                        </p:cTn>
                                        <p:tgtEl>
                                          <p:spTgt spid="9"/>
                                        </p:tgtEl>
                                      </p:cBhvr>
                                      <p:to x="100000" y="90000"/>
                                    </p:animScale>
                                    <p:animScale>
                                      <p:cBhvr>
                                        <p:cTn id="27" dur="166" decel="50000">
                                          <p:stCondLst>
                                            <p:cond delay="1668"/>
                                          </p:stCondLst>
                                        </p:cTn>
                                        <p:tgtEl>
                                          <p:spTgt spid="9"/>
                                        </p:tgtEl>
                                      </p:cBhvr>
                                      <p:to x="100000" y="100000"/>
                                    </p:animScale>
                                    <p:animScale>
                                      <p:cBhvr>
                                        <p:cTn id="28" dur="26">
                                          <p:stCondLst>
                                            <p:cond delay="1808"/>
                                          </p:stCondLst>
                                        </p:cTn>
                                        <p:tgtEl>
                                          <p:spTgt spid="9"/>
                                        </p:tgtEl>
                                      </p:cBhvr>
                                      <p:to x="100000" y="95000"/>
                                    </p:animScale>
                                    <p:animScale>
                                      <p:cBhvr>
                                        <p:cTn id="29" dur="166" decel="50000">
                                          <p:stCondLst>
                                            <p:cond delay="1834"/>
                                          </p:stCondLst>
                                        </p:cTn>
                                        <p:tgtEl>
                                          <p:spTgt spid="9"/>
                                        </p:tgtEl>
                                      </p:cBhvr>
                                      <p:to x="100000" y="100000"/>
                                    </p:animScale>
                                  </p:childTnLst>
                                </p:cTn>
                              </p:par>
                            </p:childTnLst>
                          </p:cTn>
                        </p:par>
                        <p:par>
                          <p:cTn id="30" fill="hold">
                            <p:stCondLst>
                              <p:cond delay="4500"/>
                            </p:stCondLst>
                            <p:childTnLst>
                              <p:par>
                                <p:cTn id="31" presetID="2" presetClass="entr" presetSubtype="2" fill="hold" nodeType="afterEffect">
                                  <p:stCondLst>
                                    <p:cond delay="0"/>
                                  </p:stCondLst>
                                  <p:childTnLst>
                                    <p:set>
                                      <p:cBhvr>
                                        <p:cTn id="32" dur="1" fill="hold">
                                          <p:stCondLst>
                                            <p:cond delay="0"/>
                                          </p:stCondLst>
                                        </p:cTn>
                                        <p:tgtEl>
                                          <p:spTgt spid="11"/>
                                        </p:tgtEl>
                                        <p:attrNameLst>
                                          <p:attrName>style.visibility</p:attrName>
                                        </p:attrNameLst>
                                      </p:cBhvr>
                                      <p:to>
                                        <p:strVal val="visible"/>
                                      </p:to>
                                    </p:set>
                                    <p:anim calcmode="lin" valueType="num">
                                      <p:cBhvr additive="base">
                                        <p:cTn id="33" dur="500" fill="hold"/>
                                        <p:tgtEl>
                                          <p:spTgt spid="11"/>
                                        </p:tgtEl>
                                        <p:attrNameLst>
                                          <p:attrName>ppt_x</p:attrName>
                                        </p:attrNameLst>
                                      </p:cBhvr>
                                      <p:tavLst>
                                        <p:tav tm="0">
                                          <p:val>
                                            <p:strVal val="1+#ppt_w/2"/>
                                          </p:val>
                                        </p:tav>
                                        <p:tav tm="100000">
                                          <p:val>
                                            <p:strVal val="#ppt_x"/>
                                          </p:val>
                                        </p:tav>
                                      </p:tavLst>
                                    </p:anim>
                                    <p:anim calcmode="lin" valueType="num">
                                      <p:cBhvr additive="base">
                                        <p:cTn id="34" dur="500" fill="hold"/>
                                        <p:tgtEl>
                                          <p:spTgt spid="11"/>
                                        </p:tgtEl>
                                        <p:attrNameLst>
                                          <p:attrName>ppt_y</p:attrName>
                                        </p:attrNameLst>
                                      </p:cBhvr>
                                      <p:tavLst>
                                        <p:tav tm="0">
                                          <p:val>
                                            <p:strVal val="#ppt_y"/>
                                          </p:val>
                                        </p:tav>
                                        <p:tav tm="100000">
                                          <p:val>
                                            <p:strVal val="#ppt_y"/>
                                          </p:val>
                                        </p:tav>
                                      </p:tavLst>
                                    </p:anim>
                                  </p:childTnLst>
                                </p:cTn>
                              </p:par>
                              <p:par>
                                <p:cTn id="35" presetID="2" presetClass="entr" presetSubtype="8" fill="hold" nodeType="withEffect">
                                  <p:stCondLst>
                                    <p:cond delay="0"/>
                                  </p:stCondLst>
                                  <p:childTnLst>
                                    <p:set>
                                      <p:cBhvr>
                                        <p:cTn id="36" dur="1" fill="hold">
                                          <p:stCondLst>
                                            <p:cond delay="0"/>
                                          </p:stCondLst>
                                        </p:cTn>
                                        <p:tgtEl>
                                          <p:spTgt spid="13"/>
                                        </p:tgtEl>
                                        <p:attrNameLst>
                                          <p:attrName>style.visibility</p:attrName>
                                        </p:attrNameLst>
                                      </p:cBhvr>
                                      <p:to>
                                        <p:strVal val="visible"/>
                                      </p:to>
                                    </p:set>
                                    <p:anim calcmode="lin" valueType="num">
                                      <p:cBhvr additive="base">
                                        <p:cTn id="37" dur="500" fill="hold"/>
                                        <p:tgtEl>
                                          <p:spTgt spid="13"/>
                                        </p:tgtEl>
                                        <p:attrNameLst>
                                          <p:attrName>ppt_x</p:attrName>
                                        </p:attrNameLst>
                                      </p:cBhvr>
                                      <p:tavLst>
                                        <p:tav tm="0">
                                          <p:val>
                                            <p:strVal val="0-#ppt_w/2"/>
                                          </p:val>
                                        </p:tav>
                                        <p:tav tm="100000">
                                          <p:val>
                                            <p:strVal val="#ppt_x"/>
                                          </p:val>
                                        </p:tav>
                                      </p:tavLst>
                                    </p:anim>
                                    <p:anim calcmode="lin" valueType="num">
                                      <p:cBhvr additive="base">
                                        <p:cTn id="38" dur="500" fill="hold"/>
                                        <p:tgtEl>
                                          <p:spTgt spid="13"/>
                                        </p:tgtEl>
                                        <p:attrNameLst>
                                          <p:attrName>ppt_y</p:attrName>
                                        </p:attrNameLst>
                                      </p:cBhvr>
                                      <p:tavLst>
                                        <p:tav tm="0">
                                          <p:val>
                                            <p:strVal val="#ppt_y"/>
                                          </p:val>
                                        </p:tav>
                                        <p:tav tm="100000">
                                          <p:val>
                                            <p:strVal val="#ppt_y"/>
                                          </p:val>
                                        </p:tav>
                                      </p:tavLst>
                                    </p:anim>
                                  </p:childTnLst>
                                </p:cTn>
                              </p:par>
                            </p:childTnLst>
                          </p:cTn>
                        </p:par>
                        <p:par>
                          <p:cTn id="39" fill="hold">
                            <p:stCondLst>
                              <p:cond delay="5000"/>
                            </p:stCondLst>
                            <p:childTnLst>
                              <p:par>
                                <p:cTn id="40" presetID="53" presetClass="entr" presetSubtype="16" fill="hold" grpId="0" nodeType="afterEffect">
                                  <p:stCondLst>
                                    <p:cond delay="0"/>
                                  </p:stCondLst>
                                  <p:childTnLst>
                                    <p:set>
                                      <p:cBhvr>
                                        <p:cTn id="41" dur="1" fill="hold">
                                          <p:stCondLst>
                                            <p:cond delay="0"/>
                                          </p:stCondLst>
                                        </p:cTn>
                                        <p:tgtEl>
                                          <p:spTgt spid="14"/>
                                        </p:tgtEl>
                                        <p:attrNameLst>
                                          <p:attrName>style.visibility</p:attrName>
                                        </p:attrNameLst>
                                      </p:cBhvr>
                                      <p:to>
                                        <p:strVal val="visible"/>
                                      </p:to>
                                    </p:set>
                                    <p:anim calcmode="lin" valueType="num">
                                      <p:cBhvr>
                                        <p:cTn id="42" dur="500" fill="hold"/>
                                        <p:tgtEl>
                                          <p:spTgt spid="14"/>
                                        </p:tgtEl>
                                        <p:attrNameLst>
                                          <p:attrName>ppt_w</p:attrName>
                                        </p:attrNameLst>
                                      </p:cBhvr>
                                      <p:tavLst>
                                        <p:tav tm="0">
                                          <p:val>
                                            <p:fltVal val="0"/>
                                          </p:val>
                                        </p:tav>
                                        <p:tav tm="100000">
                                          <p:val>
                                            <p:strVal val="#ppt_w"/>
                                          </p:val>
                                        </p:tav>
                                      </p:tavLst>
                                    </p:anim>
                                    <p:anim calcmode="lin" valueType="num">
                                      <p:cBhvr>
                                        <p:cTn id="43" dur="500" fill="hold"/>
                                        <p:tgtEl>
                                          <p:spTgt spid="14"/>
                                        </p:tgtEl>
                                        <p:attrNameLst>
                                          <p:attrName>ppt_h</p:attrName>
                                        </p:attrNameLst>
                                      </p:cBhvr>
                                      <p:tavLst>
                                        <p:tav tm="0">
                                          <p:val>
                                            <p:fltVal val="0"/>
                                          </p:val>
                                        </p:tav>
                                        <p:tav tm="100000">
                                          <p:val>
                                            <p:strVal val="#ppt_h"/>
                                          </p:val>
                                        </p:tav>
                                      </p:tavLst>
                                    </p:anim>
                                    <p:animEffect transition="in" filter="fade">
                                      <p:cBhvr>
                                        <p:cTn id="44"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4"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08139" y="121196"/>
            <a:ext cx="8928992" cy="5472608"/>
          </a:xfrm>
          <a:prstGeom prst="rect">
            <a:avLst/>
          </a:prstGeom>
          <a:solidFill>
            <a:schemeClr val="bg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矩形 1"/>
          <p:cNvSpPr/>
          <p:nvPr/>
        </p:nvSpPr>
        <p:spPr>
          <a:xfrm>
            <a:off x="251520" y="265212"/>
            <a:ext cx="396044" cy="396044"/>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420212" y="409228"/>
            <a:ext cx="360040" cy="360040"/>
          </a:xfrm>
          <a:prstGeom prst="rect">
            <a:avLst/>
          </a:prstGeom>
          <a:solidFill>
            <a:srgbClr val="0070C0"/>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9"/>
          <p:cNvSpPr txBox="1"/>
          <p:nvPr/>
        </p:nvSpPr>
        <p:spPr>
          <a:xfrm>
            <a:off x="840165" y="409228"/>
            <a:ext cx="2018822" cy="400110"/>
          </a:xfrm>
          <a:prstGeom prst="rect">
            <a:avLst/>
          </a:prstGeom>
          <a:noFill/>
        </p:spPr>
        <p:txBody>
          <a:bodyPr wrap="none" rtlCol="0">
            <a:spAutoFit/>
          </a:bodyPr>
          <a:lstStyle/>
          <a:p>
            <a:pPr algn="l"/>
            <a:r>
              <a:rPr lang="en-US" altLang="zh-CN" sz="2000" b="1" dirty="0" smtClean="0">
                <a:solidFill>
                  <a:srgbClr val="0070C0"/>
                </a:solidFill>
                <a:latin typeface="微软雅黑" panose="020B0503020204020204" pitchFamily="34" charset="-122"/>
                <a:ea typeface="微软雅黑" panose="020B0503020204020204" pitchFamily="34" charset="-122"/>
              </a:rPr>
              <a:t>Team Building</a:t>
            </a:r>
            <a:endParaRPr lang="zh-CN" altLang="en-US" sz="2000" b="1" dirty="0">
              <a:solidFill>
                <a:srgbClr val="0070C0"/>
              </a:solidFill>
              <a:latin typeface="微软雅黑" panose="020B0503020204020204" pitchFamily="34" charset="-122"/>
              <a:ea typeface="微软雅黑" panose="020B0503020204020204" pitchFamily="34" charset="-122"/>
            </a:endParaRPr>
          </a:p>
        </p:txBody>
      </p:sp>
      <p:sp>
        <p:nvSpPr>
          <p:cNvPr id="6" name="TextBox 5"/>
          <p:cNvSpPr txBox="1"/>
          <p:nvPr/>
        </p:nvSpPr>
        <p:spPr>
          <a:xfrm>
            <a:off x="1785918" y="1714492"/>
            <a:ext cx="4714908" cy="2585323"/>
          </a:xfrm>
          <a:prstGeom prst="rect">
            <a:avLst/>
          </a:prstGeom>
          <a:noFill/>
        </p:spPr>
        <p:txBody>
          <a:bodyPr wrap="square" rtlCol="0">
            <a:spAutoFit/>
          </a:bodyPr>
          <a:lstStyle/>
          <a:p>
            <a:r>
              <a:rPr lang="zh-CN" altLang="en-US" dirty="0" smtClean="0"/>
              <a:t>我们小组一般采取网吧</a:t>
            </a:r>
            <a:r>
              <a:rPr lang="en-US" altLang="zh-CN" dirty="0" smtClean="0"/>
              <a:t>5</a:t>
            </a:r>
            <a:r>
              <a:rPr lang="zh-CN" altLang="en-US" dirty="0" smtClean="0"/>
              <a:t>连坐、外出聚餐，网吧通过玩游戏的方式是为了提升团队的凝聚力，彼此增进信任，坦诚相对。而聚餐时讨论各成员任务进度及遇到的问题。一起研究并分析，总结目前的进度和接下来的任务开展。</a:t>
            </a:r>
            <a:endParaRPr lang="en-US" altLang="zh-CN" dirty="0" smtClean="0"/>
          </a:p>
          <a:p>
            <a:r>
              <a:rPr lang="en-US" altLang="zh-CN" dirty="0" smtClean="0"/>
              <a:t>Team Building</a:t>
            </a:r>
            <a:r>
              <a:rPr lang="zh-CN" altLang="en-US" dirty="0" smtClean="0"/>
              <a:t>目的是为了提高小组凝聚力，了解相互之间任务的进展，也为下次里程碑的评审做准备。</a:t>
            </a:r>
            <a:endParaRPr lang="zh-CN" altLang="en-US" dirty="0"/>
          </a:p>
        </p:txBody>
      </p:sp>
      <p:pic>
        <p:nvPicPr>
          <p:cNvPr id="1026" name="Picture 2"/>
          <p:cNvPicPr>
            <a:picLocks noChangeAspect="1" noChangeArrowheads="1"/>
          </p:cNvPicPr>
          <p:nvPr/>
        </p:nvPicPr>
        <p:blipFill>
          <a:blip r:embed="rId1" cstate="print"/>
          <a:srcRect/>
          <a:stretch>
            <a:fillRect/>
          </a:stretch>
        </p:blipFill>
        <p:spPr bwMode="auto">
          <a:xfrm>
            <a:off x="20989772" y="20499460"/>
            <a:ext cx="5180805" cy="3885657"/>
          </a:xfrm>
          <a:prstGeom prst="rect">
            <a:avLst/>
          </a:prstGeom>
          <a:noFill/>
          <a:ln w="9525">
            <a:noFill/>
            <a:miter lim="800000"/>
            <a:headEnd/>
            <a:tailEnd/>
          </a:ln>
        </p:spPr>
      </p:pic>
      <p:pic>
        <p:nvPicPr>
          <p:cNvPr id="1027" name="Picture 3"/>
          <p:cNvPicPr>
            <a:picLocks noChangeAspect="1" noChangeArrowheads="1"/>
          </p:cNvPicPr>
          <p:nvPr/>
        </p:nvPicPr>
        <p:blipFill>
          <a:blip r:embed="rId2" cstate="print"/>
          <a:srcRect/>
          <a:stretch>
            <a:fillRect/>
          </a:stretch>
        </p:blipFill>
        <p:spPr bwMode="auto">
          <a:xfrm>
            <a:off x="4644008" y="121196"/>
            <a:ext cx="4228778" cy="3179300"/>
          </a:xfrm>
          <a:prstGeom prst="rect">
            <a:avLst/>
          </a:prstGeom>
          <a:noFill/>
          <a:ln w="9525">
            <a:noFill/>
            <a:miter lim="800000"/>
            <a:headEnd/>
            <a:tailEnd/>
          </a:ln>
        </p:spPr>
      </p:pic>
      <p:pic>
        <p:nvPicPr>
          <p:cNvPr id="1028" name="Picture 4"/>
          <p:cNvPicPr>
            <a:picLocks noChangeAspect="1" noChangeArrowheads="1"/>
          </p:cNvPicPr>
          <p:nvPr/>
        </p:nvPicPr>
        <p:blipFill>
          <a:blip r:embed="rId3" cstate="print"/>
          <a:srcRect/>
          <a:stretch>
            <a:fillRect/>
          </a:stretch>
        </p:blipFill>
        <p:spPr bwMode="auto">
          <a:xfrm>
            <a:off x="107504" y="2065412"/>
            <a:ext cx="4321739" cy="3249191"/>
          </a:xfrm>
          <a:prstGeom prst="rect">
            <a:avLst/>
          </a:prstGeom>
          <a:noFill/>
          <a:ln w="9525">
            <a:noFill/>
            <a:miter lim="800000"/>
            <a:headEnd/>
            <a:tailEnd/>
          </a:ln>
        </p:spPr>
      </p:pic>
    </p:spTree>
  </p:cSld>
  <p:clrMapOvr>
    <a:masterClrMapping/>
  </p:clrMapOvr>
  <mc:AlternateContent xmlns:mc="http://schemas.openxmlformats.org/markup-compatibility/2006">
    <mc:Choice xmlns:p14="http://schemas.microsoft.com/office/powerpoint/2010/main" Requires="p14">
      <p:transition spd="slow" p14:dur="1100">
        <p14:switch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27"/>
                                        </p:tgtEl>
                                        <p:attrNameLst>
                                          <p:attrName>style.visibility</p:attrName>
                                        </p:attrNameLst>
                                      </p:cBhvr>
                                      <p:to>
                                        <p:strVal val="visible"/>
                                      </p:to>
                                    </p:set>
                                    <p:anim calcmode="lin" valueType="num">
                                      <p:cBhvr additive="base">
                                        <p:cTn id="7" dur="500" fill="hold"/>
                                        <p:tgtEl>
                                          <p:spTgt spid="1027"/>
                                        </p:tgtEl>
                                        <p:attrNameLst>
                                          <p:attrName>ppt_x</p:attrName>
                                        </p:attrNameLst>
                                      </p:cBhvr>
                                      <p:tavLst>
                                        <p:tav tm="0">
                                          <p:val>
                                            <p:strVal val="#ppt_x"/>
                                          </p:val>
                                        </p:tav>
                                        <p:tav tm="100000">
                                          <p:val>
                                            <p:strVal val="#ppt_x"/>
                                          </p:val>
                                        </p:tav>
                                      </p:tavLst>
                                    </p:anim>
                                    <p:anim calcmode="lin" valueType="num">
                                      <p:cBhvr additive="base">
                                        <p:cTn id="8" dur="500" fill="hold"/>
                                        <p:tgtEl>
                                          <p:spTgt spid="102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nodeType="clickEffect">
                                  <p:stCondLst>
                                    <p:cond delay="0"/>
                                  </p:stCondLst>
                                  <p:childTnLst>
                                    <p:set>
                                      <p:cBhvr>
                                        <p:cTn id="12" dur="1" fill="hold">
                                          <p:stCondLst>
                                            <p:cond delay="0"/>
                                          </p:stCondLst>
                                        </p:cTn>
                                        <p:tgtEl>
                                          <p:spTgt spid="1028"/>
                                        </p:tgtEl>
                                        <p:attrNameLst>
                                          <p:attrName>style.visibility</p:attrName>
                                        </p:attrNameLst>
                                      </p:cBhvr>
                                      <p:to>
                                        <p:strVal val="visible"/>
                                      </p:to>
                                    </p:set>
                                    <p:animEffect transition="in" filter="blinds(horizontal)">
                                      <p:cBhvr>
                                        <p:cTn id="13" dur="50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07504" y="121196"/>
            <a:ext cx="8928992" cy="5472608"/>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矩形 1"/>
          <p:cNvSpPr/>
          <p:nvPr/>
        </p:nvSpPr>
        <p:spPr>
          <a:xfrm>
            <a:off x="251520" y="265212"/>
            <a:ext cx="396044" cy="396044"/>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420212" y="409228"/>
            <a:ext cx="360040" cy="360040"/>
          </a:xfrm>
          <a:prstGeom prst="rect">
            <a:avLst/>
          </a:prstGeom>
          <a:solidFill>
            <a:srgbClr val="0070C0"/>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9"/>
          <p:cNvSpPr txBox="1"/>
          <p:nvPr/>
        </p:nvSpPr>
        <p:spPr>
          <a:xfrm>
            <a:off x="840165" y="409228"/>
            <a:ext cx="1184940" cy="400110"/>
          </a:xfrm>
          <a:prstGeom prst="rect">
            <a:avLst/>
          </a:prstGeom>
          <a:noFill/>
        </p:spPr>
        <p:txBody>
          <a:bodyPr wrap="none" rtlCol="0">
            <a:spAutoFit/>
          </a:bodyPr>
          <a:lstStyle/>
          <a:p>
            <a:r>
              <a:rPr lang="zh-CN" altLang="en-US" sz="2000" b="1" spc="600" dirty="0" smtClean="0">
                <a:solidFill>
                  <a:srgbClr val="0070C0"/>
                </a:solidFill>
                <a:latin typeface="微软雅黑" panose="020B0503020204020204" pitchFamily="34" charset="-122"/>
                <a:ea typeface="微软雅黑" panose="020B0503020204020204" pitchFamily="34" charset="-122"/>
              </a:rPr>
              <a:t>过渡页</a:t>
            </a:r>
            <a:endParaRPr lang="zh-CN" altLang="en-US" sz="2000" b="1" spc="600" dirty="0">
              <a:solidFill>
                <a:srgbClr val="0070C0"/>
              </a:solidFill>
              <a:latin typeface="微软雅黑" panose="020B0503020204020204" pitchFamily="34" charset="-122"/>
              <a:ea typeface="微软雅黑" panose="020B0503020204020204" pitchFamily="34" charset="-122"/>
            </a:endParaRPr>
          </a:p>
        </p:txBody>
      </p:sp>
      <p:sp>
        <p:nvSpPr>
          <p:cNvPr id="6" name="TextBox 5"/>
          <p:cNvSpPr txBox="1"/>
          <p:nvPr/>
        </p:nvSpPr>
        <p:spPr>
          <a:xfrm>
            <a:off x="4110965" y="2085522"/>
            <a:ext cx="1683153" cy="1200329"/>
          </a:xfrm>
          <a:prstGeom prst="rect">
            <a:avLst/>
          </a:prstGeom>
          <a:noFill/>
        </p:spPr>
        <p:txBody>
          <a:bodyPr wrap="none" rtlCol="0">
            <a:spAutoFit/>
          </a:bodyPr>
          <a:lstStyle/>
          <a:p>
            <a:r>
              <a:rPr lang="en-US" altLang="zh-CN" sz="7200" b="1" dirty="0" smtClean="0">
                <a:solidFill>
                  <a:srgbClr val="0070C0"/>
                </a:solidFill>
                <a:latin typeface="微软雅黑" panose="020B0503020204020204" pitchFamily="34" charset="-122"/>
                <a:ea typeface="微软雅黑" panose="020B0503020204020204" pitchFamily="34" charset="-122"/>
              </a:rPr>
              <a:t>P</a:t>
            </a:r>
            <a:r>
              <a:rPr lang="en-US" altLang="zh-CN" sz="4800" b="1" dirty="0" smtClean="0">
                <a:solidFill>
                  <a:srgbClr val="0070C0"/>
                </a:solidFill>
                <a:latin typeface="微软雅黑" panose="020B0503020204020204" pitchFamily="34" charset="-122"/>
                <a:ea typeface="微软雅黑" panose="020B0503020204020204" pitchFamily="34" charset="-122"/>
              </a:rPr>
              <a:t>art</a:t>
            </a:r>
            <a:endParaRPr lang="zh-CN" altLang="en-US" sz="4800" b="1" dirty="0">
              <a:solidFill>
                <a:srgbClr val="0070C0"/>
              </a:solidFill>
              <a:latin typeface="微软雅黑" panose="020B0503020204020204" pitchFamily="34" charset="-122"/>
              <a:ea typeface="微软雅黑" panose="020B0503020204020204" pitchFamily="34" charset="-122"/>
            </a:endParaRPr>
          </a:p>
        </p:txBody>
      </p:sp>
      <p:sp>
        <p:nvSpPr>
          <p:cNvPr id="9" name="TextBox 8"/>
          <p:cNvSpPr txBox="1"/>
          <p:nvPr/>
        </p:nvSpPr>
        <p:spPr>
          <a:xfrm>
            <a:off x="5806215" y="2089219"/>
            <a:ext cx="1322798" cy="1200329"/>
          </a:xfrm>
          <a:prstGeom prst="rect">
            <a:avLst/>
          </a:prstGeom>
          <a:noFill/>
        </p:spPr>
        <p:txBody>
          <a:bodyPr wrap="none" rtlCol="0">
            <a:spAutoFit/>
          </a:bodyPr>
          <a:lstStyle/>
          <a:p>
            <a:r>
              <a:rPr lang="en-US" altLang="zh-CN" sz="7200" b="1" dirty="0" smtClean="0">
                <a:solidFill>
                  <a:srgbClr val="0070C0"/>
                </a:solidFill>
                <a:latin typeface="微软雅黑" panose="020B0503020204020204" pitchFamily="34" charset="-122"/>
                <a:ea typeface="微软雅黑" panose="020B0503020204020204" pitchFamily="34" charset="-122"/>
              </a:rPr>
              <a:t>02</a:t>
            </a:r>
            <a:endParaRPr lang="zh-CN" altLang="en-US" sz="7200" b="1" dirty="0">
              <a:solidFill>
                <a:srgbClr val="0070C0"/>
              </a:solidFill>
              <a:latin typeface="微软雅黑" panose="020B0503020204020204" pitchFamily="34" charset="-122"/>
              <a:ea typeface="微软雅黑" panose="020B0503020204020204" pitchFamily="34" charset="-122"/>
            </a:endParaRPr>
          </a:p>
        </p:txBody>
      </p:sp>
      <p:cxnSp>
        <p:nvCxnSpPr>
          <p:cNvPr id="11" name="直接连接符 10"/>
          <p:cNvCxnSpPr/>
          <p:nvPr/>
        </p:nvCxnSpPr>
        <p:spPr>
          <a:xfrm>
            <a:off x="4290341" y="3145532"/>
            <a:ext cx="2772952" cy="0"/>
          </a:xfrm>
          <a:prstGeom prst="line">
            <a:avLst/>
          </a:prstGeom>
          <a:ln>
            <a:solidFill>
              <a:schemeClr val="accent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4290341" y="3721596"/>
            <a:ext cx="2772952" cy="0"/>
          </a:xfrm>
          <a:prstGeom prst="line">
            <a:avLst/>
          </a:prstGeom>
          <a:ln>
            <a:solidFill>
              <a:schemeClr val="accent1">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4305241" y="3230242"/>
            <a:ext cx="2823772" cy="389466"/>
          </a:xfrm>
          <a:prstGeom prst="rect">
            <a:avLst/>
          </a:prstGeom>
          <a:noFill/>
        </p:spPr>
        <p:txBody>
          <a:bodyPr wrap="square" rtlCol="0">
            <a:spAutoFit/>
          </a:bodyPr>
          <a:lstStyle/>
          <a:p>
            <a:pPr algn="just">
              <a:lnSpc>
                <a:spcPct val="125000"/>
              </a:lnSpc>
            </a:pPr>
            <a:r>
              <a:rPr lang="zh-CN" altLang="en-US" sz="1700" b="1" dirty="0" smtClean="0">
                <a:solidFill>
                  <a:srgbClr val="0070C0"/>
                </a:solidFill>
                <a:latin typeface="微软雅黑" panose="020B0503020204020204" pitchFamily="34" charset="-122"/>
                <a:ea typeface="微软雅黑" panose="020B0503020204020204" pitchFamily="34" charset="-122"/>
              </a:rPr>
              <a:t>项目计划阶段</a:t>
            </a:r>
            <a:endParaRPr lang="zh-CN" altLang="en-US" sz="1700" b="1" dirty="0">
              <a:solidFill>
                <a:srgbClr val="0070C0"/>
              </a:solidFill>
              <a:latin typeface="微软雅黑" panose="020B0503020204020204" pitchFamily="34" charset="-122"/>
              <a:ea typeface="微软雅黑" panose="020B0503020204020204" pitchFamily="34" charset="-122"/>
            </a:endParaRPr>
          </a:p>
        </p:txBody>
      </p:sp>
      <p:grpSp>
        <p:nvGrpSpPr>
          <p:cNvPr id="17" name="组合 16"/>
          <p:cNvGrpSpPr/>
          <p:nvPr/>
        </p:nvGrpSpPr>
        <p:grpSpPr>
          <a:xfrm>
            <a:off x="1979712" y="2065412"/>
            <a:ext cx="2059245" cy="1872208"/>
            <a:chOff x="1979712" y="2065412"/>
            <a:chExt cx="2059245" cy="1872208"/>
          </a:xfrm>
        </p:grpSpPr>
        <p:sp>
          <p:nvSpPr>
            <p:cNvPr id="8" name="圆角矩形 7"/>
            <p:cNvSpPr/>
            <p:nvPr/>
          </p:nvSpPr>
          <p:spPr>
            <a:xfrm>
              <a:off x="1979712" y="2065412"/>
              <a:ext cx="2059245" cy="1872208"/>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图片 14"/>
            <p:cNvPicPr>
              <a:picLocks noChangeAspect="1"/>
            </p:cNvPicPr>
            <p:nvPr/>
          </p:nvPicPr>
          <p:blipFill>
            <a:blip r:embed="rId1" cstate="print">
              <a:biLevel thresh="25000"/>
              <a:extLst>
                <a:ext uri="{28A0092B-C50C-407E-A947-70E740481C1C}">
                  <a14:useLocalDpi xmlns:a14="http://schemas.microsoft.com/office/drawing/2010/main" val="0"/>
                </a:ext>
              </a:extLst>
            </a:blip>
            <a:stretch>
              <a:fillRect/>
            </a:stretch>
          </p:blipFill>
          <p:spPr>
            <a:xfrm>
              <a:off x="2234590" y="2193972"/>
              <a:ext cx="1549488" cy="1616633"/>
            </a:xfrm>
            <a:prstGeom prst="rect">
              <a:avLst/>
            </a:prstGeom>
          </p:spPr>
        </p:pic>
      </p:grpSp>
    </p:spTree>
  </p:cSld>
  <p:clrMapOvr>
    <a:masterClrMapping/>
  </p:clrMapOvr>
  <mc:AlternateContent xmlns:mc="http://schemas.openxmlformats.org/markup-compatibility/2006">
    <mc:Choice xmlns:p14="http://schemas.microsoft.com/office/powerpoint/2010/main" Requires="p14">
      <p:transition spd="slow" p14:dur="1100">
        <p14:switch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edge">
                                      <p:cBhvr>
                                        <p:cTn id="7" dur="2000"/>
                                        <p:tgtEl>
                                          <p:spTgt spid="17"/>
                                        </p:tgtEl>
                                      </p:cBhvr>
                                    </p:animEffect>
                                  </p:childTnLst>
                                </p:cTn>
                              </p:par>
                            </p:childTnLst>
                          </p:cTn>
                        </p:par>
                        <p:par>
                          <p:cTn id="8" fill="hold">
                            <p:stCondLst>
                              <p:cond delay="2000"/>
                            </p:stCondLst>
                            <p:childTnLst>
                              <p:par>
                                <p:cTn id="9" presetID="2" presetClass="entr" presetSubtype="8"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0-#ppt_w/2"/>
                                          </p:val>
                                        </p:tav>
                                        <p:tav tm="100000">
                                          <p:val>
                                            <p:strVal val="#ppt_x"/>
                                          </p:val>
                                        </p:tav>
                                      </p:tavLst>
                                    </p:anim>
                                    <p:anim calcmode="lin" valueType="num">
                                      <p:cBhvr additive="base">
                                        <p:cTn id="12" dur="500" fill="hold"/>
                                        <p:tgtEl>
                                          <p:spTgt spid="6"/>
                                        </p:tgtEl>
                                        <p:attrNameLst>
                                          <p:attrName>ppt_y</p:attrName>
                                        </p:attrNameLst>
                                      </p:cBhvr>
                                      <p:tavLst>
                                        <p:tav tm="0">
                                          <p:val>
                                            <p:strVal val="#ppt_y"/>
                                          </p:val>
                                        </p:tav>
                                        <p:tav tm="100000">
                                          <p:val>
                                            <p:strVal val="#ppt_y"/>
                                          </p:val>
                                        </p:tav>
                                      </p:tavLst>
                                    </p:anim>
                                  </p:childTnLst>
                                </p:cTn>
                              </p:par>
                            </p:childTnLst>
                          </p:cTn>
                        </p:par>
                        <p:par>
                          <p:cTn id="13" fill="hold">
                            <p:stCondLst>
                              <p:cond delay="2500"/>
                            </p:stCondLst>
                            <p:childTnLst>
                              <p:par>
                                <p:cTn id="14" presetID="26" presetClass="entr" presetSubtype="0" fill="hold" grpId="0" nodeType="after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wipe(down)">
                                      <p:cBhvr>
                                        <p:cTn id="16" dur="580">
                                          <p:stCondLst>
                                            <p:cond delay="0"/>
                                          </p:stCondLst>
                                        </p:cTn>
                                        <p:tgtEl>
                                          <p:spTgt spid="9"/>
                                        </p:tgtEl>
                                      </p:cBhvr>
                                    </p:animEffect>
                                    <p:anim calcmode="lin" valueType="num">
                                      <p:cBhvr>
                                        <p:cTn id="17" dur="1822" tmFilter="0,0; 0.14,0.36; 0.43,0.73; 0.71,0.91; 1.0,1.0">
                                          <p:stCondLst>
                                            <p:cond delay="0"/>
                                          </p:stCondLst>
                                        </p:cTn>
                                        <p:tgtEl>
                                          <p:spTgt spid="9"/>
                                        </p:tgtEl>
                                        <p:attrNameLst>
                                          <p:attrName>ppt_x</p:attrName>
                                        </p:attrNameLst>
                                      </p:cBhvr>
                                      <p:tavLst>
                                        <p:tav tm="0">
                                          <p:val>
                                            <p:strVal val="#ppt_x-0.25"/>
                                          </p:val>
                                        </p:tav>
                                        <p:tav tm="100000">
                                          <p:val>
                                            <p:strVal val="#ppt_x"/>
                                          </p:val>
                                        </p:tav>
                                      </p:tavLst>
                                    </p:anim>
                                    <p:anim calcmode="lin" valueType="num">
                                      <p:cBhvr>
                                        <p:cTn id="18" dur="664" tmFilter="0.0,0.0; 0.25,0.07; 0.50,0.2; 0.75,0.467; 1.0,1.0">
                                          <p:stCondLst>
                                            <p:cond delay="0"/>
                                          </p:stCondLst>
                                        </p:cTn>
                                        <p:tgtEl>
                                          <p:spTgt spid="9"/>
                                        </p:tgtEl>
                                        <p:attrNameLst>
                                          <p:attrName>ppt_y</p:attrName>
                                        </p:attrNameLst>
                                      </p:cBhvr>
                                      <p:tavLst>
                                        <p:tav tm="0" fmla="#ppt_y-sin(pi*$)/3">
                                          <p:val>
                                            <p:fltVal val="0.5"/>
                                          </p:val>
                                        </p:tav>
                                        <p:tav tm="100000">
                                          <p:val>
                                            <p:fltVal val="1"/>
                                          </p:val>
                                        </p:tav>
                                      </p:tavLst>
                                    </p:anim>
                                    <p:anim calcmode="lin" valueType="num">
                                      <p:cBhvr>
                                        <p:cTn id="19" dur="664" tmFilter="0, 0; 0.125,0.2665; 0.25,0.4; 0.375,0.465; 0.5,0.5;  0.625,0.535; 0.75,0.6; 0.875,0.7335; 1,1">
                                          <p:stCondLst>
                                            <p:cond delay="664"/>
                                          </p:stCondLst>
                                        </p:cTn>
                                        <p:tgtEl>
                                          <p:spTgt spid="9"/>
                                        </p:tgtEl>
                                        <p:attrNameLst>
                                          <p:attrName>ppt_y</p:attrName>
                                        </p:attrNameLst>
                                      </p:cBhvr>
                                      <p:tavLst>
                                        <p:tav tm="0" fmla="#ppt_y-sin(pi*$)/9">
                                          <p:val>
                                            <p:fltVal val="0"/>
                                          </p:val>
                                        </p:tav>
                                        <p:tav tm="100000">
                                          <p:val>
                                            <p:fltVal val="1"/>
                                          </p:val>
                                        </p:tav>
                                      </p:tavLst>
                                    </p:anim>
                                    <p:anim calcmode="lin" valueType="num">
                                      <p:cBhvr>
                                        <p:cTn id="20" dur="332" tmFilter="0, 0; 0.125,0.2665; 0.25,0.4; 0.375,0.465; 0.5,0.5;  0.625,0.535; 0.75,0.6; 0.875,0.7335; 1,1">
                                          <p:stCondLst>
                                            <p:cond delay="1324"/>
                                          </p:stCondLst>
                                        </p:cTn>
                                        <p:tgtEl>
                                          <p:spTgt spid="9"/>
                                        </p:tgtEl>
                                        <p:attrNameLst>
                                          <p:attrName>ppt_y</p:attrName>
                                        </p:attrNameLst>
                                      </p:cBhvr>
                                      <p:tavLst>
                                        <p:tav tm="0" fmla="#ppt_y-sin(pi*$)/27">
                                          <p:val>
                                            <p:fltVal val="0"/>
                                          </p:val>
                                        </p:tav>
                                        <p:tav tm="100000">
                                          <p:val>
                                            <p:fltVal val="1"/>
                                          </p:val>
                                        </p:tav>
                                      </p:tavLst>
                                    </p:anim>
                                    <p:anim calcmode="lin" valueType="num">
                                      <p:cBhvr>
                                        <p:cTn id="21" dur="164" tmFilter="0, 0; 0.125,0.2665; 0.25,0.4; 0.375,0.465; 0.5,0.5;  0.625,0.535; 0.75,0.6; 0.875,0.7335; 1,1">
                                          <p:stCondLst>
                                            <p:cond delay="1656"/>
                                          </p:stCondLst>
                                        </p:cTn>
                                        <p:tgtEl>
                                          <p:spTgt spid="9"/>
                                        </p:tgtEl>
                                        <p:attrNameLst>
                                          <p:attrName>ppt_y</p:attrName>
                                        </p:attrNameLst>
                                      </p:cBhvr>
                                      <p:tavLst>
                                        <p:tav tm="0" fmla="#ppt_y-sin(pi*$)/81">
                                          <p:val>
                                            <p:fltVal val="0"/>
                                          </p:val>
                                        </p:tav>
                                        <p:tav tm="100000">
                                          <p:val>
                                            <p:fltVal val="1"/>
                                          </p:val>
                                        </p:tav>
                                      </p:tavLst>
                                    </p:anim>
                                    <p:animScale>
                                      <p:cBhvr>
                                        <p:cTn id="22" dur="26">
                                          <p:stCondLst>
                                            <p:cond delay="650"/>
                                          </p:stCondLst>
                                        </p:cTn>
                                        <p:tgtEl>
                                          <p:spTgt spid="9"/>
                                        </p:tgtEl>
                                      </p:cBhvr>
                                      <p:to x="100000" y="60000"/>
                                    </p:animScale>
                                    <p:animScale>
                                      <p:cBhvr>
                                        <p:cTn id="23" dur="166" decel="50000">
                                          <p:stCondLst>
                                            <p:cond delay="676"/>
                                          </p:stCondLst>
                                        </p:cTn>
                                        <p:tgtEl>
                                          <p:spTgt spid="9"/>
                                        </p:tgtEl>
                                      </p:cBhvr>
                                      <p:to x="100000" y="100000"/>
                                    </p:animScale>
                                    <p:animScale>
                                      <p:cBhvr>
                                        <p:cTn id="24" dur="26">
                                          <p:stCondLst>
                                            <p:cond delay="1312"/>
                                          </p:stCondLst>
                                        </p:cTn>
                                        <p:tgtEl>
                                          <p:spTgt spid="9"/>
                                        </p:tgtEl>
                                      </p:cBhvr>
                                      <p:to x="100000" y="80000"/>
                                    </p:animScale>
                                    <p:animScale>
                                      <p:cBhvr>
                                        <p:cTn id="25" dur="166" decel="50000">
                                          <p:stCondLst>
                                            <p:cond delay="1338"/>
                                          </p:stCondLst>
                                        </p:cTn>
                                        <p:tgtEl>
                                          <p:spTgt spid="9"/>
                                        </p:tgtEl>
                                      </p:cBhvr>
                                      <p:to x="100000" y="100000"/>
                                    </p:animScale>
                                    <p:animScale>
                                      <p:cBhvr>
                                        <p:cTn id="26" dur="26">
                                          <p:stCondLst>
                                            <p:cond delay="1642"/>
                                          </p:stCondLst>
                                        </p:cTn>
                                        <p:tgtEl>
                                          <p:spTgt spid="9"/>
                                        </p:tgtEl>
                                      </p:cBhvr>
                                      <p:to x="100000" y="90000"/>
                                    </p:animScale>
                                    <p:animScale>
                                      <p:cBhvr>
                                        <p:cTn id="27" dur="166" decel="50000">
                                          <p:stCondLst>
                                            <p:cond delay="1668"/>
                                          </p:stCondLst>
                                        </p:cTn>
                                        <p:tgtEl>
                                          <p:spTgt spid="9"/>
                                        </p:tgtEl>
                                      </p:cBhvr>
                                      <p:to x="100000" y="100000"/>
                                    </p:animScale>
                                    <p:animScale>
                                      <p:cBhvr>
                                        <p:cTn id="28" dur="26">
                                          <p:stCondLst>
                                            <p:cond delay="1808"/>
                                          </p:stCondLst>
                                        </p:cTn>
                                        <p:tgtEl>
                                          <p:spTgt spid="9"/>
                                        </p:tgtEl>
                                      </p:cBhvr>
                                      <p:to x="100000" y="95000"/>
                                    </p:animScale>
                                    <p:animScale>
                                      <p:cBhvr>
                                        <p:cTn id="29" dur="166" decel="50000">
                                          <p:stCondLst>
                                            <p:cond delay="1834"/>
                                          </p:stCondLst>
                                        </p:cTn>
                                        <p:tgtEl>
                                          <p:spTgt spid="9"/>
                                        </p:tgtEl>
                                      </p:cBhvr>
                                      <p:to x="100000" y="100000"/>
                                    </p:animScale>
                                  </p:childTnLst>
                                </p:cTn>
                              </p:par>
                            </p:childTnLst>
                          </p:cTn>
                        </p:par>
                        <p:par>
                          <p:cTn id="30" fill="hold">
                            <p:stCondLst>
                              <p:cond delay="4500"/>
                            </p:stCondLst>
                            <p:childTnLst>
                              <p:par>
                                <p:cTn id="31" presetID="2" presetClass="entr" presetSubtype="2" fill="hold" nodeType="afterEffect">
                                  <p:stCondLst>
                                    <p:cond delay="0"/>
                                  </p:stCondLst>
                                  <p:childTnLst>
                                    <p:set>
                                      <p:cBhvr>
                                        <p:cTn id="32" dur="1" fill="hold">
                                          <p:stCondLst>
                                            <p:cond delay="0"/>
                                          </p:stCondLst>
                                        </p:cTn>
                                        <p:tgtEl>
                                          <p:spTgt spid="11"/>
                                        </p:tgtEl>
                                        <p:attrNameLst>
                                          <p:attrName>style.visibility</p:attrName>
                                        </p:attrNameLst>
                                      </p:cBhvr>
                                      <p:to>
                                        <p:strVal val="visible"/>
                                      </p:to>
                                    </p:set>
                                    <p:anim calcmode="lin" valueType="num">
                                      <p:cBhvr additive="base">
                                        <p:cTn id="33" dur="500" fill="hold"/>
                                        <p:tgtEl>
                                          <p:spTgt spid="11"/>
                                        </p:tgtEl>
                                        <p:attrNameLst>
                                          <p:attrName>ppt_x</p:attrName>
                                        </p:attrNameLst>
                                      </p:cBhvr>
                                      <p:tavLst>
                                        <p:tav tm="0">
                                          <p:val>
                                            <p:strVal val="1+#ppt_w/2"/>
                                          </p:val>
                                        </p:tav>
                                        <p:tav tm="100000">
                                          <p:val>
                                            <p:strVal val="#ppt_x"/>
                                          </p:val>
                                        </p:tav>
                                      </p:tavLst>
                                    </p:anim>
                                    <p:anim calcmode="lin" valueType="num">
                                      <p:cBhvr additive="base">
                                        <p:cTn id="34" dur="500" fill="hold"/>
                                        <p:tgtEl>
                                          <p:spTgt spid="11"/>
                                        </p:tgtEl>
                                        <p:attrNameLst>
                                          <p:attrName>ppt_y</p:attrName>
                                        </p:attrNameLst>
                                      </p:cBhvr>
                                      <p:tavLst>
                                        <p:tav tm="0">
                                          <p:val>
                                            <p:strVal val="#ppt_y"/>
                                          </p:val>
                                        </p:tav>
                                        <p:tav tm="100000">
                                          <p:val>
                                            <p:strVal val="#ppt_y"/>
                                          </p:val>
                                        </p:tav>
                                      </p:tavLst>
                                    </p:anim>
                                  </p:childTnLst>
                                </p:cTn>
                              </p:par>
                              <p:par>
                                <p:cTn id="35" presetID="2" presetClass="entr" presetSubtype="8" fill="hold" nodeType="withEffect">
                                  <p:stCondLst>
                                    <p:cond delay="0"/>
                                  </p:stCondLst>
                                  <p:childTnLst>
                                    <p:set>
                                      <p:cBhvr>
                                        <p:cTn id="36" dur="1" fill="hold">
                                          <p:stCondLst>
                                            <p:cond delay="0"/>
                                          </p:stCondLst>
                                        </p:cTn>
                                        <p:tgtEl>
                                          <p:spTgt spid="13"/>
                                        </p:tgtEl>
                                        <p:attrNameLst>
                                          <p:attrName>style.visibility</p:attrName>
                                        </p:attrNameLst>
                                      </p:cBhvr>
                                      <p:to>
                                        <p:strVal val="visible"/>
                                      </p:to>
                                    </p:set>
                                    <p:anim calcmode="lin" valueType="num">
                                      <p:cBhvr additive="base">
                                        <p:cTn id="37" dur="500" fill="hold"/>
                                        <p:tgtEl>
                                          <p:spTgt spid="13"/>
                                        </p:tgtEl>
                                        <p:attrNameLst>
                                          <p:attrName>ppt_x</p:attrName>
                                        </p:attrNameLst>
                                      </p:cBhvr>
                                      <p:tavLst>
                                        <p:tav tm="0">
                                          <p:val>
                                            <p:strVal val="0-#ppt_w/2"/>
                                          </p:val>
                                        </p:tav>
                                        <p:tav tm="100000">
                                          <p:val>
                                            <p:strVal val="#ppt_x"/>
                                          </p:val>
                                        </p:tav>
                                      </p:tavLst>
                                    </p:anim>
                                    <p:anim calcmode="lin" valueType="num">
                                      <p:cBhvr additive="base">
                                        <p:cTn id="38" dur="500" fill="hold"/>
                                        <p:tgtEl>
                                          <p:spTgt spid="13"/>
                                        </p:tgtEl>
                                        <p:attrNameLst>
                                          <p:attrName>ppt_y</p:attrName>
                                        </p:attrNameLst>
                                      </p:cBhvr>
                                      <p:tavLst>
                                        <p:tav tm="0">
                                          <p:val>
                                            <p:strVal val="#ppt_y"/>
                                          </p:val>
                                        </p:tav>
                                        <p:tav tm="100000">
                                          <p:val>
                                            <p:strVal val="#ppt_y"/>
                                          </p:val>
                                        </p:tav>
                                      </p:tavLst>
                                    </p:anim>
                                  </p:childTnLst>
                                </p:cTn>
                              </p:par>
                            </p:childTnLst>
                          </p:cTn>
                        </p:par>
                        <p:par>
                          <p:cTn id="39" fill="hold">
                            <p:stCondLst>
                              <p:cond delay="5000"/>
                            </p:stCondLst>
                            <p:childTnLst>
                              <p:par>
                                <p:cTn id="40" presetID="53" presetClass="entr" presetSubtype="16" fill="hold" grpId="0" nodeType="afterEffect">
                                  <p:stCondLst>
                                    <p:cond delay="0"/>
                                  </p:stCondLst>
                                  <p:childTnLst>
                                    <p:set>
                                      <p:cBhvr>
                                        <p:cTn id="41" dur="1" fill="hold">
                                          <p:stCondLst>
                                            <p:cond delay="0"/>
                                          </p:stCondLst>
                                        </p:cTn>
                                        <p:tgtEl>
                                          <p:spTgt spid="14"/>
                                        </p:tgtEl>
                                        <p:attrNameLst>
                                          <p:attrName>style.visibility</p:attrName>
                                        </p:attrNameLst>
                                      </p:cBhvr>
                                      <p:to>
                                        <p:strVal val="visible"/>
                                      </p:to>
                                    </p:set>
                                    <p:anim calcmode="lin" valueType="num">
                                      <p:cBhvr>
                                        <p:cTn id="42" dur="500" fill="hold"/>
                                        <p:tgtEl>
                                          <p:spTgt spid="14"/>
                                        </p:tgtEl>
                                        <p:attrNameLst>
                                          <p:attrName>ppt_w</p:attrName>
                                        </p:attrNameLst>
                                      </p:cBhvr>
                                      <p:tavLst>
                                        <p:tav tm="0">
                                          <p:val>
                                            <p:fltVal val="0"/>
                                          </p:val>
                                        </p:tav>
                                        <p:tav tm="100000">
                                          <p:val>
                                            <p:strVal val="#ppt_w"/>
                                          </p:val>
                                        </p:tav>
                                      </p:tavLst>
                                    </p:anim>
                                    <p:anim calcmode="lin" valueType="num">
                                      <p:cBhvr>
                                        <p:cTn id="43" dur="500" fill="hold"/>
                                        <p:tgtEl>
                                          <p:spTgt spid="14"/>
                                        </p:tgtEl>
                                        <p:attrNameLst>
                                          <p:attrName>ppt_h</p:attrName>
                                        </p:attrNameLst>
                                      </p:cBhvr>
                                      <p:tavLst>
                                        <p:tav tm="0">
                                          <p:val>
                                            <p:fltVal val="0"/>
                                          </p:val>
                                        </p:tav>
                                        <p:tav tm="100000">
                                          <p:val>
                                            <p:strVal val="#ppt_h"/>
                                          </p:val>
                                        </p:tav>
                                      </p:tavLst>
                                    </p:anim>
                                    <p:animEffect transition="in" filter="fade">
                                      <p:cBhvr>
                                        <p:cTn id="44"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4"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07504" y="121196"/>
            <a:ext cx="8928992" cy="5472608"/>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矩形 1"/>
          <p:cNvSpPr/>
          <p:nvPr/>
        </p:nvSpPr>
        <p:spPr>
          <a:xfrm>
            <a:off x="251520" y="265212"/>
            <a:ext cx="396044" cy="396044"/>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420212" y="409228"/>
            <a:ext cx="360040" cy="360040"/>
          </a:xfrm>
          <a:prstGeom prst="rect">
            <a:avLst/>
          </a:prstGeom>
          <a:solidFill>
            <a:srgbClr val="0070C0"/>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9"/>
          <p:cNvSpPr txBox="1"/>
          <p:nvPr/>
        </p:nvSpPr>
        <p:spPr>
          <a:xfrm>
            <a:off x="840165" y="409228"/>
            <a:ext cx="1723549" cy="400110"/>
          </a:xfrm>
          <a:prstGeom prst="rect">
            <a:avLst/>
          </a:prstGeom>
          <a:noFill/>
        </p:spPr>
        <p:txBody>
          <a:bodyPr wrap="none" rtlCol="0">
            <a:spAutoFit/>
          </a:bodyPr>
          <a:lstStyle/>
          <a:p>
            <a:pPr algn="l"/>
            <a:r>
              <a:rPr lang="zh-CN" altLang="en-US" sz="2000" b="1" dirty="0" smtClean="0">
                <a:solidFill>
                  <a:srgbClr val="0070C0"/>
                </a:solidFill>
                <a:latin typeface="微软雅黑" panose="020B0503020204020204" pitchFamily="34" charset="-122"/>
                <a:ea typeface="微软雅黑" panose="020B0503020204020204" pitchFamily="34" charset="-122"/>
              </a:rPr>
              <a:t>项目总结报告</a:t>
            </a:r>
            <a:endParaRPr lang="zh-CN" altLang="en-US" sz="2000" b="1" dirty="0">
              <a:solidFill>
                <a:srgbClr val="0070C0"/>
              </a:solidFill>
              <a:latin typeface="微软雅黑" panose="020B0503020204020204" pitchFamily="34" charset="-122"/>
              <a:ea typeface="微软雅黑" panose="020B0503020204020204" pitchFamily="34" charset="-122"/>
            </a:endParaRPr>
          </a:p>
        </p:txBody>
      </p:sp>
      <p:sp>
        <p:nvSpPr>
          <p:cNvPr id="37" name="矩形 36"/>
          <p:cNvSpPr/>
          <p:nvPr/>
        </p:nvSpPr>
        <p:spPr>
          <a:xfrm>
            <a:off x="3250652" y="1921396"/>
            <a:ext cx="2664296" cy="24482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42" name="Picture 2" descr="C:\Users\Administrator\AppData\Roaming\Tencent\Users\1146072889\QQ\WinTemp\RichOle\Z~0OZA(TRJG01HA@K7%P9[C.png"/>
          <p:cNvPicPr>
            <a:picLocks noChangeAspect="1" noChangeArrowheads="1"/>
          </p:cNvPicPr>
          <p:nvPr/>
        </p:nvPicPr>
        <p:blipFill>
          <a:blip r:embed="rId1"/>
          <a:srcRect/>
          <a:stretch>
            <a:fillRect/>
          </a:stretch>
        </p:blipFill>
        <p:spPr bwMode="auto">
          <a:xfrm>
            <a:off x="2428860" y="1000112"/>
            <a:ext cx="3766745" cy="4043365"/>
          </a:xfrm>
          <a:prstGeom prst="rect">
            <a:avLst/>
          </a:prstGeom>
          <a:noFill/>
        </p:spPr>
      </p:pic>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1000"/>
                                        <p:tgtEl>
                                          <p:spTgt spid="37"/>
                                        </p:tgtEl>
                                      </p:cBhvr>
                                    </p:animEffect>
                                    <p:anim calcmode="lin" valueType="num">
                                      <p:cBhvr>
                                        <p:cTn id="8" dur="1000" fill="hold"/>
                                        <p:tgtEl>
                                          <p:spTgt spid="37"/>
                                        </p:tgtEl>
                                        <p:attrNameLst>
                                          <p:attrName>ppt_x</p:attrName>
                                        </p:attrNameLst>
                                      </p:cBhvr>
                                      <p:tavLst>
                                        <p:tav tm="0">
                                          <p:val>
                                            <p:strVal val="#ppt_x"/>
                                          </p:val>
                                        </p:tav>
                                        <p:tav tm="100000">
                                          <p:val>
                                            <p:strVal val="#ppt_x"/>
                                          </p:val>
                                        </p:tav>
                                      </p:tavLst>
                                    </p:anim>
                                    <p:anim calcmode="lin" valueType="num">
                                      <p:cBhvr>
                                        <p:cTn id="9" dur="1000" fill="hold"/>
                                        <p:tgtEl>
                                          <p:spTgt spid="3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08139" y="121196"/>
            <a:ext cx="8928992" cy="5472608"/>
          </a:xfrm>
          <a:prstGeom prst="rect">
            <a:avLst/>
          </a:prstGeom>
          <a:solidFill>
            <a:schemeClr val="bg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矩形 1"/>
          <p:cNvSpPr/>
          <p:nvPr/>
        </p:nvSpPr>
        <p:spPr>
          <a:xfrm>
            <a:off x="251520" y="265212"/>
            <a:ext cx="396044" cy="396044"/>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420212" y="409228"/>
            <a:ext cx="360040" cy="360040"/>
          </a:xfrm>
          <a:prstGeom prst="rect">
            <a:avLst/>
          </a:prstGeom>
          <a:solidFill>
            <a:srgbClr val="0070C0"/>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9"/>
          <p:cNvSpPr txBox="1"/>
          <p:nvPr/>
        </p:nvSpPr>
        <p:spPr>
          <a:xfrm>
            <a:off x="840165" y="409228"/>
            <a:ext cx="1723549" cy="400110"/>
          </a:xfrm>
          <a:prstGeom prst="rect">
            <a:avLst/>
          </a:prstGeom>
          <a:noFill/>
        </p:spPr>
        <p:txBody>
          <a:bodyPr wrap="none" rtlCol="0">
            <a:spAutoFit/>
          </a:bodyPr>
          <a:lstStyle/>
          <a:p>
            <a:pPr algn="l"/>
            <a:r>
              <a:rPr lang="zh-CN" altLang="en-US" sz="2000" b="1" dirty="0" smtClean="0">
                <a:solidFill>
                  <a:srgbClr val="0070C0"/>
                </a:solidFill>
                <a:latin typeface="微软雅黑" panose="020B0503020204020204" pitchFamily="34" charset="-122"/>
                <a:ea typeface="微软雅黑" panose="020B0503020204020204" pitchFamily="34" charset="-122"/>
              </a:rPr>
              <a:t>成员绩效评价</a:t>
            </a:r>
            <a:endParaRPr lang="zh-CN" altLang="en-US" sz="2000" b="1" dirty="0">
              <a:solidFill>
                <a:srgbClr val="0070C0"/>
              </a:solidFill>
              <a:latin typeface="微软雅黑" panose="020B0503020204020204" pitchFamily="34" charset="-122"/>
              <a:ea typeface="微软雅黑" panose="020B0503020204020204" pitchFamily="34" charset="-122"/>
            </a:endParaRPr>
          </a:p>
        </p:txBody>
      </p:sp>
      <p:sp>
        <p:nvSpPr>
          <p:cNvPr id="6" name="TextBox 5"/>
          <p:cNvSpPr txBox="1"/>
          <p:nvPr/>
        </p:nvSpPr>
        <p:spPr>
          <a:xfrm>
            <a:off x="1500166" y="1643055"/>
            <a:ext cx="6744242" cy="3139321"/>
          </a:xfrm>
          <a:prstGeom prst="rect">
            <a:avLst/>
          </a:prstGeom>
          <a:noFill/>
        </p:spPr>
        <p:txBody>
          <a:bodyPr wrap="square" rtlCol="0">
            <a:spAutoFit/>
          </a:bodyPr>
          <a:lstStyle/>
          <a:p>
            <a:r>
              <a:rPr lang="zh-CN" altLang="en-US" dirty="0" smtClean="0"/>
              <a:t>金志超：</a:t>
            </a:r>
            <a:r>
              <a:rPr lang="en-US" altLang="zh-CN" dirty="0" smtClean="0"/>
              <a:t>OBS</a:t>
            </a:r>
            <a:r>
              <a:rPr lang="zh-CN" altLang="en-US" dirty="0" smtClean="0"/>
              <a:t>、</a:t>
            </a:r>
            <a:r>
              <a:rPr lang="en-US" altLang="zh-CN" dirty="0" smtClean="0"/>
              <a:t>QA</a:t>
            </a:r>
            <a:r>
              <a:rPr lang="zh-CN" altLang="en-US" dirty="0" smtClean="0"/>
              <a:t>计划制作、编写数据字典、写软件需求规格说明书、审查需求文档、找出遗漏的需求、编写用户手册、使用需求管理工具、系统设计与实现计划、编写需求变更文档、软件需求变更文档修改及评审、用户手册变更       </a:t>
            </a:r>
            <a:r>
              <a:rPr lang="en-US" altLang="zh-CN" dirty="0" smtClean="0"/>
              <a:t>91</a:t>
            </a:r>
            <a:r>
              <a:rPr lang="zh-CN" altLang="en-US" dirty="0" smtClean="0"/>
              <a:t>分 </a:t>
            </a:r>
            <a:endParaRPr lang="zh-CN" altLang="en-US" dirty="0" smtClean="0"/>
          </a:p>
          <a:p>
            <a:r>
              <a:rPr lang="zh-CN" altLang="en-US" dirty="0" smtClean="0"/>
              <a:t>韩佳鑫：修改评审需求工程计划、确定范围与限制、用户群分类、建立核心队伍、制定需求获取计划、界面原型、执行需求活动获取需求、召开应用程序开发联系会议（</a:t>
            </a:r>
            <a:r>
              <a:rPr lang="en-US" altLang="zh-CN" dirty="0" smtClean="0"/>
              <a:t>JAD</a:t>
            </a:r>
            <a:r>
              <a:rPr lang="zh-CN" altLang="en-US" dirty="0" smtClean="0"/>
              <a:t>）、编写数据字典、写软件需求规格说明书、编写测试用例、使用需求管理工具、编写需求变更文档、需求规格说明变更、测试用例变更、项目总结报告   </a:t>
            </a:r>
            <a:r>
              <a:rPr lang="en-US" altLang="zh-CN" dirty="0" smtClean="0"/>
              <a:t>92</a:t>
            </a:r>
            <a:r>
              <a:rPr lang="zh-CN" altLang="en-US" dirty="0" smtClean="0"/>
              <a:t>分</a:t>
            </a:r>
            <a:endParaRPr lang="zh-CN" altLang="en-US" dirty="0" smtClean="0"/>
          </a:p>
          <a:p>
            <a:endParaRPr lang="zh-CN" altLang="en-US" dirty="0" smtClean="0"/>
          </a:p>
        </p:txBody>
      </p:sp>
    </p:spTree>
  </p:cSld>
  <p:clrMapOvr>
    <a:masterClrMapping/>
  </p:clrMapOvr>
  <mc:AlternateContent xmlns:mc="http://schemas.openxmlformats.org/markup-compatibility/2006">
    <mc:Choice xmlns:p14="http://schemas.microsoft.com/office/powerpoint/2010/main" Requires="p14">
      <p:transition spd="slow" p14:dur="1100">
        <p14:switch dir="r"/>
      </p:transition>
    </mc:Choice>
    <mc:Fallback>
      <p:transition spd="slow">
        <p:fade/>
      </p:transition>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08139" y="121196"/>
            <a:ext cx="8928992" cy="5472608"/>
          </a:xfrm>
          <a:prstGeom prst="rect">
            <a:avLst/>
          </a:prstGeom>
          <a:solidFill>
            <a:schemeClr val="bg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矩形 1"/>
          <p:cNvSpPr/>
          <p:nvPr/>
        </p:nvSpPr>
        <p:spPr>
          <a:xfrm>
            <a:off x="251520" y="265212"/>
            <a:ext cx="396044" cy="396044"/>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420212" y="409228"/>
            <a:ext cx="360040" cy="360040"/>
          </a:xfrm>
          <a:prstGeom prst="rect">
            <a:avLst/>
          </a:prstGeom>
          <a:solidFill>
            <a:srgbClr val="0070C0"/>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9"/>
          <p:cNvSpPr txBox="1"/>
          <p:nvPr/>
        </p:nvSpPr>
        <p:spPr>
          <a:xfrm>
            <a:off x="840165" y="409228"/>
            <a:ext cx="1723549" cy="400110"/>
          </a:xfrm>
          <a:prstGeom prst="rect">
            <a:avLst/>
          </a:prstGeom>
          <a:noFill/>
        </p:spPr>
        <p:txBody>
          <a:bodyPr wrap="none" rtlCol="0">
            <a:spAutoFit/>
          </a:bodyPr>
          <a:lstStyle/>
          <a:p>
            <a:pPr algn="l"/>
            <a:r>
              <a:rPr lang="zh-CN" altLang="en-US" sz="2000" b="1" dirty="0" smtClean="0">
                <a:solidFill>
                  <a:srgbClr val="0070C0"/>
                </a:solidFill>
                <a:latin typeface="微软雅黑" panose="020B0503020204020204" pitchFamily="34" charset="-122"/>
                <a:ea typeface="微软雅黑" panose="020B0503020204020204" pitchFamily="34" charset="-122"/>
              </a:rPr>
              <a:t>成员绩效评价</a:t>
            </a:r>
            <a:endParaRPr lang="zh-CN" altLang="en-US" sz="2000" b="1" dirty="0">
              <a:solidFill>
                <a:srgbClr val="0070C0"/>
              </a:solidFill>
              <a:latin typeface="微软雅黑" panose="020B0503020204020204" pitchFamily="34" charset="-122"/>
              <a:ea typeface="微软雅黑" panose="020B0503020204020204" pitchFamily="34" charset="-122"/>
            </a:endParaRPr>
          </a:p>
        </p:txBody>
      </p:sp>
      <p:sp>
        <p:nvSpPr>
          <p:cNvPr id="6" name="TextBox 5"/>
          <p:cNvSpPr txBox="1"/>
          <p:nvPr/>
        </p:nvSpPr>
        <p:spPr>
          <a:xfrm>
            <a:off x="1500166" y="1643055"/>
            <a:ext cx="6744242" cy="4247317"/>
          </a:xfrm>
          <a:prstGeom prst="rect">
            <a:avLst/>
          </a:prstGeom>
          <a:noFill/>
        </p:spPr>
        <p:txBody>
          <a:bodyPr wrap="square" rtlCol="0">
            <a:spAutoFit/>
          </a:bodyPr>
          <a:lstStyle/>
          <a:p>
            <a:r>
              <a:rPr lang="zh-CN" altLang="en-US" dirty="0" smtClean="0"/>
              <a:t>林康：甘特图、</a:t>
            </a:r>
            <a:r>
              <a:rPr lang="en-US" altLang="zh-CN" dirty="0" smtClean="0"/>
              <a:t>WBS</a:t>
            </a:r>
            <a:r>
              <a:rPr lang="zh-CN" altLang="en-US" dirty="0" smtClean="0"/>
              <a:t>、修改评审需求工程计划、实现界面原型大部分功能、对用户进行分类、写软件需求规格说明书、审查需求文档、软件需求规格说明评审、进行变更影响分析、编写需求变更文档、系统维护计划、软件需求变更文档修改及评审、项目总结报告   </a:t>
            </a:r>
            <a:r>
              <a:rPr lang="en-US" altLang="zh-CN" dirty="0" smtClean="0"/>
              <a:t>94</a:t>
            </a:r>
            <a:r>
              <a:rPr lang="zh-CN" altLang="en-US" dirty="0" smtClean="0"/>
              <a:t>分</a:t>
            </a:r>
            <a:endParaRPr lang="zh-CN" altLang="en-US" dirty="0" smtClean="0"/>
          </a:p>
          <a:p>
            <a:r>
              <a:rPr lang="zh-CN" altLang="en-US" dirty="0" smtClean="0"/>
              <a:t>葛鑫志：修改评审需求工程计划、可行性分析报告、确定范围与限制、绘制关联图、用户群分类、界面原型个人中心、确定使用实例、确定需求优先、编写测试用例、编写数据字典、编写软件需求规格说明书、审查需求文档、测试计划、项目总结报告   </a:t>
            </a:r>
            <a:r>
              <a:rPr lang="en-US" altLang="zh-CN" dirty="0" smtClean="0"/>
              <a:t>93</a:t>
            </a:r>
            <a:r>
              <a:rPr lang="zh-CN" altLang="en-US" dirty="0" smtClean="0"/>
              <a:t>分</a:t>
            </a:r>
            <a:endParaRPr lang="zh-CN" altLang="en-US" dirty="0" smtClean="0"/>
          </a:p>
          <a:p>
            <a:r>
              <a:rPr lang="zh-CN" altLang="en-US" dirty="0" smtClean="0"/>
              <a:t>胡泽宇：管理配置管理工具、</a:t>
            </a:r>
            <a:r>
              <a:rPr lang="en-US" altLang="zh-CN" dirty="0" smtClean="0"/>
              <a:t>OBS</a:t>
            </a:r>
            <a:r>
              <a:rPr lang="zh-CN" altLang="en-US" dirty="0" smtClean="0"/>
              <a:t>、编写项目章程、修改评审需求工程计划、确定范围与限制、用户群分类、编写用户手册、软件需求规格说明评审、安装部署计划、项目总结报告   </a:t>
            </a:r>
            <a:r>
              <a:rPr lang="en-US" altLang="zh-CN" dirty="0" smtClean="0"/>
              <a:t>90</a:t>
            </a:r>
            <a:r>
              <a:rPr lang="zh-CN" altLang="en-US" dirty="0" smtClean="0"/>
              <a:t>分</a:t>
            </a:r>
            <a:endParaRPr lang="zh-CN" altLang="en-US" dirty="0" smtClean="0"/>
          </a:p>
          <a:p>
            <a:endParaRPr lang="zh-CN" altLang="en-US" dirty="0" smtClean="0"/>
          </a:p>
          <a:p>
            <a:endParaRPr lang="zh-CN" altLang="en-US" dirty="0" smtClean="0"/>
          </a:p>
          <a:p>
            <a:endParaRPr lang="zh-CN" altLang="en-US" dirty="0" smtClean="0"/>
          </a:p>
        </p:txBody>
      </p:sp>
    </p:spTree>
  </p:cSld>
  <p:clrMapOvr>
    <a:masterClrMapping/>
  </p:clrMapOvr>
  <mc:AlternateContent xmlns:mc="http://schemas.openxmlformats.org/markup-compatibility/2006">
    <mc:Choice xmlns:p14="http://schemas.microsoft.com/office/powerpoint/2010/main" Requires="p14">
      <p:transition spd="slow" p14:dur="1100">
        <p14:switch dir="r"/>
      </p:transition>
    </mc:Choice>
    <mc:Fallback>
      <p:transition spd="slow">
        <p:fade/>
      </p:transition>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07504" y="121196"/>
            <a:ext cx="8928992" cy="5472608"/>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矩形 1"/>
          <p:cNvSpPr/>
          <p:nvPr/>
        </p:nvSpPr>
        <p:spPr>
          <a:xfrm>
            <a:off x="251520" y="265212"/>
            <a:ext cx="396044" cy="396044"/>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420212" y="409228"/>
            <a:ext cx="360040" cy="360040"/>
          </a:xfrm>
          <a:prstGeom prst="rect">
            <a:avLst/>
          </a:prstGeom>
          <a:solidFill>
            <a:srgbClr val="0070C0"/>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9"/>
          <p:cNvSpPr txBox="1"/>
          <p:nvPr/>
        </p:nvSpPr>
        <p:spPr>
          <a:xfrm>
            <a:off x="840165" y="409228"/>
            <a:ext cx="2236510" cy="400110"/>
          </a:xfrm>
          <a:prstGeom prst="rect">
            <a:avLst/>
          </a:prstGeom>
          <a:noFill/>
        </p:spPr>
        <p:txBody>
          <a:bodyPr wrap="none" rtlCol="0">
            <a:spAutoFit/>
          </a:bodyPr>
          <a:lstStyle/>
          <a:p>
            <a:pPr algn="l"/>
            <a:r>
              <a:rPr lang="zh-CN" altLang="en-US" sz="2000" b="1" dirty="0" smtClean="0">
                <a:solidFill>
                  <a:srgbClr val="0070C0"/>
                </a:solidFill>
                <a:latin typeface="微软雅黑" panose="020B0503020204020204" pitchFamily="34" charset="-122"/>
                <a:ea typeface="微软雅黑" panose="020B0503020204020204" pitchFamily="34" charset="-122"/>
              </a:rPr>
              <a:t>移动课堂助理需求</a:t>
            </a:r>
            <a:endParaRPr lang="zh-CN" altLang="en-US" sz="2000" b="1" dirty="0">
              <a:solidFill>
                <a:srgbClr val="0070C0"/>
              </a:solidFill>
              <a:latin typeface="微软雅黑" panose="020B0503020204020204" pitchFamily="34" charset="-122"/>
              <a:ea typeface="微软雅黑" panose="020B0503020204020204" pitchFamily="34" charset="-122"/>
            </a:endParaRPr>
          </a:p>
        </p:txBody>
      </p:sp>
      <p:sp>
        <p:nvSpPr>
          <p:cNvPr id="6" name="TextBox 5"/>
          <p:cNvSpPr txBox="1"/>
          <p:nvPr/>
        </p:nvSpPr>
        <p:spPr>
          <a:xfrm>
            <a:off x="1428728" y="1500178"/>
            <a:ext cx="5929354" cy="1200329"/>
          </a:xfrm>
          <a:prstGeom prst="rect">
            <a:avLst/>
          </a:prstGeom>
          <a:noFill/>
        </p:spPr>
        <p:txBody>
          <a:bodyPr wrap="square" rtlCol="0">
            <a:spAutoFit/>
          </a:bodyPr>
          <a:lstStyle/>
          <a:p>
            <a:r>
              <a:rPr lang="zh-CN" altLang="en-US" dirty="0" smtClean="0"/>
              <a:t>在提出一个新的需求时，进行需求影响分析。发给各个代表变更过后的优先级打分表，然后发给</a:t>
            </a:r>
            <a:r>
              <a:rPr lang="en-US" altLang="zh-CN" dirty="0" smtClean="0"/>
              <a:t>CCB</a:t>
            </a:r>
            <a:r>
              <a:rPr lang="zh-CN" altLang="en-US" dirty="0" smtClean="0"/>
              <a:t>需求变更申请报告。如果通过，小组进行需求变更。修改变更后影响的文档。</a:t>
            </a:r>
            <a:endParaRPr lang="zh-CN" altLang="en-US" dirty="0"/>
          </a:p>
        </p:txBody>
      </p:sp>
    </p:spTree>
  </p:cSld>
  <p:clrMapOvr>
    <a:masterClrMapping/>
  </p:clrMapOvr>
  <p:transition spd="slow">
    <p:push/>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矩形 7"/>
          <p:cNvSpPr/>
          <p:nvPr/>
        </p:nvSpPr>
        <p:spPr>
          <a:xfrm>
            <a:off x="0" y="3392914"/>
            <a:ext cx="9144000" cy="232208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p:cNvPicPr>
            <a:picLocks noChangeAspect="1"/>
          </p:cNvPicPr>
          <p:nvPr/>
        </p:nvPicPr>
        <p:blipFill rotWithShape="1">
          <a:blip r:embed="rId1" cstate="print">
            <a:duotone>
              <a:schemeClr val="accent5">
                <a:shade val="45000"/>
                <a:satMod val="135000"/>
              </a:schemeClr>
              <a:prstClr val="white"/>
            </a:duotone>
            <a:extLst>
              <a:ext uri="{28A0092B-C50C-407E-A947-70E740481C1C}">
                <a14:useLocalDpi xmlns:a14="http://schemas.microsoft.com/office/drawing/2010/main" val="0"/>
              </a:ext>
            </a:extLst>
          </a:blip>
          <a:srcRect l="6603" t="7854" r="6936" b="39363"/>
          <a:stretch>
            <a:fillRect/>
          </a:stretch>
        </p:blipFill>
        <p:spPr>
          <a:xfrm>
            <a:off x="0" y="43483"/>
            <a:ext cx="9144000" cy="3349431"/>
          </a:xfrm>
          <a:prstGeom prst="rect">
            <a:avLst/>
          </a:prstGeom>
        </p:spPr>
      </p:pic>
      <p:sp>
        <p:nvSpPr>
          <p:cNvPr id="5" name="TextBox 4"/>
          <p:cNvSpPr txBox="1"/>
          <p:nvPr/>
        </p:nvSpPr>
        <p:spPr>
          <a:xfrm>
            <a:off x="1133897" y="3732339"/>
            <a:ext cx="6984776" cy="646331"/>
          </a:xfrm>
          <a:prstGeom prst="rect">
            <a:avLst/>
          </a:prstGeom>
          <a:noFill/>
        </p:spPr>
        <p:txBody>
          <a:bodyPr wrap="square" rtlCol="0">
            <a:spAutoFit/>
          </a:bodyPr>
          <a:lstStyle/>
          <a:p>
            <a:pPr algn="ctr"/>
            <a:r>
              <a:rPr lang="en-US" altLang="zh-CN" sz="3600" b="1" dirty="0" smtClean="0">
                <a:solidFill>
                  <a:schemeClr val="bg1"/>
                </a:solidFill>
                <a:latin typeface="微软雅黑" panose="020B0503020204020204" pitchFamily="34" charset="-122"/>
                <a:ea typeface="微软雅黑" panose="020B0503020204020204" pitchFamily="34" charset="-122"/>
                <a:cs typeface="经典特宋简" panose="02010609010101010101" pitchFamily="49" charset="-122"/>
              </a:rPr>
              <a:t>THANK YOU FOR TIME</a:t>
            </a:r>
            <a:endParaRPr lang="zh-CN" altLang="en-US" sz="3600" b="1" dirty="0">
              <a:solidFill>
                <a:schemeClr val="bg1"/>
              </a:solidFill>
              <a:latin typeface="微软雅黑" panose="020B0503020204020204" pitchFamily="34" charset="-122"/>
              <a:ea typeface="微软雅黑" panose="020B0503020204020204" pitchFamily="34" charset="-122"/>
              <a:cs typeface="经典特宋简" panose="02010609010101010101" pitchFamily="49" charset="-122"/>
            </a:endParaRPr>
          </a:p>
        </p:txBody>
      </p:sp>
      <p:cxnSp>
        <p:nvCxnSpPr>
          <p:cNvPr id="6" name="直接连接符 5"/>
          <p:cNvCxnSpPr/>
          <p:nvPr/>
        </p:nvCxnSpPr>
        <p:spPr>
          <a:xfrm>
            <a:off x="2001169" y="4648408"/>
            <a:ext cx="5163119"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圆角矩形 11"/>
          <p:cNvSpPr/>
          <p:nvPr/>
        </p:nvSpPr>
        <p:spPr>
          <a:xfrm>
            <a:off x="3491880" y="4468388"/>
            <a:ext cx="2232248" cy="36004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TextBox 12"/>
          <p:cNvSpPr txBox="1"/>
          <p:nvPr/>
        </p:nvSpPr>
        <p:spPr>
          <a:xfrm>
            <a:off x="3527821" y="4459096"/>
            <a:ext cx="2031325" cy="369332"/>
          </a:xfrm>
          <a:prstGeom prst="rect">
            <a:avLst/>
          </a:prstGeom>
          <a:noFill/>
        </p:spPr>
        <p:txBody>
          <a:bodyPr wrap="none" rtlCol="0">
            <a:spAutoFit/>
          </a:bodyPr>
          <a:lstStyle/>
          <a:p>
            <a:r>
              <a:rPr lang="zh-CN" altLang="en-US" b="1" dirty="0" smtClean="0">
                <a:solidFill>
                  <a:srgbClr val="0070C0"/>
                </a:solidFill>
                <a:latin typeface="微软雅黑" panose="020B0503020204020204" pitchFamily="34" charset="-122"/>
                <a:ea typeface="微软雅黑" panose="020B0503020204020204" pitchFamily="34" charset="-122"/>
              </a:rPr>
              <a:t>汇报人：</a:t>
            </a:r>
            <a:r>
              <a:rPr lang="en-US" altLang="zh-CN" b="1" dirty="0" smtClean="0">
                <a:solidFill>
                  <a:srgbClr val="0070C0"/>
                </a:solidFill>
                <a:latin typeface="微软雅黑" panose="020B0503020204020204" pitchFamily="34" charset="-122"/>
                <a:ea typeface="微软雅黑" panose="020B0503020204020204" pitchFamily="34" charset="-122"/>
              </a:rPr>
              <a:t>G14</a:t>
            </a:r>
            <a:r>
              <a:rPr lang="zh-CN" altLang="en-US" b="1" dirty="0" smtClean="0">
                <a:solidFill>
                  <a:srgbClr val="0070C0"/>
                </a:solidFill>
                <a:latin typeface="微软雅黑" panose="020B0503020204020204" pitchFamily="34" charset="-122"/>
                <a:ea typeface="微软雅黑" panose="020B0503020204020204" pitchFamily="34" charset="-122"/>
              </a:rPr>
              <a:t>小组</a:t>
            </a:r>
            <a:endParaRPr lang="zh-CN" altLang="en-US" b="1" dirty="0">
              <a:solidFill>
                <a:srgbClr val="0070C0"/>
              </a:solidFill>
              <a:latin typeface="微软雅黑" panose="020B0503020204020204" pitchFamily="34" charset="-122"/>
              <a:ea typeface="微软雅黑" panose="020B0503020204020204" pitchFamily="34" charset="-122"/>
            </a:endParaRPr>
          </a:p>
        </p:txBody>
      </p:sp>
      <p:pic>
        <p:nvPicPr>
          <p:cNvPr id="10" name="图片 9" descr="g14"/>
          <p:cNvPicPr>
            <a:picLocks noChangeAspect="1"/>
          </p:cNvPicPr>
          <p:nvPr/>
        </p:nvPicPr>
        <p:blipFill>
          <a:blip r:embed="rId2" cstate="print"/>
          <a:stretch>
            <a:fillRect/>
          </a:stretch>
        </p:blipFill>
        <p:spPr>
          <a:xfrm>
            <a:off x="427355" y="105410"/>
            <a:ext cx="1764665" cy="176466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6" presetClass="entr" presetSubtype="0" fill="hold" grpId="0" nodeType="after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 by="(-#ppt_w*2)" calcmode="lin" valueType="num">
                                      <p:cBhvr rctx="PPT">
                                        <p:cTn id="7" dur="500" autoRev="1" fill="hold">
                                          <p:stCondLst>
                                            <p:cond delay="0"/>
                                          </p:stCondLst>
                                        </p:cTn>
                                        <p:tgtEl>
                                          <p:spTgt spid="5"/>
                                        </p:tgtEl>
                                        <p:attrNameLst>
                                          <p:attrName>ppt_w</p:attrName>
                                        </p:attrNameLst>
                                      </p:cBhvr>
                                    </p:anim>
                                    <p:anim by="(#ppt_w*0.50)" calcmode="lin" valueType="num">
                                      <p:cBhvr>
                                        <p:cTn id="8" dur="500" decel="50000" autoRev="1" fill="hold">
                                          <p:stCondLst>
                                            <p:cond delay="0"/>
                                          </p:stCondLst>
                                        </p:cTn>
                                        <p:tgtEl>
                                          <p:spTgt spid="5"/>
                                        </p:tgtEl>
                                        <p:attrNameLst>
                                          <p:attrName>ppt_x</p:attrName>
                                        </p:attrNameLst>
                                      </p:cBhvr>
                                    </p:anim>
                                    <p:anim from="(-#ppt_h/2)" to="(#ppt_y)" calcmode="lin" valueType="num">
                                      <p:cBhvr>
                                        <p:cTn id="9" dur="1000" fill="hold">
                                          <p:stCondLst>
                                            <p:cond delay="0"/>
                                          </p:stCondLst>
                                        </p:cTn>
                                        <p:tgtEl>
                                          <p:spTgt spid="5"/>
                                        </p:tgtEl>
                                        <p:attrNameLst>
                                          <p:attrName>ppt_y</p:attrName>
                                        </p:attrNameLst>
                                      </p:cBhvr>
                                    </p:anim>
                                    <p:animRot by="21600000">
                                      <p:cBhvr>
                                        <p:cTn id="10" dur="1000" fill="hold">
                                          <p:stCondLst>
                                            <p:cond delay="0"/>
                                          </p:stCondLst>
                                        </p:cTn>
                                        <p:tgtEl>
                                          <p:spTgt spid="5"/>
                                        </p:tgtEl>
                                        <p:attrNameLst>
                                          <p:attrName>r</p:attrName>
                                        </p:attrNameLst>
                                      </p:cBhvr>
                                    </p:animRot>
                                  </p:childTnLst>
                                </p:cTn>
                              </p:par>
                            </p:childTnLst>
                          </p:cTn>
                        </p:par>
                        <p:par>
                          <p:cTn id="11" fill="hold">
                            <p:stCondLst>
                              <p:cond delay="2700"/>
                            </p:stCondLst>
                            <p:childTnLst>
                              <p:par>
                                <p:cTn id="12" presetID="16" presetClass="entr" presetSubtype="37" fill="hold" nodeType="after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barn(outVertical)">
                                      <p:cBhvr>
                                        <p:cTn id="14" dur="500"/>
                                        <p:tgtEl>
                                          <p:spTgt spid="6"/>
                                        </p:tgtEl>
                                      </p:cBhvr>
                                    </p:animEffect>
                                  </p:childTnLst>
                                </p:cTn>
                              </p:par>
                            </p:childTnLst>
                          </p:cTn>
                        </p:par>
                        <p:par>
                          <p:cTn id="15" fill="hold">
                            <p:stCondLst>
                              <p:cond delay="3200"/>
                            </p:stCondLst>
                            <p:childTnLst>
                              <p:par>
                                <p:cTn id="16" presetID="16" presetClass="entr" presetSubtype="21" fill="hold" grpId="0" nodeType="after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barn(inVertical)">
                                      <p:cBhvr>
                                        <p:cTn id="18" dur="500"/>
                                        <p:tgtEl>
                                          <p:spTgt spid="12"/>
                                        </p:tgtEl>
                                      </p:cBhvr>
                                    </p:animEffect>
                                  </p:childTnLst>
                                </p:cTn>
                              </p:par>
                            </p:childTnLst>
                          </p:cTn>
                        </p:par>
                        <p:par>
                          <p:cTn id="19" fill="hold">
                            <p:stCondLst>
                              <p:cond delay="3700"/>
                            </p:stCondLst>
                            <p:childTnLst>
                              <p:par>
                                <p:cTn id="20" presetID="10" presetClass="entr" presetSubtype="0" fill="hold" grpId="0" nodeType="after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2" grpId="0" animBg="1"/>
      <p:bldP spid="1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hlinkClick r:id="rId1" action="ppaction://hlinkfile"/>
          </p:cNvPr>
          <p:cNvSpPr/>
          <p:nvPr/>
        </p:nvSpPr>
        <p:spPr>
          <a:xfrm>
            <a:off x="107504" y="121196"/>
            <a:ext cx="8928992" cy="5472608"/>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矩形 1"/>
          <p:cNvSpPr/>
          <p:nvPr/>
        </p:nvSpPr>
        <p:spPr>
          <a:xfrm>
            <a:off x="251520" y="265212"/>
            <a:ext cx="396044" cy="396044"/>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420212" y="409228"/>
            <a:ext cx="360040" cy="360040"/>
          </a:xfrm>
          <a:prstGeom prst="rect">
            <a:avLst/>
          </a:prstGeom>
          <a:solidFill>
            <a:srgbClr val="0070C0"/>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9">
            <a:hlinkClick r:id="rId1" action="ppaction://hlinkfile"/>
          </p:cNvPr>
          <p:cNvSpPr txBox="1"/>
          <p:nvPr/>
        </p:nvSpPr>
        <p:spPr>
          <a:xfrm>
            <a:off x="840165" y="409228"/>
            <a:ext cx="1210588" cy="400110"/>
          </a:xfrm>
          <a:prstGeom prst="rect">
            <a:avLst/>
          </a:prstGeom>
          <a:noFill/>
        </p:spPr>
        <p:txBody>
          <a:bodyPr wrap="none" rtlCol="0">
            <a:spAutoFit/>
          </a:bodyPr>
          <a:lstStyle/>
          <a:p>
            <a:r>
              <a:rPr lang="zh-CN" altLang="en-US" sz="2000" b="1" dirty="0" smtClean="0">
                <a:solidFill>
                  <a:srgbClr val="0070C0"/>
                </a:solidFill>
                <a:latin typeface="微软雅黑" panose="020B0503020204020204" pitchFamily="34" charset="-122"/>
                <a:ea typeface="微软雅黑" panose="020B0503020204020204" pitchFamily="34" charset="-122"/>
              </a:rPr>
              <a:t>项目章程</a:t>
            </a:r>
            <a:endParaRPr lang="zh-CN" altLang="en-US" sz="2000" b="1" dirty="0">
              <a:solidFill>
                <a:srgbClr val="0070C0"/>
              </a:solidFill>
              <a:latin typeface="微软雅黑" panose="020B0503020204020204" pitchFamily="34" charset="-122"/>
              <a:ea typeface="微软雅黑" panose="020B0503020204020204" pitchFamily="34" charset="-122"/>
            </a:endParaRPr>
          </a:p>
        </p:txBody>
      </p:sp>
      <p:sp>
        <p:nvSpPr>
          <p:cNvPr id="26" name="TextBox 25"/>
          <p:cNvSpPr txBox="1"/>
          <p:nvPr/>
        </p:nvSpPr>
        <p:spPr>
          <a:xfrm>
            <a:off x="1763688" y="4257771"/>
            <a:ext cx="1563248" cy="261610"/>
          </a:xfrm>
          <a:prstGeom prst="rect">
            <a:avLst/>
          </a:prstGeom>
          <a:noFill/>
        </p:spPr>
        <p:txBody>
          <a:bodyPr wrap="none" rtlCol="0">
            <a:spAutoFit/>
          </a:bodyPr>
          <a:lstStyle/>
          <a:p>
            <a:r>
              <a:rPr lang="zh-CN" altLang="en-US" sz="1100" dirty="0" smtClean="0">
                <a:solidFill>
                  <a:schemeClr val="bg1"/>
                </a:solidFill>
              </a:rPr>
              <a:t>实际完成数目：</a:t>
            </a:r>
            <a:r>
              <a:rPr lang="en-US" altLang="zh-CN" sz="1100" dirty="0" smtClean="0">
                <a:solidFill>
                  <a:schemeClr val="bg1"/>
                </a:solidFill>
              </a:rPr>
              <a:t>820</a:t>
            </a:r>
            <a:r>
              <a:rPr lang="zh-CN" altLang="en-US" sz="1100" dirty="0" smtClean="0">
                <a:solidFill>
                  <a:schemeClr val="bg1"/>
                </a:solidFill>
              </a:rPr>
              <a:t>万</a:t>
            </a:r>
            <a:endParaRPr lang="zh-CN" altLang="en-US" sz="1100" dirty="0">
              <a:solidFill>
                <a:schemeClr val="bg1"/>
              </a:solidFill>
            </a:endParaRPr>
          </a:p>
        </p:txBody>
      </p:sp>
      <p:sp>
        <p:nvSpPr>
          <p:cNvPr id="27" name="TextBox 26"/>
          <p:cNvSpPr txBox="1"/>
          <p:nvPr/>
        </p:nvSpPr>
        <p:spPr>
          <a:xfrm>
            <a:off x="2195736" y="4684122"/>
            <a:ext cx="1140056" cy="261610"/>
          </a:xfrm>
          <a:prstGeom prst="rect">
            <a:avLst/>
          </a:prstGeom>
          <a:noFill/>
        </p:spPr>
        <p:txBody>
          <a:bodyPr wrap="none" rtlCol="0">
            <a:spAutoFit/>
          </a:bodyPr>
          <a:lstStyle/>
          <a:p>
            <a:r>
              <a:rPr lang="zh-CN" altLang="en-US" sz="1100" dirty="0" smtClean="0">
                <a:solidFill>
                  <a:schemeClr val="bg1"/>
                </a:solidFill>
              </a:rPr>
              <a:t>回款数：</a:t>
            </a:r>
            <a:r>
              <a:rPr lang="en-US" altLang="zh-CN" sz="1100" dirty="0" smtClean="0">
                <a:solidFill>
                  <a:schemeClr val="bg1"/>
                </a:solidFill>
              </a:rPr>
              <a:t>640</a:t>
            </a:r>
            <a:r>
              <a:rPr lang="zh-CN" altLang="en-US" sz="1100" dirty="0" smtClean="0">
                <a:solidFill>
                  <a:schemeClr val="bg1"/>
                </a:solidFill>
              </a:rPr>
              <a:t>万</a:t>
            </a:r>
            <a:endParaRPr lang="zh-CN" altLang="en-US" sz="1100" dirty="0">
              <a:solidFill>
                <a:schemeClr val="bg1"/>
              </a:solidFill>
            </a:endParaRPr>
          </a:p>
        </p:txBody>
      </p:sp>
      <p:sp>
        <p:nvSpPr>
          <p:cNvPr id="32" name="TextBox 31"/>
          <p:cNvSpPr txBox="1"/>
          <p:nvPr/>
        </p:nvSpPr>
        <p:spPr>
          <a:xfrm>
            <a:off x="5724128" y="4257771"/>
            <a:ext cx="1563248" cy="261610"/>
          </a:xfrm>
          <a:prstGeom prst="rect">
            <a:avLst/>
          </a:prstGeom>
          <a:noFill/>
        </p:spPr>
        <p:txBody>
          <a:bodyPr wrap="none" rtlCol="0">
            <a:spAutoFit/>
          </a:bodyPr>
          <a:lstStyle/>
          <a:p>
            <a:r>
              <a:rPr lang="zh-CN" altLang="en-US" sz="1100" dirty="0" smtClean="0">
                <a:solidFill>
                  <a:schemeClr val="bg1"/>
                </a:solidFill>
              </a:rPr>
              <a:t>实际完成数目：</a:t>
            </a:r>
            <a:r>
              <a:rPr lang="en-US" altLang="zh-CN" sz="1100" dirty="0" smtClean="0">
                <a:solidFill>
                  <a:schemeClr val="bg1"/>
                </a:solidFill>
              </a:rPr>
              <a:t>820</a:t>
            </a:r>
            <a:r>
              <a:rPr lang="zh-CN" altLang="en-US" sz="1100" dirty="0" smtClean="0">
                <a:solidFill>
                  <a:schemeClr val="bg1"/>
                </a:solidFill>
              </a:rPr>
              <a:t>万</a:t>
            </a:r>
            <a:endParaRPr lang="zh-CN" altLang="en-US" sz="1100" dirty="0">
              <a:solidFill>
                <a:schemeClr val="bg1"/>
              </a:solidFill>
            </a:endParaRPr>
          </a:p>
        </p:txBody>
      </p:sp>
      <p:sp>
        <p:nvSpPr>
          <p:cNvPr id="33" name="TextBox 32"/>
          <p:cNvSpPr txBox="1"/>
          <p:nvPr/>
        </p:nvSpPr>
        <p:spPr>
          <a:xfrm>
            <a:off x="5736200" y="4684122"/>
            <a:ext cx="1140056" cy="261610"/>
          </a:xfrm>
          <a:prstGeom prst="rect">
            <a:avLst/>
          </a:prstGeom>
          <a:noFill/>
        </p:spPr>
        <p:txBody>
          <a:bodyPr wrap="none" rtlCol="0">
            <a:spAutoFit/>
          </a:bodyPr>
          <a:lstStyle/>
          <a:p>
            <a:r>
              <a:rPr lang="zh-CN" altLang="en-US" sz="1100" dirty="0" smtClean="0">
                <a:solidFill>
                  <a:schemeClr val="bg1"/>
                </a:solidFill>
              </a:rPr>
              <a:t>回款数：</a:t>
            </a:r>
            <a:r>
              <a:rPr lang="en-US" altLang="zh-CN" sz="1100" dirty="0" smtClean="0">
                <a:solidFill>
                  <a:schemeClr val="bg1"/>
                </a:solidFill>
              </a:rPr>
              <a:t>640</a:t>
            </a:r>
            <a:r>
              <a:rPr lang="zh-CN" altLang="en-US" sz="1100" dirty="0" smtClean="0">
                <a:solidFill>
                  <a:schemeClr val="bg1"/>
                </a:solidFill>
              </a:rPr>
              <a:t>万</a:t>
            </a:r>
            <a:endParaRPr lang="zh-CN" altLang="en-US" sz="1100" dirty="0">
              <a:solidFill>
                <a:schemeClr val="bg1"/>
              </a:solidFill>
            </a:endParaRPr>
          </a:p>
        </p:txBody>
      </p:sp>
      <p:sp>
        <p:nvSpPr>
          <p:cNvPr id="34" name="TextBox 33"/>
          <p:cNvSpPr txBox="1"/>
          <p:nvPr/>
        </p:nvSpPr>
        <p:spPr>
          <a:xfrm>
            <a:off x="4312827" y="2804076"/>
            <a:ext cx="662361" cy="523220"/>
          </a:xfrm>
          <a:prstGeom prst="rect">
            <a:avLst/>
          </a:prstGeom>
          <a:noFill/>
        </p:spPr>
        <p:txBody>
          <a:bodyPr wrap="none" rtlCol="0">
            <a:spAutoFit/>
          </a:bodyPr>
          <a:lstStyle/>
          <a:p>
            <a:r>
              <a:rPr lang="en-US" altLang="zh-CN" sz="2800" b="1" dirty="0" smtClean="0">
                <a:solidFill>
                  <a:schemeClr val="bg1"/>
                </a:solidFill>
              </a:rPr>
              <a:t>VS</a:t>
            </a:r>
            <a:endParaRPr lang="zh-CN" altLang="en-US" sz="2800" b="1" dirty="0">
              <a:solidFill>
                <a:schemeClr val="bg1"/>
              </a:solidFill>
            </a:endParaRPr>
          </a:p>
        </p:txBody>
      </p:sp>
      <p:pic>
        <p:nvPicPr>
          <p:cNvPr id="120833" name="Picture 1"/>
          <p:cNvPicPr>
            <a:picLocks noChangeAspect="1" noChangeArrowheads="1"/>
          </p:cNvPicPr>
          <p:nvPr/>
        </p:nvPicPr>
        <p:blipFill>
          <a:blip r:embed="rId2" cstate="print"/>
          <a:srcRect/>
          <a:stretch>
            <a:fillRect/>
          </a:stretch>
        </p:blipFill>
        <p:spPr bwMode="auto">
          <a:xfrm>
            <a:off x="211510" y="2065412"/>
            <a:ext cx="8608962" cy="1383276"/>
          </a:xfrm>
          <a:prstGeom prst="rect">
            <a:avLst/>
          </a:prstGeom>
          <a:noFill/>
          <a:ln w="9525">
            <a:noFill/>
            <a:miter lim="800000"/>
            <a:headEnd/>
            <a:tailEnd/>
          </a:ln>
        </p:spPr>
      </p:pic>
    </p:spTree>
  </p:cSld>
  <p:clrMapOvr>
    <a:masterClrMapping/>
  </p:clrMapOvr>
  <mc:AlternateContent xmlns:mc="http://schemas.openxmlformats.org/markup-compatibility/2006">
    <mc:Choice xmlns:p14="http://schemas.microsoft.com/office/powerpoint/2010/main" Requires="p14">
      <p:transition spd="slow" p14:dur="1600">
        <p14:prism dir="d" isContent="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right)">
                                      <p:cBhvr>
                                        <p:cTn id="7" dur="500"/>
                                        <p:tgtEl>
                                          <p:spTgt spid="26"/>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wipe(left)">
                                      <p:cBhvr>
                                        <p:cTn id="10" dur="500"/>
                                        <p:tgtEl>
                                          <p:spTgt spid="32"/>
                                        </p:tgtEl>
                                      </p:cBhvr>
                                    </p:animEffect>
                                  </p:childTnLst>
                                </p:cTn>
                              </p:par>
                            </p:childTnLst>
                          </p:cTn>
                        </p:par>
                        <p:par>
                          <p:cTn id="11" fill="hold">
                            <p:stCondLst>
                              <p:cond delay="500"/>
                            </p:stCondLst>
                            <p:childTnLst>
                              <p:par>
                                <p:cTn id="12" presetID="22" presetClass="entr" presetSubtype="2" fill="hold" grpId="0" nodeType="afterEffect">
                                  <p:stCondLst>
                                    <p:cond delay="0"/>
                                  </p:stCondLst>
                                  <p:childTnLst>
                                    <p:set>
                                      <p:cBhvr>
                                        <p:cTn id="13" dur="1" fill="hold">
                                          <p:stCondLst>
                                            <p:cond delay="0"/>
                                          </p:stCondLst>
                                        </p:cTn>
                                        <p:tgtEl>
                                          <p:spTgt spid="27"/>
                                        </p:tgtEl>
                                        <p:attrNameLst>
                                          <p:attrName>style.visibility</p:attrName>
                                        </p:attrNameLst>
                                      </p:cBhvr>
                                      <p:to>
                                        <p:strVal val="visible"/>
                                      </p:to>
                                    </p:set>
                                    <p:animEffect transition="in" filter="wipe(right)">
                                      <p:cBhvr>
                                        <p:cTn id="14" dur="500"/>
                                        <p:tgtEl>
                                          <p:spTgt spid="27"/>
                                        </p:tgtEl>
                                      </p:cBhvr>
                                    </p:animEffect>
                                  </p:childTnLst>
                                </p:cTn>
                              </p:par>
                              <p:par>
                                <p:cTn id="15" presetID="22" presetClass="entr" presetSubtype="8" fill="hold" grpId="0" nodeType="withEffect">
                                  <p:stCondLst>
                                    <p:cond delay="0"/>
                                  </p:stCondLst>
                                  <p:childTnLst>
                                    <p:set>
                                      <p:cBhvr>
                                        <p:cTn id="16" dur="1" fill="hold">
                                          <p:stCondLst>
                                            <p:cond delay="0"/>
                                          </p:stCondLst>
                                        </p:cTn>
                                        <p:tgtEl>
                                          <p:spTgt spid="33"/>
                                        </p:tgtEl>
                                        <p:attrNameLst>
                                          <p:attrName>style.visibility</p:attrName>
                                        </p:attrNameLst>
                                      </p:cBhvr>
                                      <p:to>
                                        <p:strVal val="visible"/>
                                      </p:to>
                                    </p:set>
                                    <p:animEffect transition="in" filter="wipe(left)">
                                      <p:cBhvr>
                                        <p:cTn id="17" dur="500"/>
                                        <p:tgtEl>
                                          <p:spTgt spid="33"/>
                                        </p:tgtEl>
                                      </p:cBhvr>
                                    </p:animEffect>
                                  </p:childTnLst>
                                </p:cTn>
                              </p:par>
                            </p:childTnLst>
                          </p:cTn>
                        </p:par>
                        <p:par>
                          <p:cTn id="18" fill="hold">
                            <p:stCondLst>
                              <p:cond delay="1000"/>
                            </p:stCondLst>
                            <p:childTnLst>
                              <p:par>
                                <p:cTn id="19" presetID="2" presetClass="entr" presetSubtype="4" fill="hold" grpId="0" nodeType="afterEffect">
                                  <p:stCondLst>
                                    <p:cond delay="0"/>
                                  </p:stCondLst>
                                  <p:childTnLst>
                                    <p:set>
                                      <p:cBhvr>
                                        <p:cTn id="20" dur="1" fill="hold">
                                          <p:stCondLst>
                                            <p:cond delay="0"/>
                                          </p:stCondLst>
                                        </p:cTn>
                                        <p:tgtEl>
                                          <p:spTgt spid="34"/>
                                        </p:tgtEl>
                                        <p:attrNameLst>
                                          <p:attrName>style.visibility</p:attrName>
                                        </p:attrNameLst>
                                      </p:cBhvr>
                                      <p:to>
                                        <p:strVal val="visible"/>
                                      </p:to>
                                    </p:set>
                                    <p:anim calcmode="lin" valueType="num">
                                      <p:cBhvr additive="base">
                                        <p:cTn id="21" dur="500" fill="hold"/>
                                        <p:tgtEl>
                                          <p:spTgt spid="34"/>
                                        </p:tgtEl>
                                        <p:attrNameLst>
                                          <p:attrName>ppt_x</p:attrName>
                                        </p:attrNameLst>
                                      </p:cBhvr>
                                      <p:tavLst>
                                        <p:tav tm="0">
                                          <p:val>
                                            <p:strVal val="#ppt_x"/>
                                          </p:val>
                                        </p:tav>
                                        <p:tav tm="100000">
                                          <p:val>
                                            <p:strVal val="#ppt_x"/>
                                          </p:val>
                                        </p:tav>
                                      </p:tavLst>
                                    </p:anim>
                                    <p:anim calcmode="lin" valueType="num">
                                      <p:cBhvr additive="base">
                                        <p:cTn id="22"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P spid="32" grpId="0"/>
      <p:bldP spid="33" grpId="0"/>
      <p:bldP spid="3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07504" y="121196"/>
            <a:ext cx="8928992" cy="5472608"/>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矩形 1"/>
          <p:cNvSpPr/>
          <p:nvPr/>
        </p:nvSpPr>
        <p:spPr>
          <a:xfrm>
            <a:off x="251520" y="265212"/>
            <a:ext cx="396044" cy="396044"/>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420212" y="409228"/>
            <a:ext cx="360040" cy="360040"/>
          </a:xfrm>
          <a:prstGeom prst="rect">
            <a:avLst/>
          </a:prstGeom>
          <a:solidFill>
            <a:srgbClr val="0070C0"/>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9"/>
          <p:cNvSpPr txBox="1"/>
          <p:nvPr/>
        </p:nvSpPr>
        <p:spPr>
          <a:xfrm>
            <a:off x="840165" y="409228"/>
            <a:ext cx="1723549" cy="400110"/>
          </a:xfrm>
          <a:prstGeom prst="rect">
            <a:avLst/>
          </a:prstGeom>
          <a:noFill/>
        </p:spPr>
        <p:txBody>
          <a:bodyPr wrap="none" rtlCol="0">
            <a:spAutoFit/>
          </a:bodyPr>
          <a:lstStyle/>
          <a:p>
            <a:r>
              <a:rPr lang="zh-CN" altLang="en-US" sz="2000" b="1" dirty="0" smtClean="0">
                <a:solidFill>
                  <a:srgbClr val="0070C0"/>
                </a:solidFill>
                <a:latin typeface="微软雅黑" panose="020B0503020204020204" pitchFamily="34" charset="-122"/>
                <a:ea typeface="微软雅黑" panose="020B0503020204020204" pitchFamily="34" charset="-122"/>
              </a:rPr>
              <a:t>需求项目计划</a:t>
            </a:r>
            <a:endParaRPr lang="zh-CN" altLang="en-US" sz="2000" b="1" dirty="0">
              <a:solidFill>
                <a:srgbClr val="0070C0"/>
              </a:solidFill>
              <a:latin typeface="微软雅黑" panose="020B0503020204020204" pitchFamily="34" charset="-122"/>
              <a:ea typeface="微软雅黑" panose="020B0503020204020204" pitchFamily="34" charset="-122"/>
            </a:endParaRPr>
          </a:p>
        </p:txBody>
      </p:sp>
      <p:sp>
        <p:nvSpPr>
          <p:cNvPr id="26" name="TextBox 25"/>
          <p:cNvSpPr txBox="1"/>
          <p:nvPr/>
        </p:nvSpPr>
        <p:spPr>
          <a:xfrm>
            <a:off x="1763688" y="4257771"/>
            <a:ext cx="1563248" cy="261610"/>
          </a:xfrm>
          <a:prstGeom prst="rect">
            <a:avLst/>
          </a:prstGeom>
          <a:noFill/>
        </p:spPr>
        <p:txBody>
          <a:bodyPr wrap="none" rtlCol="0">
            <a:spAutoFit/>
          </a:bodyPr>
          <a:lstStyle/>
          <a:p>
            <a:r>
              <a:rPr lang="zh-CN" altLang="en-US" sz="1100" dirty="0" smtClean="0">
                <a:solidFill>
                  <a:schemeClr val="bg1"/>
                </a:solidFill>
              </a:rPr>
              <a:t>实际完成数目：</a:t>
            </a:r>
            <a:r>
              <a:rPr lang="en-US" altLang="zh-CN" sz="1100" dirty="0" smtClean="0">
                <a:solidFill>
                  <a:schemeClr val="bg1"/>
                </a:solidFill>
              </a:rPr>
              <a:t>820</a:t>
            </a:r>
            <a:r>
              <a:rPr lang="zh-CN" altLang="en-US" sz="1100" dirty="0" smtClean="0">
                <a:solidFill>
                  <a:schemeClr val="bg1"/>
                </a:solidFill>
              </a:rPr>
              <a:t>万</a:t>
            </a:r>
            <a:endParaRPr lang="zh-CN" altLang="en-US" sz="1100" dirty="0">
              <a:solidFill>
                <a:schemeClr val="bg1"/>
              </a:solidFill>
            </a:endParaRPr>
          </a:p>
        </p:txBody>
      </p:sp>
      <p:sp>
        <p:nvSpPr>
          <p:cNvPr id="27" name="TextBox 26"/>
          <p:cNvSpPr txBox="1"/>
          <p:nvPr/>
        </p:nvSpPr>
        <p:spPr>
          <a:xfrm>
            <a:off x="2195736" y="4684122"/>
            <a:ext cx="1140056" cy="261610"/>
          </a:xfrm>
          <a:prstGeom prst="rect">
            <a:avLst/>
          </a:prstGeom>
          <a:noFill/>
        </p:spPr>
        <p:txBody>
          <a:bodyPr wrap="none" rtlCol="0">
            <a:spAutoFit/>
          </a:bodyPr>
          <a:lstStyle/>
          <a:p>
            <a:r>
              <a:rPr lang="zh-CN" altLang="en-US" sz="1100" dirty="0" smtClean="0">
                <a:solidFill>
                  <a:schemeClr val="bg1"/>
                </a:solidFill>
              </a:rPr>
              <a:t>回款数：</a:t>
            </a:r>
            <a:r>
              <a:rPr lang="en-US" altLang="zh-CN" sz="1100" dirty="0" smtClean="0">
                <a:solidFill>
                  <a:schemeClr val="bg1"/>
                </a:solidFill>
              </a:rPr>
              <a:t>640</a:t>
            </a:r>
            <a:r>
              <a:rPr lang="zh-CN" altLang="en-US" sz="1100" dirty="0" smtClean="0">
                <a:solidFill>
                  <a:schemeClr val="bg1"/>
                </a:solidFill>
              </a:rPr>
              <a:t>万</a:t>
            </a:r>
            <a:endParaRPr lang="zh-CN" altLang="en-US" sz="1100" dirty="0">
              <a:solidFill>
                <a:schemeClr val="bg1"/>
              </a:solidFill>
            </a:endParaRPr>
          </a:p>
        </p:txBody>
      </p:sp>
      <p:sp>
        <p:nvSpPr>
          <p:cNvPr id="32" name="TextBox 31"/>
          <p:cNvSpPr txBox="1"/>
          <p:nvPr/>
        </p:nvSpPr>
        <p:spPr>
          <a:xfrm>
            <a:off x="5724128" y="4257771"/>
            <a:ext cx="1563248" cy="261610"/>
          </a:xfrm>
          <a:prstGeom prst="rect">
            <a:avLst/>
          </a:prstGeom>
          <a:noFill/>
        </p:spPr>
        <p:txBody>
          <a:bodyPr wrap="none" rtlCol="0">
            <a:spAutoFit/>
          </a:bodyPr>
          <a:lstStyle/>
          <a:p>
            <a:r>
              <a:rPr lang="zh-CN" altLang="en-US" sz="1100" dirty="0" smtClean="0">
                <a:solidFill>
                  <a:schemeClr val="bg1"/>
                </a:solidFill>
              </a:rPr>
              <a:t>实际完成数目：</a:t>
            </a:r>
            <a:r>
              <a:rPr lang="en-US" altLang="zh-CN" sz="1100" dirty="0" smtClean="0">
                <a:solidFill>
                  <a:schemeClr val="bg1"/>
                </a:solidFill>
              </a:rPr>
              <a:t>820</a:t>
            </a:r>
            <a:r>
              <a:rPr lang="zh-CN" altLang="en-US" sz="1100" dirty="0" smtClean="0">
                <a:solidFill>
                  <a:schemeClr val="bg1"/>
                </a:solidFill>
              </a:rPr>
              <a:t>万</a:t>
            </a:r>
            <a:endParaRPr lang="zh-CN" altLang="en-US" sz="1100" dirty="0">
              <a:solidFill>
                <a:schemeClr val="bg1"/>
              </a:solidFill>
            </a:endParaRPr>
          </a:p>
        </p:txBody>
      </p:sp>
      <p:sp>
        <p:nvSpPr>
          <p:cNvPr id="33" name="TextBox 32"/>
          <p:cNvSpPr txBox="1"/>
          <p:nvPr/>
        </p:nvSpPr>
        <p:spPr>
          <a:xfrm>
            <a:off x="5736200" y="4684122"/>
            <a:ext cx="1140056" cy="261610"/>
          </a:xfrm>
          <a:prstGeom prst="rect">
            <a:avLst/>
          </a:prstGeom>
          <a:noFill/>
        </p:spPr>
        <p:txBody>
          <a:bodyPr wrap="none" rtlCol="0">
            <a:spAutoFit/>
          </a:bodyPr>
          <a:lstStyle/>
          <a:p>
            <a:r>
              <a:rPr lang="zh-CN" altLang="en-US" sz="1100" dirty="0" smtClean="0">
                <a:solidFill>
                  <a:schemeClr val="bg1"/>
                </a:solidFill>
              </a:rPr>
              <a:t>回款数：</a:t>
            </a:r>
            <a:r>
              <a:rPr lang="en-US" altLang="zh-CN" sz="1100" dirty="0" smtClean="0">
                <a:solidFill>
                  <a:schemeClr val="bg1"/>
                </a:solidFill>
              </a:rPr>
              <a:t>640</a:t>
            </a:r>
            <a:r>
              <a:rPr lang="zh-CN" altLang="en-US" sz="1100" dirty="0" smtClean="0">
                <a:solidFill>
                  <a:schemeClr val="bg1"/>
                </a:solidFill>
              </a:rPr>
              <a:t>万</a:t>
            </a:r>
            <a:endParaRPr lang="zh-CN" altLang="en-US" sz="1100" dirty="0">
              <a:solidFill>
                <a:schemeClr val="bg1"/>
              </a:solidFill>
            </a:endParaRPr>
          </a:p>
        </p:txBody>
      </p:sp>
      <p:sp>
        <p:nvSpPr>
          <p:cNvPr id="34" name="TextBox 33"/>
          <p:cNvSpPr txBox="1"/>
          <p:nvPr/>
        </p:nvSpPr>
        <p:spPr>
          <a:xfrm>
            <a:off x="4312827" y="2804076"/>
            <a:ext cx="662361" cy="523220"/>
          </a:xfrm>
          <a:prstGeom prst="rect">
            <a:avLst/>
          </a:prstGeom>
          <a:noFill/>
        </p:spPr>
        <p:txBody>
          <a:bodyPr wrap="none" rtlCol="0">
            <a:spAutoFit/>
          </a:bodyPr>
          <a:lstStyle/>
          <a:p>
            <a:r>
              <a:rPr lang="en-US" altLang="zh-CN" sz="2800" b="1" dirty="0" smtClean="0">
                <a:solidFill>
                  <a:schemeClr val="bg1"/>
                </a:solidFill>
              </a:rPr>
              <a:t>VS</a:t>
            </a:r>
            <a:endParaRPr lang="zh-CN" altLang="en-US" sz="2800" b="1" dirty="0">
              <a:solidFill>
                <a:schemeClr val="bg1"/>
              </a:solidFill>
            </a:endParaRPr>
          </a:p>
        </p:txBody>
      </p:sp>
      <p:pic>
        <p:nvPicPr>
          <p:cNvPr id="118785" name="Picture 1"/>
          <p:cNvPicPr>
            <a:picLocks noChangeAspect="1" noChangeArrowheads="1"/>
          </p:cNvPicPr>
          <p:nvPr/>
        </p:nvPicPr>
        <p:blipFill>
          <a:blip r:embed="rId1" cstate="print"/>
          <a:srcRect/>
          <a:stretch>
            <a:fillRect/>
          </a:stretch>
        </p:blipFill>
        <p:spPr bwMode="auto">
          <a:xfrm>
            <a:off x="251520" y="2021949"/>
            <a:ext cx="8676456" cy="1719736"/>
          </a:xfrm>
          <a:prstGeom prst="rect">
            <a:avLst/>
          </a:prstGeom>
          <a:noFill/>
          <a:ln w="9525">
            <a:noFill/>
            <a:miter lim="800000"/>
            <a:headEnd/>
            <a:tailEnd/>
          </a:ln>
        </p:spPr>
      </p:pic>
    </p:spTree>
  </p:cSld>
  <p:clrMapOvr>
    <a:masterClrMapping/>
  </p:clrMapOvr>
  <mc:AlternateContent xmlns:mc="http://schemas.openxmlformats.org/markup-compatibility/2006">
    <mc:Choice xmlns:p14="http://schemas.microsoft.com/office/powerpoint/2010/main" Requires="p14">
      <p:transition spd="slow" p14:dur="1600">
        <p14:prism dir="d" isContent="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right)">
                                      <p:cBhvr>
                                        <p:cTn id="7" dur="500"/>
                                        <p:tgtEl>
                                          <p:spTgt spid="26"/>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wipe(left)">
                                      <p:cBhvr>
                                        <p:cTn id="10" dur="500"/>
                                        <p:tgtEl>
                                          <p:spTgt spid="32"/>
                                        </p:tgtEl>
                                      </p:cBhvr>
                                    </p:animEffect>
                                  </p:childTnLst>
                                </p:cTn>
                              </p:par>
                            </p:childTnLst>
                          </p:cTn>
                        </p:par>
                        <p:par>
                          <p:cTn id="11" fill="hold">
                            <p:stCondLst>
                              <p:cond delay="500"/>
                            </p:stCondLst>
                            <p:childTnLst>
                              <p:par>
                                <p:cTn id="12" presetID="22" presetClass="entr" presetSubtype="2" fill="hold" grpId="0" nodeType="afterEffect">
                                  <p:stCondLst>
                                    <p:cond delay="0"/>
                                  </p:stCondLst>
                                  <p:childTnLst>
                                    <p:set>
                                      <p:cBhvr>
                                        <p:cTn id="13" dur="1" fill="hold">
                                          <p:stCondLst>
                                            <p:cond delay="0"/>
                                          </p:stCondLst>
                                        </p:cTn>
                                        <p:tgtEl>
                                          <p:spTgt spid="27"/>
                                        </p:tgtEl>
                                        <p:attrNameLst>
                                          <p:attrName>style.visibility</p:attrName>
                                        </p:attrNameLst>
                                      </p:cBhvr>
                                      <p:to>
                                        <p:strVal val="visible"/>
                                      </p:to>
                                    </p:set>
                                    <p:animEffect transition="in" filter="wipe(right)">
                                      <p:cBhvr>
                                        <p:cTn id="14" dur="500"/>
                                        <p:tgtEl>
                                          <p:spTgt spid="27"/>
                                        </p:tgtEl>
                                      </p:cBhvr>
                                    </p:animEffect>
                                  </p:childTnLst>
                                </p:cTn>
                              </p:par>
                              <p:par>
                                <p:cTn id="15" presetID="22" presetClass="entr" presetSubtype="8" fill="hold" grpId="0" nodeType="withEffect">
                                  <p:stCondLst>
                                    <p:cond delay="0"/>
                                  </p:stCondLst>
                                  <p:childTnLst>
                                    <p:set>
                                      <p:cBhvr>
                                        <p:cTn id="16" dur="1" fill="hold">
                                          <p:stCondLst>
                                            <p:cond delay="0"/>
                                          </p:stCondLst>
                                        </p:cTn>
                                        <p:tgtEl>
                                          <p:spTgt spid="33"/>
                                        </p:tgtEl>
                                        <p:attrNameLst>
                                          <p:attrName>style.visibility</p:attrName>
                                        </p:attrNameLst>
                                      </p:cBhvr>
                                      <p:to>
                                        <p:strVal val="visible"/>
                                      </p:to>
                                    </p:set>
                                    <p:animEffect transition="in" filter="wipe(left)">
                                      <p:cBhvr>
                                        <p:cTn id="17" dur="500"/>
                                        <p:tgtEl>
                                          <p:spTgt spid="33"/>
                                        </p:tgtEl>
                                      </p:cBhvr>
                                    </p:animEffect>
                                  </p:childTnLst>
                                </p:cTn>
                              </p:par>
                            </p:childTnLst>
                          </p:cTn>
                        </p:par>
                        <p:par>
                          <p:cTn id="18" fill="hold">
                            <p:stCondLst>
                              <p:cond delay="1000"/>
                            </p:stCondLst>
                            <p:childTnLst>
                              <p:par>
                                <p:cTn id="19" presetID="2" presetClass="entr" presetSubtype="4" fill="hold" grpId="0" nodeType="afterEffect">
                                  <p:stCondLst>
                                    <p:cond delay="0"/>
                                  </p:stCondLst>
                                  <p:childTnLst>
                                    <p:set>
                                      <p:cBhvr>
                                        <p:cTn id="20" dur="1" fill="hold">
                                          <p:stCondLst>
                                            <p:cond delay="0"/>
                                          </p:stCondLst>
                                        </p:cTn>
                                        <p:tgtEl>
                                          <p:spTgt spid="34"/>
                                        </p:tgtEl>
                                        <p:attrNameLst>
                                          <p:attrName>style.visibility</p:attrName>
                                        </p:attrNameLst>
                                      </p:cBhvr>
                                      <p:to>
                                        <p:strVal val="visible"/>
                                      </p:to>
                                    </p:set>
                                    <p:anim calcmode="lin" valueType="num">
                                      <p:cBhvr additive="base">
                                        <p:cTn id="21" dur="500" fill="hold"/>
                                        <p:tgtEl>
                                          <p:spTgt spid="34"/>
                                        </p:tgtEl>
                                        <p:attrNameLst>
                                          <p:attrName>ppt_x</p:attrName>
                                        </p:attrNameLst>
                                      </p:cBhvr>
                                      <p:tavLst>
                                        <p:tav tm="0">
                                          <p:val>
                                            <p:strVal val="#ppt_x"/>
                                          </p:val>
                                        </p:tav>
                                        <p:tav tm="100000">
                                          <p:val>
                                            <p:strVal val="#ppt_x"/>
                                          </p:val>
                                        </p:tav>
                                      </p:tavLst>
                                    </p:anim>
                                    <p:anim calcmode="lin" valueType="num">
                                      <p:cBhvr additive="base">
                                        <p:cTn id="22"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P spid="32" grpId="0"/>
      <p:bldP spid="33" grpId="0"/>
      <p:bldP spid="3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07504" y="121196"/>
            <a:ext cx="8928992" cy="5472608"/>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矩形 1"/>
          <p:cNvSpPr/>
          <p:nvPr/>
        </p:nvSpPr>
        <p:spPr>
          <a:xfrm>
            <a:off x="251520" y="265212"/>
            <a:ext cx="396044" cy="396044"/>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420212" y="409228"/>
            <a:ext cx="360040" cy="360040"/>
          </a:xfrm>
          <a:prstGeom prst="rect">
            <a:avLst/>
          </a:prstGeom>
          <a:solidFill>
            <a:srgbClr val="0070C0"/>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9"/>
          <p:cNvSpPr txBox="1"/>
          <p:nvPr/>
        </p:nvSpPr>
        <p:spPr>
          <a:xfrm>
            <a:off x="840165" y="409228"/>
            <a:ext cx="1210588" cy="400110"/>
          </a:xfrm>
          <a:prstGeom prst="rect">
            <a:avLst/>
          </a:prstGeom>
          <a:noFill/>
        </p:spPr>
        <p:txBody>
          <a:bodyPr wrap="none" rtlCol="0">
            <a:spAutoFit/>
          </a:bodyPr>
          <a:lstStyle/>
          <a:p>
            <a:r>
              <a:rPr lang="zh-CN" altLang="en-US" sz="2000" b="1" dirty="0" smtClean="0">
                <a:solidFill>
                  <a:srgbClr val="0070C0"/>
                </a:solidFill>
                <a:latin typeface="微软雅黑" panose="020B0503020204020204" pitchFamily="34" charset="-122"/>
                <a:ea typeface="微软雅黑" panose="020B0503020204020204" pitchFamily="34" charset="-122"/>
              </a:rPr>
              <a:t>会议记录</a:t>
            </a:r>
            <a:endParaRPr lang="zh-CN" altLang="en-US" sz="2000" b="1" dirty="0">
              <a:solidFill>
                <a:srgbClr val="0070C0"/>
              </a:solidFill>
              <a:latin typeface="微软雅黑" panose="020B0503020204020204" pitchFamily="34" charset="-122"/>
              <a:ea typeface="微软雅黑" panose="020B0503020204020204" pitchFamily="34" charset="-122"/>
            </a:endParaRPr>
          </a:p>
        </p:txBody>
      </p:sp>
      <p:sp>
        <p:nvSpPr>
          <p:cNvPr id="26" name="TextBox 25"/>
          <p:cNvSpPr txBox="1"/>
          <p:nvPr/>
        </p:nvSpPr>
        <p:spPr>
          <a:xfrm>
            <a:off x="1763688" y="4257771"/>
            <a:ext cx="1563248" cy="261610"/>
          </a:xfrm>
          <a:prstGeom prst="rect">
            <a:avLst/>
          </a:prstGeom>
          <a:noFill/>
        </p:spPr>
        <p:txBody>
          <a:bodyPr wrap="none" rtlCol="0">
            <a:spAutoFit/>
          </a:bodyPr>
          <a:lstStyle/>
          <a:p>
            <a:r>
              <a:rPr lang="zh-CN" altLang="en-US" sz="1100" dirty="0" smtClean="0">
                <a:solidFill>
                  <a:schemeClr val="bg1"/>
                </a:solidFill>
              </a:rPr>
              <a:t>实际完成数目：</a:t>
            </a:r>
            <a:r>
              <a:rPr lang="en-US" altLang="zh-CN" sz="1100" dirty="0" smtClean="0">
                <a:solidFill>
                  <a:schemeClr val="bg1"/>
                </a:solidFill>
              </a:rPr>
              <a:t>820</a:t>
            </a:r>
            <a:r>
              <a:rPr lang="zh-CN" altLang="en-US" sz="1100" dirty="0" smtClean="0">
                <a:solidFill>
                  <a:schemeClr val="bg1"/>
                </a:solidFill>
              </a:rPr>
              <a:t>万</a:t>
            </a:r>
            <a:endParaRPr lang="zh-CN" altLang="en-US" sz="1100" dirty="0">
              <a:solidFill>
                <a:schemeClr val="bg1"/>
              </a:solidFill>
            </a:endParaRPr>
          </a:p>
        </p:txBody>
      </p:sp>
      <p:sp>
        <p:nvSpPr>
          <p:cNvPr id="27" name="TextBox 26"/>
          <p:cNvSpPr txBox="1"/>
          <p:nvPr/>
        </p:nvSpPr>
        <p:spPr>
          <a:xfrm>
            <a:off x="2195736" y="4684122"/>
            <a:ext cx="1140056" cy="261610"/>
          </a:xfrm>
          <a:prstGeom prst="rect">
            <a:avLst/>
          </a:prstGeom>
          <a:noFill/>
        </p:spPr>
        <p:txBody>
          <a:bodyPr wrap="none" rtlCol="0">
            <a:spAutoFit/>
          </a:bodyPr>
          <a:lstStyle/>
          <a:p>
            <a:r>
              <a:rPr lang="zh-CN" altLang="en-US" sz="1100" dirty="0" smtClean="0">
                <a:solidFill>
                  <a:schemeClr val="bg1"/>
                </a:solidFill>
              </a:rPr>
              <a:t>回款数：</a:t>
            </a:r>
            <a:r>
              <a:rPr lang="en-US" altLang="zh-CN" sz="1100" dirty="0" smtClean="0">
                <a:solidFill>
                  <a:schemeClr val="bg1"/>
                </a:solidFill>
              </a:rPr>
              <a:t>640</a:t>
            </a:r>
            <a:r>
              <a:rPr lang="zh-CN" altLang="en-US" sz="1100" dirty="0" smtClean="0">
                <a:solidFill>
                  <a:schemeClr val="bg1"/>
                </a:solidFill>
              </a:rPr>
              <a:t>万</a:t>
            </a:r>
            <a:endParaRPr lang="zh-CN" altLang="en-US" sz="1100" dirty="0">
              <a:solidFill>
                <a:schemeClr val="bg1"/>
              </a:solidFill>
            </a:endParaRPr>
          </a:p>
        </p:txBody>
      </p:sp>
      <p:sp>
        <p:nvSpPr>
          <p:cNvPr id="32" name="TextBox 31"/>
          <p:cNvSpPr txBox="1"/>
          <p:nvPr/>
        </p:nvSpPr>
        <p:spPr>
          <a:xfrm>
            <a:off x="5724128" y="4257771"/>
            <a:ext cx="1563248" cy="261610"/>
          </a:xfrm>
          <a:prstGeom prst="rect">
            <a:avLst/>
          </a:prstGeom>
          <a:noFill/>
        </p:spPr>
        <p:txBody>
          <a:bodyPr wrap="none" rtlCol="0">
            <a:spAutoFit/>
          </a:bodyPr>
          <a:lstStyle/>
          <a:p>
            <a:r>
              <a:rPr lang="zh-CN" altLang="en-US" sz="1100" dirty="0" smtClean="0">
                <a:solidFill>
                  <a:schemeClr val="bg1"/>
                </a:solidFill>
              </a:rPr>
              <a:t>实际完成数目：</a:t>
            </a:r>
            <a:r>
              <a:rPr lang="en-US" altLang="zh-CN" sz="1100" dirty="0" smtClean="0">
                <a:solidFill>
                  <a:schemeClr val="bg1"/>
                </a:solidFill>
              </a:rPr>
              <a:t>820</a:t>
            </a:r>
            <a:r>
              <a:rPr lang="zh-CN" altLang="en-US" sz="1100" dirty="0" smtClean="0">
                <a:solidFill>
                  <a:schemeClr val="bg1"/>
                </a:solidFill>
              </a:rPr>
              <a:t>万</a:t>
            </a:r>
            <a:endParaRPr lang="zh-CN" altLang="en-US" sz="1100" dirty="0">
              <a:solidFill>
                <a:schemeClr val="bg1"/>
              </a:solidFill>
            </a:endParaRPr>
          </a:p>
        </p:txBody>
      </p:sp>
      <p:sp>
        <p:nvSpPr>
          <p:cNvPr id="33" name="TextBox 32"/>
          <p:cNvSpPr txBox="1"/>
          <p:nvPr/>
        </p:nvSpPr>
        <p:spPr>
          <a:xfrm>
            <a:off x="5736200" y="4684122"/>
            <a:ext cx="1140056" cy="261610"/>
          </a:xfrm>
          <a:prstGeom prst="rect">
            <a:avLst/>
          </a:prstGeom>
          <a:noFill/>
        </p:spPr>
        <p:txBody>
          <a:bodyPr wrap="none" rtlCol="0">
            <a:spAutoFit/>
          </a:bodyPr>
          <a:lstStyle/>
          <a:p>
            <a:r>
              <a:rPr lang="zh-CN" altLang="en-US" sz="1100" dirty="0" smtClean="0">
                <a:solidFill>
                  <a:schemeClr val="bg1"/>
                </a:solidFill>
              </a:rPr>
              <a:t>回款数：</a:t>
            </a:r>
            <a:r>
              <a:rPr lang="en-US" altLang="zh-CN" sz="1100" dirty="0" smtClean="0">
                <a:solidFill>
                  <a:schemeClr val="bg1"/>
                </a:solidFill>
              </a:rPr>
              <a:t>640</a:t>
            </a:r>
            <a:r>
              <a:rPr lang="zh-CN" altLang="en-US" sz="1100" dirty="0" smtClean="0">
                <a:solidFill>
                  <a:schemeClr val="bg1"/>
                </a:solidFill>
              </a:rPr>
              <a:t>万</a:t>
            </a:r>
            <a:endParaRPr lang="zh-CN" altLang="en-US" sz="1100" dirty="0">
              <a:solidFill>
                <a:schemeClr val="bg1"/>
              </a:solidFill>
            </a:endParaRPr>
          </a:p>
        </p:txBody>
      </p:sp>
      <p:sp>
        <p:nvSpPr>
          <p:cNvPr id="34" name="TextBox 33"/>
          <p:cNvSpPr txBox="1"/>
          <p:nvPr/>
        </p:nvSpPr>
        <p:spPr>
          <a:xfrm>
            <a:off x="4312827" y="2804076"/>
            <a:ext cx="662361" cy="523220"/>
          </a:xfrm>
          <a:prstGeom prst="rect">
            <a:avLst/>
          </a:prstGeom>
          <a:noFill/>
        </p:spPr>
        <p:txBody>
          <a:bodyPr wrap="none" rtlCol="0">
            <a:spAutoFit/>
          </a:bodyPr>
          <a:lstStyle/>
          <a:p>
            <a:r>
              <a:rPr lang="en-US" altLang="zh-CN" sz="2800" b="1" dirty="0" smtClean="0">
                <a:solidFill>
                  <a:schemeClr val="bg1"/>
                </a:solidFill>
              </a:rPr>
              <a:t>VS</a:t>
            </a:r>
            <a:endParaRPr lang="zh-CN" altLang="en-US" sz="2800" b="1" dirty="0">
              <a:solidFill>
                <a:schemeClr val="bg1"/>
              </a:solidFill>
            </a:endParaRPr>
          </a:p>
        </p:txBody>
      </p:sp>
      <p:pic>
        <p:nvPicPr>
          <p:cNvPr id="11" name="Picture 1" descr="C:\Users\acer\AppData\Roaming\Tencent\Users\1146072889\QQ\WinTemp\RichOle\1P1XZLGICG(URWGZS[CWJ0L.png"/>
          <p:cNvPicPr>
            <a:picLocks noChangeAspect="1" noChangeArrowheads="1"/>
          </p:cNvPicPr>
          <p:nvPr/>
        </p:nvPicPr>
        <p:blipFill>
          <a:blip r:embed="rId1" cstate="print"/>
          <a:srcRect/>
          <a:stretch>
            <a:fillRect/>
          </a:stretch>
        </p:blipFill>
        <p:spPr bwMode="auto">
          <a:xfrm>
            <a:off x="857224" y="1071550"/>
            <a:ext cx="7581900" cy="3609975"/>
          </a:xfrm>
          <a:prstGeom prst="rect">
            <a:avLst/>
          </a:prstGeom>
          <a:noFill/>
        </p:spPr>
      </p:pic>
    </p:spTree>
  </p:cSld>
  <p:clrMapOvr>
    <a:masterClrMapping/>
  </p:clrMapOvr>
  <mc:AlternateContent xmlns:mc="http://schemas.openxmlformats.org/markup-compatibility/2006">
    <mc:Choice xmlns:p14="http://schemas.microsoft.com/office/powerpoint/2010/main" Requires="p14">
      <p:transition spd="slow" p14:dur="1600">
        <p14:prism dir="d" isContent="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right)">
                                      <p:cBhvr>
                                        <p:cTn id="7" dur="500"/>
                                        <p:tgtEl>
                                          <p:spTgt spid="26"/>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wipe(left)">
                                      <p:cBhvr>
                                        <p:cTn id="10" dur="500"/>
                                        <p:tgtEl>
                                          <p:spTgt spid="32"/>
                                        </p:tgtEl>
                                      </p:cBhvr>
                                    </p:animEffect>
                                  </p:childTnLst>
                                </p:cTn>
                              </p:par>
                            </p:childTnLst>
                          </p:cTn>
                        </p:par>
                        <p:par>
                          <p:cTn id="11" fill="hold">
                            <p:stCondLst>
                              <p:cond delay="500"/>
                            </p:stCondLst>
                            <p:childTnLst>
                              <p:par>
                                <p:cTn id="12" presetID="22" presetClass="entr" presetSubtype="2" fill="hold" grpId="0" nodeType="afterEffect">
                                  <p:stCondLst>
                                    <p:cond delay="0"/>
                                  </p:stCondLst>
                                  <p:childTnLst>
                                    <p:set>
                                      <p:cBhvr>
                                        <p:cTn id="13" dur="1" fill="hold">
                                          <p:stCondLst>
                                            <p:cond delay="0"/>
                                          </p:stCondLst>
                                        </p:cTn>
                                        <p:tgtEl>
                                          <p:spTgt spid="27"/>
                                        </p:tgtEl>
                                        <p:attrNameLst>
                                          <p:attrName>style.visibility</p:attrName>
                                        </p:attrNameLst>
                                      </p:cBhvr>
                                      <p:to>
                                        <p:strVal val="visible"/>
                                      </p:to>
                                    </p:set>
                                    <p:animEffect transition="in" filter="wipe(right)">
                                      <p:cBhvr>
                                        <p:cTn id="14" dur="500"/>
                                        <p:tgtEl>
                                          <p:spTgt spid="27"/>
                                        </p:tgtEl>
                                      </p:cBhvr>
                                    </p:animEffect>
                                  </p:childTnLst>
                                </p:cTn>
                              </p:par>
                              <p:par>
                                <p:cTn id="15" presetID="22" presetClass="entr" presetSubtype="8" fill="hold" grpId="0" nodeType="withEffect">
                                  <p:stCondLst>
                                    <p:cond delay="0"/>
                                  </p:stCondLst>
                                  <p:childTnLst>
                                    <p:set>
                                      <p:cBhvr>
                                        <p:cTn id="16" dur="1" fill="hold">
                                          <p:stCondLst>
                                            <p:cond delay="0"/>
                                          </p:stCondLst>
                                        </p:cTn>
                                        <p:tgtEl>
                                          <p:spTgt spid="33"/>
                                        </p:tgtEl>
                                        <p:attrNameLst>
                                          <p:attrName>style.visibility</p:attrName>
                                        </p:attrNameLst>
                                      </p:cBhvr>
                                      <p:to>
                                        <p:strVal val="visible"/>
                                      </p:to>
                                    </p:set>
                                    <p:animEffect transition="in" filter="wipe(left)">
                                      <p:cBhvr>
                                        <p:cTn id="17" dur="500"/>
                                        <p:tgtEl>
                                          <p:spTgt spid="33"/>
                                        </p:tgtEl>
                                      </p:cBhvr>
                                    </p:animEffect>
                                  </p:childTnLst>
                                </p:cTn>
                              </p:par>
                            </p:childTnLst>
                          </p:cTn>
                        </p:par>
                        <p:par>
                          <p:cTn id="18" fill="hold">
                            <p:stCondLst>
                              <p:cond delay="1000"/>
                            </p:stCondLst>
                            <p:childTnLst>
                              <p:par>
                                <p:cTn id="19" presetID="2" presetClass="entr" presetSubtype="4" fill="hold" grpId="0" nodeType="afterEffect">
                                  <p:stCondLst>
                                    <p:cond delay="0"/>
                                  </p:stCondLst>
                                  <p:childTnLst>
                                    <p:set>
                                      <p:cBhvr>
                                        <p:cTn id="20" dur="1" fill="hold">
                                          <p:stCondLst>
                                            <p:cond delay="0"/>
                                          </p:stCondLst>
                                        </p:cTn>
                                        <p:tgtEl>
                                          <p:spTgt spid="34"/>
                                        </p:tgtEl>
                                        <p:attrNameLst>
                                          <p:attrName>style.visibility</p:attrName>
                                        </p:attrNameLst>
                                      </p:cBhvr>
                                      <p:to>
                                        <p:strVal val="visible"/>
                                      </p:to>
                                    </p:set>
                                    <p:anim calcmode="lin" valueType="num">
                                      <p:cBhvr additive="base">
                                        <p:cTn id="21" dur="500" fill="hold"/>
                                        <p:tgtEl>
                                          <p:spTgt spid="34"/>
                                        </p:tgtEl>
                                        <p:attrNameLst>
                                          <p:attrName>ppt_x</p:attrName>
                                        </p:attrNameLst>
                                      </p:cBhvr>
                                      <p:tavLst>
                                        <p:tav tm="0">
                                          <p:val>
                                            <p:strVal val="#ppt_x"/>
                                          </p:val>
                                        </p:tav>
                                        <p:tav tm="100000">
                                          <p:val>
                                            <p:strVal val="#ppt_x"/>
                                          </p:val>
                                        </p:tav>
                                      </p:tavLst>
                                    </p:anim>
                                    <p:anim calcmode="lin" valueType="num">
                                      <p:cBhvr additive="base">
                                        <p:cTn id="22"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P spid="32" grpId="0"/>
      <p:bldP spid="33" grpId="0"/>
      <p:bldP spid="34" grpId="0"/>
    </p:bldLst>
  </p:timing>
</p:sld>
</file>

<file path=ppt/tags/tag1.xml><?xml version="1.0" encoding="utf-8"?>
<p:tagLst xmlns:p="http://schemas.openxmlformats.org/presentationml/2006/main">
  <p:tag name="KSO_WM_TEMPLATE_TOPIC_ID" val="2869567"/>
  <p:tag name="KSO_WM_TEMPLATE_OUTLINE_ID" val="14"/>
  <p:tag name="KSO_WM_TEMPLATE_SCENE_ID" val="1"/>
  <p:tag name="KSO_WM_TEMPLATE_JOB_ID" val="14"/>
  <p:tag name="KSO_WM_TEMPLATE_TOPIC_DEFAULT" val="0"/>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9015</Words>
  <Application>WPS 演示</Application>
  <PresentationFormat>全屏显示(16:10)</PresentationFormat>
  <Paragraphs>1494</Paragraphs>
  <Slides>64</Slides>
  <Notes>64</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64</vt:i4>
      </vt:variant>
    </vt:vector>
  </HeadingPairs>
  <TitlesOfParts>
    <vt:vector size="75" baseType="lpstr">
      <vt:lpstr>Arial</vt:lpstr>
      <vt:lpstr>宋体</vt:lpstr>
      <vt:lpstr>Wingdings</vt:lpstr>
      <vt:lpstr>微软雅黑</vt:lpstr>
      <vt:lpstr>经典特宋简</vt:lpstr>
      <vt:lpstr>Calibri</vt:lpstr>
      <vt:lpstr>Arial Unicode MS</vt:lpstr>
      <vt:lpstr>Calibri</vt:lpstr>
      <vt:lpstr>Times New Roman</vt:lpstr>
      <vt:lpstr>华文行楷</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哎呀小小草</dc:title>
  <dc:creator>哎呀小小草</dc:creator>
  <cp:keywords>https:/800sucai.taobao.com</cp:keywords>
  <dc:description>https://800sucai.taobao.com</dc:description>
  <dc:subject>哎呀小小草</dc:subject>
  <cp:category>https://800sucai.taobao.com</cp:category>
  <cp:lastModifiedBy>zt</cp:lastModifiedBy>
  <cp:revision>142</cp:revision>
  <dcterms:created xsi:type="dcterms:W3CDTF">2014-10-09T01:20:00Z</dcterms:created>
  <dcterms:modified xsi:type="dcterms:W3CDTF">2018-01-18T00:23:09Z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RubyTemplateID">
    <vt:lpwstr>2</vt:lpwstr>
  </property>
  <property fmtid="{D5CDD505-2E9C-101B-9397-08002B2CF9AE}" pid="3" name="KSOProductBuildVer">
    <vt:lpwstr>2052-10.1.0.7106</vt:lpwstr>
  </property>
</Properties>
</file>